
<file path=[Content_Types].xml><?xml version="1.0" encoding="utf-8"?>
<Types xmlns="http://schemas.openxmlformats.org/package/2006/content-types">
  <Default Extension="png" ContentType="image/png"/>
  <Default Extension="tmp"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1" r:id="rId1"/>
  </p:sldMasterIdLst>
  <p:notesMasterIdLst>
    <p:notesMasterId r:id="rId89"/>
  </p:notesMasterIdLst>
  <p:handoutMasterIdLst>
    <p:handoutMasterId r:id="rId90"/>
  </p:handoutMasterIdLst>
  <p:sldIdLst>
    <p:sldId id="420" r:id="rId2"/>
    <p:sldId id="586" r:id="rId3"/>
    <p:sldId id="583" r:id="rId4"/>
    <p:sldId id="503" r:id="rId5"/>
    <p:sldId id="584" r:id="rId6"/>
    <p:sldId id="585" r:id="rId7"/>
    <p:sldId id="591" r:id="rId8"/>
    <p:sldId id="587" r:id="rId9"/>
    <p:sldId id="588" r:id="rId10"/>
    <p:sldId id="589" r:id="rId11"/>
    <p:sldId id="592" r:id="rId12"/>
    <p:sldId id="590" r:id="rId13"/>
    <p:sldId id="465" r:id="rId14"/>
    <p:sldId id="621" r:id="rId15"/>
    <p:sldId id="530" r:id="rId16"/>
    <p:sldId id="474" r:id="rId17"/>
    <p:sldId id="479" r:id="rId18"/>
    <p:sldId id="472" r:id="rId19"/>
    <p:sldId id="475" r:id="rId20"/>
    <p:sldId id="558" r:id="rId21"/>
    <p:sldId id="544" r:id="rId22"/>
    <p:sldId id="563" r:id="rId23"/>
    <p:sldId id="552" r:id="rId24"/>
    <p:sldId id="635" r:id="rId25"/>
    <p:sldId id="636" r:id="rId26"/>
    <p:sldId id="637" r:id="rId27"/>
    <p:sldId id="638" r:id="rId28"/>
    <p:sldId id="639" r:id="rId29"/>
    <p:sldId id="640" r:id="rId30"/>
    <p:sldId id="641" r:id="rId31"/>
    <p:sldId id="642" r:id="rId32"/>
    <p:sldId id="643" r:id="rId33"/>
    <p:sldId id="644" r:id="rId34"/>
    <p:sldId id="645" r:id="rId35"/>
    <p:sldId id="646" r:id="rId36"/>
    <p:sldId id="647" r:id="rId37"/>
    <p:sldId id="648" r:id="rId38"/>
    <p:sldId id="649" r:id="rId39"/>
    <p:sldId id="650" r:id="rId40"/>
    <p:sldId id="651" r:id="rId41"/>
    <p:sldId id="652" r:id="rId42"/>
    <p:sldId id="653" r:id="rId43"/>
    <p:sldId id="654" r:id="rId44"/>
    <p:sldId id="655" r:id="rId45"/>
    <p:sldId id="656" r:id="rId46"/>
    <p:sldId id="657" r:id="rId47"/>
    <p:sldId id="658" r:id="rId48"/>
    <p:sldId id="659" r:id="rId49"/>
    <p:sldId id="660" r:id="rId50"/>
    <p:sldId id="467" r:id="rId51"/>
    <p:sldId id="545" r:id="rId52"/>
    <p:sldId id="487" r:id="rId53"/>
    <p:sldId id="506" r:id="rId54"/>
    <p:sldId id="493" r:id="rId55"/>
    <p:sldId id="541" r:id="rId56"/>
    <p:sldId id="623" r:id="rId57"/>
    <p:sldId id="622" r:id="rId58"/>
    <p:sldId id="500" r:id="rId59"/>
    <p:sldId id="492" r:id="rId60"/>
    <p:sldId id="502" r:id="rId61"/>
    <p:sldId id="599" r:id="rId62"/>
    <p:sldId id="600" r:id="rId63"/>
    <p:sldId id="601" r:id="rId64"/>
    <p:sldId id="602" r:id="rId65"/>
    <p:sldId id="476" r:id="rId66"/>
    <p:sldId id="603" r:id="rId67"/>
    <p:sldId id="605" r:id="rId68"/>
    <p:sldId id="606" r:id="rId69"/>
    <p:sldId id="620" r:id="rId70"/>
    <p:sldId id="611" r:id="rId71"/>
    <p:sldId id="663" r:id="rId72"/>
    <p:sldId id="612" r:id="rId73"/>
    <p:sldId id="613" r:id="rId74"/>
    <p:sldId id="614" r:id="rId75"/>
    <p:sldId id="616" r:id="rId76"/>
    <p:sldId id="633" r:id="rId77"/>
    <p:sldId id="627" r:id="rId78"/>
    <p:sldId id="626" r:id="rId79"/>
    <p:sldId id="661" r:id="rId80"/>
    <p:sldId id="619" r:id="rId81"/>
    <p:sldId id="489" r:id="rId82"/>
    <p:sldId id="504" r:id="rId83"/>
    <p:sldId id="624" r:id="rId84"/>
    <p:sldId id="662" r:id="rId85"/>
    <p:sldId id="488" r:id="rId86"/>
    <p:sldId id="559" r:id="rId87"/>
    <p:sldId id="555" r:id="rId88"/>
  </p:sldIdLst>
  <p:sldSz cx="9144000" cy="6858000" type="screen4x3"/>
  <p:notesSz cx="6858000" cy="9083675"/>
  <p:defaultTextStyle>
    <a:defPPr>
      <a:defRPr lang="en-US"/>
    </a:defPPr>
    <a:lvl1pPr algn="l" rtl="0" fontAlgn="base">
      <a:spcBef>
        <a:spcPct val="0"/>
      </a:spcBef>
      <a:spcAft>
        <a:spcPct val="0"/>
      </a:spcAft>
      <a:defRPr kern="1200">
        <a:solidFill>
          <a:schemeClr val="tx1"/>
        </a:solidFill>
        <a:latin typeface="Arial" charset="0"/>
        <a:ea typeface="+mn-ea"/>
        <a:cs typeface="+mn-cs"/>
      </a:defRPr>
    </a:lvl1pPr>
    <a:lvl2pPr marL="457200" algn="l" rtl="0" fontAlgn="base">
      <a:spcBef>
        <a:spcPct val="0"/>
      </a:spcBef>
      <a:spcAft>
        <a:spcPct val="0"/>
      </a:spcAft>
      <a:defRPr kern="1200">
        <a:solidFill>
          <a:schemeClr val="tx1"/>
        </a:solidFill>
        <a:latin typeface="Arial" charset="0"/>
        <a:ea typeface="+mn-ea"/>
        <a:cs typeface="+mn-cs"/>
      </a:defRPr>
    </a:lvl2pPr>
    <a:lvl3pPr marL="914400" algn="l" rtl="0" fontAlgn="base">
      <a:spcBef>
        <a:spcPct val="0"/>
      </a:spcBef>
      <a:spcAft>
        <a:spcPct val="0"/>
      </a:spcAft>
      <a:defRPr kern="1200">
        <a:solidFill>
          <a:schemeClr val="tx1"/>
        </a:solidFill>
        <a:latin typeface="Arial" charset="0"/>
        <a:ea typeface="+mn-ea"/>
        <a:cs typeface="+mn-cs"/>
      </a:defRPr>
    </a:lvl3pPr>
    <a:lvl4pPr marL="1371600" algn="l" rtl="0" fontAlgn="base">
      <a:spcBef>
        <a:spcPct val="0"/>
      </a:spcBef>
      <a:spcAft>
        <a:spcPct val="0"/>
      </a:spcAft>
      <a:defRPr kern="1200">
        <a:solidFill>
          <a:schemeClr val="tx1"/>
        </a:solidFill>
        <a:latin typeface="Arial" charset="0"/>
        <a:ea typeface="+mn-ea"/>
        <a:cs typeface="+mn-cs"/>
      </a:defRPr>
    </a:lvl4pPr>
    <a:lvl5pPr marL="1828800" algn="l" rtl="0" fontAlgn="base">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50AC4"/>
    <a:srgbClr val="221B7D"/>
    <a:srgbClr val="000FD6"/>
    <a:srgbClr val="0011F0"/>
    <a:srgbClr val="B2B2B2"/>
    <a:srgbClr val="414FFF"/>
    <a:srgbClr val="002C58"/>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autoAdjust="0"/>
    <p:restoredTop sz="92437" autoAdjust="0"/>
  </p:normalViewPr>
  <p:slideViewPr>
    <p:cSldViewPr>
      <p:cViewPr varScale="1">
        <p:scale>
          <a:sx n="68" d="100"/>
          <a:sy n="68" d="100"/>
        </p:scale>
        <p:origin x="-1434" y="-96"/>
      </p:cViewPr>
      <p:guideLst>
        <p:guide orient="horz" pos="2160"/>
        <p:guide pos="2880"/>
      </p:guideLst>
    </p:cSldViewPr>
  </p:slideViewPr>
  <p:outlineViewPr>
    <p:cViewPr>
      <p:scale>
        <a:sx n="33" d="100"/>
        <a:sy n="33" d="100"/>
      </p:scale>
      <p:origin x="0" y="3582"/>
    </p:cViewPr>
  </p:outlineViewPr>
  <p:notesTextViewPr>
    <p:cViewPr>
      <p:scale>
        <a:sx n="100" d="100"/>
        <a:sy n="100" d="100"/>
      </p:scale>
      <p:origin x="0" y="0"/>
    </p:cViewPr>
  </p:notesTextViewPr>
  <p:sorterViewPr>
    <p:cViewPr>
      <p:scale>
        <a:sx n="66" d="100"/>
        <a:sy n="66" d="100"/>
      </p:scale>
      <p:origin x="0" y="7908"/>
    </p:cViewPr>
  </p:sorterViewPr>
  <p:notesViewPr>
    <p:cSldViewPr>
      <p:cViewPr varScale="1">
        <p:scale>
          <a:sx n="56" d="100"/>
          <a:sy n="56" d="100"/>
        </p:scale>
        <p:origin x="-2826" y="-96"/>
      </p:cViewPr>
      <p:guideLst>
        <p:guide orient="horz" pos="2861"/>
        <p:guide pos="2160"/>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slide" Target="slides/slide67.xml"/><Relationship Id="rId76" Type="http://schemas.openxmlformats.org/officeDocument/2006/relationships/slide" Target="slides/slide75.xml"/><Relationship Id="rId84" Type="http://schemas.openxmlformats.org/officeDocument/2006/relationships/slide" Target="slides/slide83.xml"/><Relationship Id="rId89" Type="http://schemas.openxmlformats.org/officeDocument/2006/relationships/notesMaster" Target="notesMasters/notesMaster1.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viewProps" Target="viewProps.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handoutMaster" Target="handoutMasters/handoutMaster1.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theme" Target="theme/theme1.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3522" name="Rectangle 2"/>
          <p:cNvSpPr>
            <a:spLocks noGrp="1" noChangeArrowheads="1"/>
          </p:cNvSpPr>
          <p:nvPr>
            <p:ph type="hdr" sz="quarter"/>
          </p:nvPr>
        </p:nvSpPr>
        <p:spPr bwMode="auto">
          <a:xfrm>
            <a:off x="0" y="0"/>
            <a:ext cx="297180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200"/>
            </a:lvl1pPr>
          </a:lstStyle>
          <a:p>
            <a:endParaRPr lang="en-US"/>
          </a:p>
        </p:txBody>
      </p:sp>
      <p:sp>
        <p:nvSpPr>
          <p:cNvPr id="363523" name="Rectangle 3"/>
          <p:cNvSpPr>
            <a:spLocks noGrp="1" noChangeArrowheads="1"/>
          </p:cNvSpPr>
          <p:nvPr>
            <p:ph type="dt" sz="quarter" idx="1"/>
          </p:nvPr>
        </p:nvSpPr>
        <p:spPr bwMode="auto">
          <a:xfrm>
            <a:off x="3884613" y="0"/>
            <a:ext cx="297180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200"/>
            </a:lvl1pPr>
          </a:lstStyle>
          <a:p>
            <a:endParaRPr lang="en-US"/>
          </a:p>
        </p:txBody>
      </p:sp>
      <p:sp>
        <p:nvSpPr>
          <p:cNvPr id="363524" name="Rectangle 4"/>
          <p:cNvSpPr>
            <a:spLocks noGrp="1" noChangeArrowheads="1"/>
          </p:cNvSpPr>
          <p:nvPr>
            <p:ph type="ftr" sz="quarter" idx="2"/>
          </p:nvPr>
        </p:nvSpPr>
        <p:spPr bwMode="auto">
          <a:xfrm>
            <a:off x="0" y="8628063"/>
            <a:ext cx="297180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defRPr sz="1200"/>
            </a:lvl1pPr>
          </a:lstStyle>
          <a:p>
            <a:endParaRPr lang="en-US"/>
          </a:p>
        </p:txBody>
      </p:sp>
      <p:sp>
        <p:nvSpPr>
          <p:cNvPr id="363525" name="Rectangle 5"/>
          <p:cNvSpPr>
            <a:spLocks noGrp="1" noChangeArrowheads="1"/>
          </p:cNvSpPr>
          <p:nvPr>
            <p:ph type="sldNum" sz="quarter" idx="3"/>
          </p:nvPr>
        </p:nvSpPr>
        <p:spPr bwMode="auto">
          <a:xfrm>
            <a:off x="3884613" y="8628063"/>
            <a:ext cx="297180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a:defRPr sz="1200"/>
            </a:lvl1pPr>
          </a:lstStyle>
          <a:p>
            <a:fld id="{5A1E2CBE-A518-4D17-BF75-5F1A20A0AD79}" type="slidenum">
              <a:rPr lang="en-US"/>
              <a:pPr/>
              <a:t>‹#›</a:t>
            </a:fld>
            <a:endParaRPr lang="en-US"/>
          </a:p>
        </p:txBody>
      </p:sp>
    </p:spTree>
    <p:extLst>
      <p:ext uri="{BB962C8B-B14F-4D97-AF65-F5344CB8AC3E}">
        <p14:creationId xmlns:p14="http://schemas.microsoft.com/office/powerpoint/2010/main" val="2022589049"/>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3554" name="Rectangle 2"/>
          <p:cNvSpPr>
            <a:spLocks noGrp="1" noChangeArrowheads="1"/>
          </p:cNvSpPr>
          <p:nvPr>
            <p:ph type="hdr" sz="quarter"/>
          </p:nvPr>
        </p:nvSpPr>
        <p:spPr bwMode="auto">
          <a:xfrm>
            <a:off x="0" y="0"/>
            <a:ext cx="297180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200"/>
            </a:lvl1pPr>
          </a:lstStyle>
          <a:p>
            <a:endParaRPr lang="en-US"/>
          </a:p>
        </p:txBody>
      </p:sp>
      <p:sp>
        <p:nvSpPr>
          <p:cNvPr id="23555" name="Rectangle 3"/>
          <p:cNvSpPr>
            <a:spLocks noGrp="1" noChangeArrowheads="1"/>
          </p:cNvSpPr>
          <p:nvPr>
            <p:ph type="dt" idx="1"/>
          </p:nvPr>
        </p:nvSpPr>
        <p:spPr bwMode="auto">
          <a:xfrm>
            <a:off x="3884613" y="0"/>
            <a:ext cx="297180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200"/>
            </a:lvl1pPr>
          </a:lstStyle>
          <a:p>
            <a:endParaRPr lang="en-US"/>
          </a:p>
        </p:txBody>
      </p:sp>
      <p:sp>
        <p:nvSpPr>
          <p:cNvPr id="23556" name="Rectangle 4"/>
          <p:cNvSpPr>
            <a:spLocks noGrp="1" noRot="1" noChangeAspect="1" noChangeArrowheads="1" noTextEdit="1"/>
          </p:cNvSpPr>
          <p:nvPr>
            <p:ph type="sldImg" idx="2"/>
          </p:nvPr>
        </p:nvSpPr>
        <p:spPr bwMode="auto">
          <a:xfrm>
            <a:off x="1158875" y="681038"/>
            <a:ext cx="4541838" cy="3406775"/>
          </a:xfrm>
          <a:prstGeom prst="rect">
            <a:avLst/>
          </a:prstGeom>
          <a:no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23557" name="Rectangle 5"/>
          <p:cNvSpPr>
            <a:spLocks noGrp="1" noChangeArrowheads="1"/>
          </p:cNvSpPr>
          <p:nvPr>
            <p:ph type="body" sz="quarter" idx="3"/>
          </p:nvPr>
        </p:nvSpPr>
        <p:spPr bwMode="auto">
          <a:xfrm>
            <a:off x="685800" y="4314825"/>
            <a:ext cx="5486400" cy="40878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23558" name="Rectangle 6"/>
          <p:cNvSpPr>
            <a:spLocks noGrp="1" noChangeArrowheads="1"/>
          </p:cNvSpPr>
          <p:nvPr>
            <p:ph type="ftr" sz="quarter" idx="4"/>
          </p:nvPr>
        </p:nvSpPr>
        <p:spPr bwMode="auto">
          <a:xfrm>
            <a:off x="0" y="8628063"/>
            <a:ext cx="297180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defRPr sz="1200"/>
            </a:lvl1pPr>
          </a:lstStyle>
          <a:p>
            <a:endParaRPr lang="en-US"/>
          </a:p>
        </p:txBody>
      </p:sp>
      <p:sp>
        <p:nvSpPr>
          <p:cNvPr id="23559" name="Rectangle 7"/>
          <p:cNvSpPr>
            <a:spLocks noGrp="1" noChangeArrowheads="1"/>
          </p:cNvSpPr>
          <p:nvPr>
            <p:ph type="sldNum" sz="quarter" idx="5"/>
          </p:nvPr>
        </p:nvSpPr>
        <p:spPr bwMode="auto">
          <a:xfrm>
            <a:off x="3884613" y="8628063"/>
            <a:ext cx="2971800" cy="454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a:defRPr sz="1200"/>
            </a:lvl1pPr>
          </a:lstStyle>
          <a:p>
            <a:fld id="{36738757-6F5F-4037-A3BA-39461C555F40}" type="slidenum">
              <a:rPr lang="en-US"/>
              <a:pPr/>
              <a:t>‹#›</a:t>
            </a:fld>
            <a:endParaRPr lang="en-US"/>
          </a:p>
        </p:txBody>
      </p:sp>
    </p:spTree>
    <p:extLst>
      <p:ext uri="{BB962C8B-B14F-4D97-AF65-F5344CB8AC3E}">
        <p14:creationId xmlns:p14="http://schemas.microsoft.com/office/powerpoint/2010/main" val="2110320378"/>
      </p:ext>
    </p:extLst>
  </p:cSld>
  <p:clrMap bg1="lt1" tx1="dk1" bg2="lt2" tx2="dk2" accent1="accent1" accent2="accent2" accent3="accent3" accent4="accent4" accent5="accent5" accent6="accent6" hlink="hlink" folHlink="folHlink"/>
  <p:notesStyle>
    <a:lvl1pPr algn="l" rtl="0" fontAlgn="base">
      <a:spcBef>
        <a:spcPct val="30000"/>
      </a:spcBef>
      <a:spcAft>
        <a:spcPct val="0"/>
      </a:spcAft>
      <a:defRPr sz="1200" kern="1200">
        <a:solidFill>
          <a:schemeClr val="tx1"/>
        </a:solidFill>
        <a:latin typeface="Arial" charset="0"/>
        <a:ea typeface="+mn-ea"/>
        <a:cs typeface="+mn-cs"/>
      </a:defRPr>
    </a:lvl1pPr>
    <a:lvl2pPr marL="457200" algn="l" rtl="0" fontAlgn="base">
      <a:spcBef>
        <a:spcPct val="30000"/>
      </a:spcBef>
      <a:spcAft>
        <a:spcPct val="0"/>
      </a:spcAft>
      <a:defRPr sz="1200" kern="1200">
        <a:solidFill>
          <a:schemeClr val="tx1"/>
        </a:solidFill>
        <a:latin typeface="Arial" charset="0"/>
        <a:ea typeface="+mn-ea"/>
        <a:cs typeface="+mn-cs"/>
      </a:defRPr>
    </a:lvl2pPr>
    <a:lvl3pPr marL="914400" algn="l" rtl="0" fontAlgn="base">
      <a:spcBef>
        <a:spcPct val="30000"/>
      </a:spcBef>
      <a:spcAft>
        <a:spcPct val="0"/>
      </a:spcAft>
      <a:defRPr sz="1200" kern="1200">
        <a:solidFill>
          <a:schemeClr val="tx1"/>
        </a:solidFill>
        <a:latin typeface="Arial" charset="0"/>
        <a:ea typeface="+mn-ea"/>
        <a:cs typeface="+mn-cs"/>
      </a:defRPr>
    </a:lvl3pPr>
    <a:lvl4pPr marL="1371600" algn="l" rtl="0" fontAlgn="base">
      <a:spcBef>
        <a:spcPct val="30000"/>
      </a:spcBef>
      <a:spcAft>
        <a:spcPct val="0"/>
      </a:spcAft>
      <a:defRPr sz="1200" kern="1200">
        <a:solidFill>
          <a:schemeClr val="tx1"/>
        </a:solidFill>
        <a:latin typeface="Arial" charset="0"/>
        <a:ea typeface="+mn-ea"/>
        <a:cs typeface="+mn-cs"/>
      </a:defRPr>
    </a:lvl4pPr>
    <a:lvl5pPr marL="1828800" algn="l" rtl="0" fontAlgn="base">
      <a:spcBef>
        <a:spcPct val="30000"/>
      </a:spcBef>
      <a:spcAft>
        <a:spcPct val="0"/>
      </a:spcAft>
      <a:defRPr sz="1200" kern="1200">
        <a:solidFill>
          <a:schemeClr val="tx1"/>
        </a:solidFill>
        <a:latin typeface="Arial"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36738757-6F5F-4037-A3BA-39461C555F40}" type="slidenum">
              <a:rPr lang="en-US" smtClean="0"/>
              <a:pPr/>
              <a:t>9</a:t>
            </a:fld>
            <a:endParaRPr lang="en-US"/>
          </a:p>
        </p:txBody>
      </p:sp>
    </p:spTree>
    <p:extLst>
      <p:ext uri="{BB962C8B-B14F-4D97-AF65-F5344CB8AC3E}">
        <p14:creationId xmlns:p14="http://schemas.microsoft.com/office/powerpoint/2010/main" val="164060253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9763" eaLnBrk="0" hangingPunct="0">
              <a:defRPr sz="2400">
                <a:solidFill>
                  <a:schemeClr val="tx1"/>
                </a:solidFill>
                <a:latin typeface="Times New Roman" pitchFamily="18" charset="0"/>
              </a:defRPr>
            </a:lvl1pPr>
            <a:lvl2pPr marL="729057" indent="-280406" defTabSz="909763" eaLnBrk="0" hangingPunct="0">
              <a:defRPr sz="2400">
                <a:solidFill>
                  <a:schemeClr val="tx1"/>
                </a:solidFill>
                <a:latin typeface="Times New Roman" pitchFamily="18" charset="0"/>
              </a:defRPr>
            </a:lvl2pPr>
            <a:lvl3pPr marL="1121626" indent="-224325" defTabSz="909763" eaLnBrk="0" hangingPunct="0">
              <a:defRPr sz="2400">
                <a:solidFill>
                  <a:schemeClr val="tx1"/>
                </a:solidFill>
                <a:latin typeface="Times New Roman" pitchFamily="18" charset="0"/>
              </a:defRPr>
            </a:lvl3pPr>
            <a:lvl4pPr marL="1570276" indent="-224325" defTabSz="909763" eaLnBrk="0" hangingPunct="0">
              <a:defRPr sz="2400">
                <a:solidFill>
                  <a:schemeClr val="tx1"/>
                </a:solidFill>
                <a:latin typeface="Times New Roman" pitchFamily="18" charset="0"/>
              </a:defRPr>
            </a:lvl4pPr>
            <a:lvl5pPr marL="2018927" indent="-224325" defTabSz="909763" eaLnBrk="0" hangingPunct="0">
              <a:defRPr sz="2400">
                <a:solidFill>
                  <a:schemeClr val="tx1"/>
                </a:solidFill>
                <a:latin typeface="Times New Roman" pitchFamily="18" charset="0"/>
              </a:defRPr>
            </a:lvl5pPr>
            <a:lvl6pPr marL="2467577" indent="-224325" defTabSz="909763" eaLnBrk="0" fontAlgn="base" hangingPunct="0">
              <a:spcBef>
                <a:spcPct val="0"/>
              </a:spcBef>
              <a:spcAft>
                <a:spcPct val="0"/>
              </a:spcAft>
              <a:defRPr sz="2400">
                <a:solidFill>
                  <a:schemeClr val="tx1"/>
                </a:solidFill>
                <a:latin typeface="Times New Roman" pitchFamily="18" charset="0"/>
              </a:defRPr>
            </a:lvl6pPr>
            <a:lvl7pPr marL="2916227" indent="-224325" defTabSz="909763" eaLnBrk="0" fontAlgn="base" hangingPunct="0">
              <a:spcBef>
                <a:spcPct val="0"/>
              </a:spcBef>
              <a:spcAft>
                <a:spcPct val="0"/>
              </a:spcAft>
              <a:defRPr sz="2400">
                <a:solidFill>
                  <a:schemeClr val="tx1"/>
                </a:solidFill>
                <a:latin typeface="Times New Roman" pitchFamily="18" charset="0"/>
              </a:defRPr>
            </a:lvl7pPr>
            <a:lvl8pPr marL="3364878" indent="-224325" defTabSz="909763" eaLnBrk="0" fontAlgn="base" hangingPunct="0">
              <a:spcBef>
                <a:spcPct val="0"/>
              </a:spcBef>
              <a:spcAft>
                <a:spcPct val="0"/>
              </a:spcAft>
              <a:defRPr sz="2400">
                <a:solidFill>
                  <a:schemeClr val="tx1"/>
                </a:solidFill>
                <a:latin typeface="Times New Roman" pitchFamily="18" charset="0"/>
              </a:defRPr>
            </a:lvl8pPr>
            <a:lvl9pPr marL="3813528" indent="-224325" defTabSz="909763" eaLnBrk="0" fontAlgn="base" hangingPunct="0">
              <a:spcBef>
                <a:spcPct val="0"/>
              </a:spcBef>
              <a:spcAft>
                <a:spcPct val="0"/>
              </a:spcAft>
              <a:defRPr sz="2400">
                <a:solidFill>
                  <a:schemeClr val="tx1"/>
                </a:solidFill>
                <a:latin typeface="Times New Roman" pitchFamily="18" charset="0"/>
              </a:defRPr>
            </a:lvl9pPr>
          </a:lstStyle>
          <a:p>
            <a:fld id="{0D086B47-A05B-4AB1-B701-1CBA59D4F886}" type="slidenum">
              <a:rPr lang="en-US" altLang="en-US" sz="1200">
                <a:solidFill>
                  <a:srgbClr val="000000"/>
                </a:solidFill>
              </a:rPr>
              <a:pPr/>
              <a:t>48</a:t>
            </a:fld>
            <a:endParaRPr lang="en-US" altLang="en-US" sz="1200">
              <a:solidFill>
                <a:srgbClr val="000000"/>
              </a:solidFill>
            </a:endParaRPr>
          </a:p>
        </p:txBody>
      </p:sp>
      <p:sp>
        <p:nvSpPr>
          <p:cNvPr id="66563" name="Rectangle 2"/>
          <p:cNvSpPr>
            <a:spLocks noGrp="1" noRot="1" noChangeAspect="1" noChangeArrowheads="1" noTextEdit="1"/>
          </p:cNvSpPr>
          <p:nvPr>
            <p:ph type="sldImg"/>
          </p:nvPr>
        </p:nvSpPr>
        <p:spPr>
          <a:xfrm>
            <a:off x="1157288" y="681038"/>
            <a:ext cx="4543425" cy="3406775"/>
          </a:xfrm>
          <a:ln/>
        </p:spPr>
      </p:sp>
      <p:sp>
        <p:nvSpPr>
          <p:cNvPr id="665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9763" eaLnBrk="0" hangingPunct="0">
              <a:defRPr sz="2400">
                <a:solidFill>
                  <a:schemeClr val="tx1"/>
                </a:solidFill>
                <a:latin typeface="Times New Roman" pitchFamily="18" charset="0"/>
              </a:defRPr>
            </a:lvl1pPr>
            <a:lvl2pPr marL="729057" indent="-280406" defTabSz="909763" eaLnBrk="0" hangingPunct="0">
              <a:defRPr sz="2400">
                <a:solidFill>
                  <a:schemeClr val="tx1"/>
                </a:solidFill>
                <a:latin typeface="Times New Roman" pitchFamily="18" charset="0"/>
              </a:defRPr>
            </a:lvl2pPr>
            <a:lvl3pPr marL="1121626" indent="-224325" defTabSz="909763" eaLnBrk="0" hangingPunct="0">
              <a:defRPr sz="2400">
                <a:solidFill>
                  <a:schemeClr val="tx1"/>
                </a:solidFill>
                <a:latin typeface="Times New Roman" pitchFamily="18" charset="0"/>
              </a:defRPr>
            </a:lvl3pPr>
            <a:lvl4pPr marL="1570276" indent="-224325" defTabSz="909763" eaLnBrk="0" hangingPunct="0">
              <a:defRPr sz="2400">
                <a:solidFill>
                  <a:schemeClr val="tx1"/>
                </a:solidFill>
                <a:latin typeface="Times New Roman" pitchFamily="18" charset="0"/>
              </a:defRPr>
            </a:lvl4pPr>
            <a:lvl5pPr marL="2018927" indent="-224325" defTabSz="909763" eaLnBrk="0" hangingPunct="0">
              <a:defRPr sz="2400">
                <a:solidFill>
                  <a:schemeClr val="tx1"/>
                </a:solidFill>
                <a:latin typeface="Times New Roman" pitchFamily="18" charset="0"/>
              </a:defRPr>
            </a:lvl5pPr>
            <a:lvl6pPr marL="2467577" indent="-224325" defTabSz="909763" eaLnBrk="0" fontAlgn="base" hangingPunct="0">
              <a:spcBef>
                <a:spcPct val="0"/>
              </a:spcBef>
              <a:spcAft>
                <a:spcPct val="0"/>
              </a:spcAft>
              <a:defRPr sz="2400">
                <a:solidFill>
                  <a:schemeClr val="tx1"/>
                </a:solidFill>
                <a:latin typeface="Times New Roman" pitchFamily="18" charset="0"/>
              </a:defRPr>
            </a:lvl6pPr>
            <a:lvl7pPr marL="2916227" indent="-224325" defTabSz="909763" eaLnBrk="0" fontAlgn="base" hangingPunct="0">
              <a:spcBef>
                <a:spcPct val="0"/>
              </a:spcBef>
              <a:spcAft>
                <a:spcPct val="0"/>
              </a:spcAft>
              <a:defRPr sz="2400">
                <a:solidFill>
                  <a:schemeClr val="tx1"/>
                </a:solidFill>
                <a:latin typeface="Times New Roman" pitchFamily="18" charset="0"/>
              </a:defRPr>
            </a:lvl7pPr>
            <a:lvl8pPr marL="3364878" indent="-224325" defTabSz="909763" eaLnBrk="0" fontAlgn="base" hangingPunct="0">
              <a:spcBef>
                <a:spcPct val="0"/>
              </a:spcBef>
              <a:spcAft>
                <a:spcPct val="0"/>
              </a:spcAft>
              <a:defRPr sz="2400">
                <a:solidFill>
                  <a:schemeClr val="tx1"/>
                </a:solidFill>
                <a:latin typeface="Times New Roman" pitchFamily="18" charset="0"/>
              </a:defRPr>
            </a:lvl8pPr>
            <a:lvl9pPr marL="3813528" indent="-224325" defTabSz="909763" eaLnBrk="0" fontAlgn="base" hangingPunct="0">
              <a:spcBef>
                <a:spcPct val="0"/>
              </a:spcBef>
              <a:spcAft>
                <a:spcPct val="0"/>
              </a:spcAft>
              <a:defRPr sz="2400">
                <a:solidFill>
                  <a:schemeClr val="tx1"/>
                </a:solidFill>
                <a:latin typeface="Times New Roman" pitchFamily="18" charset="0"/>
              </a:defRPr>
            </a:lvl9pPr>
          </a:lstStyle>
          <a:p>
            <a:fld id="{AA93D7B3-1430-49B6-BB69-F93B99864A9D}" type="slidenum">
              <a:rPr lang="en-US" altLang="en-US" sz="1200">
                <a:solidFill>
                  <a:srgbClr val="000000"/>
                </a:solidFill>
              </a:rPr>
              <a:pPr/>
              <a:t>49</a:t>
            </a:fld>
            <a:endParaRPr lang="en-US" altLang="en-US" sz="1200">
              <a:solidFill>
                <a:srgbClr val="000000"/>
              </a:solidFill>
            </a:endParaRPr>
          </a:p>
        </p:txBody>
      </p:sp>
      <p:sp>
        <p:nvSpPr>
          <p:cNvPr id="67587" name="Rectangle 2"/>
          <p:cNvSpPr>
            <a:spLocks noGrp="1" noRot="1" noChangeAspect="1" noChangeArrowheads="1" noTextEdit="1"/>
          </p:cNvSpPr>
          <p:nvPr>
            <p:ph type="sldImg"/>
          </p:nvPr>
        </p:nvSpPr>
        <p:spPr>
          <a:xfrm>
            <a:off x="1157288" y="681038"/>
            <a:ext cx="4543425" cy="3406775"/>
          </a:xfrm>
          <a:ln/>
        </p:spPr>
      </p:sp>
      <p:sp>
        <p:nvSpPr>
          <p:cNvPr id="675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36738757-6F5F-4037-A3BA-39461C555F40}" type="slidenum">
              <a:rPr lang="en-US" smtClean="0"/>
              <a:pPr/>
              <a:t>59</a:t>
            </a:fld>
            <a:endParaRPr lang="en-US"/>
          </a:p>
        </p:txBody>
      </p:sp>
    </p:spTree>
    <p:extLst>
      <p:ext uri="{BB962C8B-B14F-4D97-AF65-F5344CB8AC3E}">
        <p14:creationId xmlns:p14="http://schemas.microsoft.com/office/powerpoint/2010/main" val="301988505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36738757-6F5F-4037-A3BA-39461C555F40}" type="slidenum">
              <a:rPr lang="en-US" smtClean="0"/>
              <a:pPr/>
              <a:t>13</a:t>
            </a:fld>
            <a:endParaRPr lang="en-US"/>
          </a:p>
        </p:txBody>
      </p:sp>
    </p:spTree>
    <p:extLst>
      <p:ext uri="{BB962C8B-B14F-4D97-AF65-F5344CB8AC3E}">
        <p14:creationId xmlns:p14="http://schemas.microsoft.com/office/powerpoint/2010/main" val="380654678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6738757-6F5F-4037-A3BA-39461C555F40}" type="slidenum">
              <a:rPr lang="en-US" smtClean="0"/>
              <a:pPr/>
              <a:t>14</a:t>
            </a:fld>
            <a:endParaRPr lang="en-US"/>
          </a:p>
        </p:txBody>
      </p:sp>
    </p:spTree>
    <p:extLst>
      <p:ext uri="{BB962C8B-B14F-4D97-AF65-F5344CB8AC3E}">
        <p14:creationId xmlns:p14="http://schemas.microsoft.com/office/powerpoint/2010/main" val="379091081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36738757-6F5F-4037-A3BA-39461C555F40}" type="slidenum">
              <a:rPr lang="en-US" smtClean="0"/>
              <a:pPr/>
              <a:t>19</a:t>
            </a:fld>
            <a:endParaRPr lang="en-US"/>
          </a:p>
        </p:txBody>
      </p:sp>
    </p:spTree>
    <p:extLst>
      <p:ext uri="{BB962C8B-B14F-4D97-AF65-F5344CB8AC3E}">
        <p14:creationId xmlns:p14="http://schemas.microsoft.com/office/powerpoint/2010/main" val="291953673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9763" eaLnBrk="0" hangingPunct="0">
              <a:defRPr sz="2400">
                <a:solidFill>
                  <a:schemeClr val="tx1"/>
                </a:solidFill>
                <a:latin typeface="Times New Roman" pitchFamily="18" charset="0"/>
              </a:defRPr>
            </a:lvl1pPr>
            <a:lvl2pPr marL="729057" indent="-280406" defTabSz="909763" eaLnBrk="0" hangingPunct="0">
              <a:defRPr sz="2400">
                <a:solidFill>
                  <a:schemeClr val="tx1"/>
                </a:solidFill>
                <a:latin typeface="Times New Roman" pitchFamily="18" charset="0"/>
              </a:defRPr>
            </a:lvl2pPr>
            <a:lvl3pPr marL="1121626" indent="-224325" defTabSz="909763" eaLnBrk="0" hangingPunct="0">
              <a:defRPr sz="2400">
                <a:solidFill>
                  <a:schemeClr val="tx1"/>
                </a:solidFill>
                <a:latin typeface="Times New Roman" pitchFamily="18" charset="0"/>
              </a:defRPr>
            </a:lvl3pPr>
            <a:lvl4pPr marL="1570276" indent="-224325" defTabSz="909763" eaLnBrk="0" hangingPunct="0">
              <a:defRPr sz="2400">
                <a:solidFill>
                  <a:schemeClr val="tx1"/>
                </a:solidFill>
                <a:latin typeface="Times New Roman" pitchFamily="18" charset="0"/>
              </a:defRPr>
            </a:lvl4pPr>
            <a:lvl5pPr marL="2018927" indent="-224325" defTabSz="909763" eaLnBrk="0" hangingPunct="0">
              <a:defRPr sz="2400">
                <a:solidFill>
                  <a:schemeClr val="tx1"/>
                </a:solidFill>
                <a:latin typeface="Times New Roman" pitchFamily="18" charset="0"/>
              </a:defRPr>
            </a:lvl5pPr>
            <a:lvl6pPr marL="2467577" indent="-224325" defTabSz="909763" eaLnBrk="0" fontAlgn="base" hangingPunct="0">
              <a:spcBef>
                <a:spcPct val="0"/>
              </a:spcBef>
              <a:spcAft>
                <a:spcPct val="0"/>
              </a:spcAft>
              <a:defRPr sz="2400">
                <a:solidFill>
                  <a:schemeClr val="tx1"/>
                </a:solidFill>
                <a:latin typeface="Times New Roman" pitchFamily="18" charset="0"/>
              </a:defRPr>
            </a:lvl6pPr>
            <a:lvl7pPr marL="2916227" indent="-224325" defTabSz="909763" eaLnBrk="0" fontAlgn="base" hangingPunct="0">
              <a:spcBef>
                <a:spcPct val="0"/>
              </a:spcBef>
              <a:spcAft>
                <a:spcPct val="0"/>
              </a:spcAft>
              <a:defRPr sz="2400">
                <a:solidFill>
                  <a:schemeClr val="tx1"/>
                </a:solidFill>
                <a:latin typeface="Times New Roman" pitchFamily="18" charset="0"/>
              </a:defRPr>
            </a:lvl7pPr>
            <a:lvl8pPr marL="3364878" indent="-224325" defTabSz="909763" eaLnBrk="0" fontAlgn="base" hangingPunct="0">
              <a:spcBef>
                <a:spcPct val="0"/>
              </a:spcBef>
              <a:spcAft>
                <a:spcPct val="0"/>
              </a:spcAft>
              <a:defRPr sz="2400">
                <a:solidFill>
                  <a:schemeClr val="tx1"/>
                </a:solidFill>
                <a:latin typeface="Times New Roman" pitchFamily="18" charset="0"/>
              </a:defRPr>
            </a:lvl8pPr>
            <a:lvl9pPr marL="3813528" indent="-224325" defTabSz="909763" eaLnBrk="0" fontAlgn="base" hangingPunct="0">
              <a:spcBef>
                <a:spcPct val="0"/>
              </a:spcBef>
              <a:spcAft>
                <a:spcPct val="0"/>
              </a:spcAft>
              <a:defRPr sz="2400">
                <a:solidFill>
                  <a:schemeClr val="tx1"/>
                </a:solidFill>
                <a:latin typeface="Times New Roman" pitchFamily="18" charset="0"/>
              </a:defRPr>
            </a:lvl9pPr>
          </a:lstStyle>
          <a:p>
            <a:fld id="{55A49336-36EB-452C-BC5F-7CA85F47A069}" type="slidenum">
              <a:rPr lang="en-US" altLang="en-US" sz="1200">
                <a:solidFill>
                  <a:srgbClr val="000000"/>
                </a:solidFill>
              </a:rPr>
              <a:pPr/>
              <a:t>43</a:t>
            </a:fld>
            <a:endParaRPr lang="en-US" altLang="en-US" sz="1200">
              <a:solidFill>
                <a:srgbClr val="000000"/>
              </a:solidFill>
            </a:endParaRPr>
          </a:p>
        </p:txBody>
      </p:sp>
      <p:sp>
        <p:nvSpPr>
          <p:cNvPr id="61443" name="Rectangle 2"/>
          <p:cNvSpPr>
            <a:spLocks noGrp="1" noRot="1" noChangeAspect="1" noChangeArrowheads="1" noTextEdit="1"/>
          </p:cNvSpPr>
          <p:nvPr>
            <p:ph type="sldImg"/>
          </p:nvPr>
        </p:nvSpPr>
        <p:spPr>
          <a:xfrm>
            <a:off x="1157288" y="681038"/>
            <a:ext cx="4543425" cy="3406775"/>
          </a:xfrm>
          <a:ln/>
        </p:spPr>
      </p:sp>
      <p:sp>
        <p:nvSpPr>
          <p:cNvPr id="614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9763" eaLnBrk="0" hangingPunct="0">
              <a:defRPr sz="2400">
                <a:solidFill>
                  <a:schemeClr val="tx1"/>
                </a:solidFill>
                <a:latin typeface="Times New Roman" pitchFamily="18" charset="0"/>
              </a:defRPr>
            </a:lvl1pPr>
            <a:lvl2pPr marL="729057" indent="-280406" defTabSz="909763" eaLnBrk="0" hangingPunct="0">
              <a:defRPr sz="2400">
                <a:solidFill>
                  <a:schemeClr val="tx1"/>
                </a:solidFill>
                <a:latin typeface="Times New Roman" pitchFamily="18" charset="0"/>
              </a:defRPr>
            </a:lvl2pPr>
            <a:lvl3pPr marL="1121626" indent="-224325" defTabSz="909763" eaLnBrk="0" hangingPunct="0">
              <a:defRPr sz="2400">
                <a:solidFill>
                  <a:schemeClr val="tx1"/>
                </a:solidFill>
                <a:latin typeface="Times New Roman" pitchFamily="18" charset="0"/>
              </a:defRPr>
            </a:lvl3pPr>
            <a:lvl4pPr marL="1570276" indent="-224325" defTabSz="909763" eaLnBrk="0" hangingPunct="0">
              <a:defRPr sz="2400">
                <a:solidFill>
                  <a:schemeClr val="tx1"/>
                </a:solidFill>
                <a:latin typeface="Times New Roman" pitchFamily="18" charset="0"/>
              </a:defRPr>
            </a:lvl4pPr>
            <a:lvl5pPr marL="2018927" indent="-224325" defTabSz="909763" eaLnBrk="0" hangingPunct="0">
              <a:defRPr sz="2400">
                <a:solidFill>
                  <a:schemeClr val="tx1"/>
                </a:solidFill>
                <a:latin typeface="Times New Roman" pitchFamily="18" charset="0"/>
              </a:defRPr>
            </a:lvl5pPr>
            <a:lvl6pPr marL="2467577" indent="-224325" defTabSz="909763" eaLnBrk="0" fontAlgn="base" hangingPunct="0">
              <a:spcBef>
                <a:spcPct val="0"/>
              </a:spcBef>
              <a:spcAft>
                <a:spcPct val="0"/>
              </a:spcAft>
              <a:defRPr sz="2400">
                <a:solidFill>
                  <a:schemeClr val="tx1"/>
                </a:solidFill>
                <a:latin typeface="Times New Roman" pitchFamily="18" charset="0"/>
              </a:defRPr>
            </a:lvl6pPr>
            <a:lvl7pPr marL="2916227" indent="-224325" defTabSz="909763" eaLnBrk="0" fontAlgn="base" hangingPunct="0">
              <a:spcBef>
                <a:spcPct val="0"/>
              </a:spcBef>
              <a:spcAft>
                <a:spcPct val="0"/>
              </a:spcAft>
              <a:defRPr sz="2400">
                <a:solidFill>
                  <a:schemeClr val="tx1"/>
                </a:solidFill>
                <a:latin typeface="Times New Roman" pitchFamily="18" charset="0"/>
              </a:defRPr>
            </a:lvl7pPr>
            <a:lvl8pPr marL="3364878" indent="-224325" defTabSz="909763" eaLnBrk="0" fontAlgn="base" hangingPunct="0">
              <a:spcBef>
                <a:spcPct val="0"/>
              </a:spcBef>
              <a:spcAft>
                <a:spcPct val="0"/>
              </a:spcAft>
              <a:defRPr sz="2400">
                <a:solidFill>
                  <a:schemeClr val="tx1"/>
                </a:solidFill>
                <a:latin typeface="Times New Roman" pitchFamily="18" charset="0"/>
              </a:defRPr>
            </a:lvl8pPr>
            <a:lvl9pPr marL="3813528" indent="-224325" defTabSz="909763" eaLnBrk="0" fontAlgn="base" hangingPunct="0">
              <a:spcBef>
                <a:spcPct val="0"/>
              </a:spcBef>
              <a:spcAft>
                <a:spcPct val="0"/>
              </a:spcAft>
              <a:defRPr sz="2400">
                <a:solidFill>
                  <a:schemeClr val="tx1"/>
                </a:solidFill>
                <a:latin typeface="Times New Roman" pitchFamily="18" charset="0"/>
              </a:defRPr>
            </a:lvl9pPr>
          </a:lstStyle>
          <a:p>
            <a:fld id="{74D8792E-E36C-43A5-9A3E-9E5B0B189E6A}" type="slidenum">
              <a:rPr lang="en-US" altLang="en-US" sz="1200">
                <a:solidFill>
                  <a:srgbClr val="000000"/>
                </a:solidFill>
              </a:rPr>
              <a:pPr/>
              <a:t>44</a:t>
            </a:fld>
            <a:endParaRPr lang="en-US" altLang="en-US" sz="1200">
              <a:solidFill>
                <a:srgbClr val="000000"/>
              </a:solidFill>
            </a:endParaRPr>
          </a:p>
        </p:txBody>
      </p:sp>
      <p:sp>
        <p:nvSpPr>
          <p:cNvPr id="62467" name="Rectangle 2"/>
          <p:cNvSpPr>
            <a:spLocks noGrp="1" noRot="1" noChangeAspect="1" noChangeArrowheads="1" noTextEdit="1"/>
          </p:cNvSpPr>
          <p:nvPr>
            <p:ph type="sldImg"/>
          </p:nvPr>
        </p:nvSpPr>
        <p:spPr>
          <a:xfrm>
            <a:off x="1157288" y="681038"/>
            <a:ext cx="4543425" cy="3406775"/>
          </a:xfrm>
          <a:ln/>
        </p:spPr>
      </p:sp>
      <p:sp>
        <p:nvSpPr>
          <p:cNvPr id="624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9763" eaLnBrk="0" hangingPunct="0">
              <a:defRPr sz="2400">
                <a:solidFill>
                  <a:schemeClr val="tx1"/>
                </a:solidFill>
                <a:latin typeface="Times New Roman" pitchFamily="18" charset="0"/>
              </a:defRPr>
            </a:lvl1pPr>
            <a:lvl2pPr marL="729057" indent="-280406" defTabSz="909763" eaLnBrk="0" hangingPunct="0">
              <a:defRPr sz="2400">
                <a:solidFill>
                  <a:schemeClr val="tx1"/>
                </a:solidFill>
                <a:latin typeface="Times New Roman" pitchFamily="18" charset="0"/>
              </a:defRPr>
            </a:lvl2pPr>
            <a:lvl3pPr marL="1121626" indent="-224325" defTabSz="909763" eaLnBrk="0" hangingPunct="0">
              <a:defRPr sz="2400">
                <a:solidFill>
                  <a:schemeClr val="tx1"/>
                </a:solidFill>
                <a:latin typeface="Times New Roman" pitchFamily="18" charset="0"/>
              </a:defRPr>
            </a:lvl3pPr>
            <a:lvl4pPr marL="1570276" indent="-224325" defTabSz="909763" eaLnBrk="0" hangingPunct="0">
              <a:defRPr sz="2400">
                <a:solidFill>
                  <a:schemeClr val="tx1"/>
                </a:solidFill>
                <a:latin typeface="Times New Roman" pitchFamily="18" charset="0"/>
              </a:defRPr>
            </a:lvl4pPr>
            <a:lvl5pPr marL="2018927" indent="-224325" defTabSz="909763" eaLnBrk="0" hangingPunct="0">
              <a:defRPr sz="2400">
                <a:solidFill>
                  <a:schemeClr val="tx1"/>
                </a:solidFill>
                <a:latin typeface="Times New Roman" pitchFamily="18" charset="0"/>
              </a:defRPr>
            </a:lvl5pPr>
            <a:lvl6pPr marL="2467577" indent="-224325" defTabSz="909763" eaLnBrk="0" fontAlgn="base" hangingPunct="0">
              <a:spcBef>
                <a:spcPct val="0"/>
              </a:spcBef>
              <a:spcAft>
                <a:spcPct val="0"/>
              </a:spcAft>
              <a:defRPr sz="2400">
                <a:solidFill>
                  <a:schemeClr val="tx1"/>
                </a:solidFill>
                <a:latin typeface="Times New Roman" pitchFamily="18" charset="0"/>
              </a:defRPr>
            </a:lvl6pPr>
            <a:lvl7pPr marL="2916227" indent="-224325" defTabSz="909763" eaLnBrk="0" fontAlgn="base" hangingPunct="0">
              <a:spcBef>
                <a:spcPct val="0"/>
              </a:spcBef>
              <a:spcAft>
                <a:spcPct val="0"/>
              </a:spcAft>
              <a:defRPr sz="2400">
                <a:solidFill>
                  <a:schemeClr val="tx1"/>
                </a:solidFill>
                <a:latin typeface="Times New Roman" pitchFamily="18" charset="0"/>
              </a:defRPr>
            </a:lvl7pPr>
            <a:lvl8pPr marL="3364878" indent="-224325" defTabSz="909763" eaLnBrk="0" fontAlgn="base" hangingPunct="0">
              <a:spcBef>
                <a:spcPct val="0"/>
              </a:spcBef>
              <a:spcAft>
                <a:spcPct val="0"/>
              </a:spcAft>
              <a:defRPr sz="2400">
                <a:solidFill>
                  <a:schemeClr val="tx1"/>
                </a:solidFill>
                <a:latin typeface="Times New Roman" pitchFamily="18" charset="0"/>
              </a:defRPr>
            </a:lvl8pPr>
            <a:lvl9pPr marL="3813528" indent="-224325" defTabSz="909763" eaLnBrk="0" fontAlgn="base" hangingPunct="0">
              <a:spcBef>
                <a:spcPct val="0"/>
              </a:spcBef>
              <a:spcAft>
                <a:spcPct val="0"/>
              </a:spcAft>
              <a:defRPr sz="2400">
                <a:solidFill>
                  <a:schemeClr val="tx1"/>
                </a:solidFill>
                <a:latin typeface="Times New Roman" pitchFamily="18" charset="0"/>
              </a:defRPr>
            </a:lvl9pPr>
          </a:lstStyle>
          <a:p>
            <a:fld id="{ED31A6DB-FA6A-406E-8533-FADE51E77363}" type="slidenum">
              <a:rPr lang="en-US" altLang="en-US" sz="1200">
                <a:solidFill>
                  <a:srgbClr val="000000"/>
                </a:solidFill>
              </a:rPr>
              <a:pPr/>
              <a:t>45</a:t>
            </a:fld>
            <a:endParaRPr lang="en-US" altLang="en-US" sz="1200">
              <a:solidFill>
                <a:srgbClr val="000000"/>
              </a:solidFill>
            </a:endParaRPr>
          </a:p>
        </p:txBody>
      </p:sp>
      <p:sp>
        <p:nvSpPr>
          <p:cNvPr id="63491" name="Rectangle 2"/>
          <p:cNvSpPr>
            <a:spLocks noGrp="1" noRot="1" noChangeAspect="1" noChangeArrowheads="1" noTextEdit="1"/>
          </p:cNvSpPr>
          <p:nvPr>
            <p:ph type="sldImg"/>
          </p:nvPr>
        </p:nvSpPr>
        <p:spPr>
          <a:xfrm>
            <a:off x="1157288" y="681038"/>
            <a:ext cx="4543425" cy="3406775"/>
          </a:xfrm>
          <a:ln/>
        </p:spPr>
      </p:sp>
      <p:sp>
        <p:nvSpPr>
          <p:cNvPr id="634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9763" eaLnBrk="0" hangingPunct="0">
              <a:defRPr sz="2400">
                <a:solidFill>
                  <a:schemeClr val="tx1"/>
                </a:solidFill>
                <a:latin typeface="Times New Roman" pitchFamily="18" charset="0"/>
              </a:defRPr>
            </a:lvl1pPr>
            <a:lvl2pPr marL="729057" indent="-280406" defTabSz="909763" eaLnBrk="0" hangingPunct="0">
              <a:defRPr sz="2400">
                <a:solidFill>
                  <a:schemeClr val="tx1"/>
                </a:solidFill>
                <a:latin typeface="Times New Roman" pitchFamily="18" charset="0"/>
              </a:defRPr>
            </a:lvl2pPr>
            <a:lvl3pPr marL="1121626" indent="-224325" defTabSz="909763" eaLnBrk="0" hangingPunct="0">
              <a:defRPr sz="2400">
                <a:solidFill>
                  <a:schemeClr val="tx1"/>
                </a:solidFill>
                <a:latin typeface="Times New Roman" pitchFamily="18" charset="0"/>
              </a:defRPr>
            </a:lvl3pPr>
            <a:lvl4pPr marL="1570276" indent="-224325" defTabSz="909763" eaLnBrk="0" hangingPunct="0">
              <a:defRPr sz="2400">
                <a:solidFill>
                  <a:schemeClr val="tx1"/>
                </a:solidFill>
                <a:latin typeface="Times New Roman" pitchFamily="18" charset="0"/>
              </a:defRPr>
            </a:lvl4pPr>
            <a:lvl5pPr marL="2018927" indent="-224325" defTabSz="909763" eaLnBrk="0" hangingPunct="0">
              <a:defRPr sz="2400">
                <a:solidFill>
                  <a:schemeClr val="tx1"/>
                </a:solidFill>
                <a:latin typeface="Times New Roman" pitchFamily="18" charset="0"/>
              </a:defRPr>
            </a:lvl5pPr>
            <a:lvl6pPr marL="2467577" indent="-224325" defTabSz="909763" eaLnBrk="0" fontAlgn="base" hangingPunct="0">
              <a:spcBef>
                <a:spcPct val="0"/>
              </a:spcBef>
              <a:spcAft>
                <a:spcPct val="0"/>
              </a:spcAft>
              <a:defRPr sz="2400">
                <a:solidFill>
                  <a:schemeClr val="tx1"/>
                </a:solidFill>
                <a:latin typeface="Times New Roman" pitchFamily="18" charset="0"/>
              </a:defRPr>
            </a:lvl6pPr>
            <a:lvl7pPr marL="2916227" indent="-224325" defTabSz="909763" eaLnBrk="0" fontAlgn="base" hangingPunct="0">
              <a:spcBef>
                <a:spcPct val="0"/>
              </a:spcBef>
              <a:spcAft>
                <a:spcPct val="0"/>
              </a:spcAft>
              <a:defRPr sz="2400">
                <a:solidFill>
                  <a:schemeClr val="tx1"/>
                </a:solidFill>
                <a:latin typeface="Times New Roman" pitchFamily="18" charset="0"/>
              </a:defRPr>
            </a:lvl7pPr>
            <a:lvl8pPr marL="3364878" indent="-224325" defTabSz="909763" eaLnBrk="0" fontAlgn="base" hangingPunct="0">
              <a:spcBef>
                <a:spcPct val="0"/>
              </a:spcBef>
              <a:spcAft>
                <a:spcPct val="0"/>
              </a:spcAft>
              <a:defRPr sz="2400">
                <a:solidFill>
                  <a:schemeClr val="tx1"/>
                </a:solidFill>
                <a:latin typeface="Times New Roman" pitchFamily="18" charset="0"/>
              </a:defRPr>
            </a:lvl8pPr>
            <a:lvl9pPr marL="3813528" indent="-224325" defTabSz="909763" eaLnBrk="0" fontAlgn="base" hangingPunct="0">
              <a:spcBef>
                <a:spcPct val="0"/>
              </a:spcBef>
              <a:spcAft>
                <a:spcPct val="0"/>
              </a:spcAft>
              <a:defRPr sz="2400">
                <a:solidFill>
                  <a:schemeClr val="tx1"/>
                </a:solidFill>
                <a:latin typeface="Times New Roman" pitchFamily="18" charset="0"/>
              </a:defRPr>
            </a:lvl9pPr>
          </a:lstStyle>
          <a:p>
            <a:fld id="{D1F03B1A-1E14-4FA2-95F6-27F174BA10EC}" type="slidenum">
              <a:rPr lang="en-US" altLang="en-US" sz="1200">
                <a:solidFill>
                  <a:srgbClr val="000000"/>
                </a:solidFill>
              </a:rPr>
              <a:pPr/>
              <a:t>46</a:t>
            </a:fld>
            <a:endParaRPr lang="en-US" altLang="en-US" sz="1200">
              <a:solidFill>
                <a:srgbClr val="000000"/>
              </a:solidFill>
            </a:endParaRPr>
          </a:p>
        </p:txBody>
      </p:sp>
      <p:sp>
        <p:nvSpPr>
          <p:cNvPr id="64515" name="Rectangle 2"/>
          <p:cNvSpPr>
            <a:spLocks noGrp="1" noRot="1" noChangeAspect="1" noChangeArrowheads="1" noTextEdit="1"/>
          </p:cNvSpPr>
          <p:nvPr>
            <p:ph type="sldImg"/>
          </p:nvPr>
        </p:nvSpPr>
        <p:spPr>
          <a:xfrm>
            <a:off x="1157288" y="681038"/>
            <a:ext cx="4543425" cy="3406775"/>
          </a:xfrm>
          <a:ln/>
        </p:spPr>
      </p:sp>
      <p:sp>
        <p:nvSpPr>
          <p:cNvPr id="645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9763" eaLnBrk="0" hangingPunct="0">
              <a:defRPr sz="2400">
                <a:solidFill>
                  <a:schemeClr val="tx1"/>
                </a:solidFill>
                <a:latin typeface="Times New Roman" pitchFamily="18" charset="0"/>
              </a:defRPr>
            </a:lvl1pPr>
            <a:lvl2pPr marL="729057" indent="-280406" defTabSz="909763" eaLnBrk="0" hangingPunct="0">
              <a:defRPr sz="2400">
                <a:solidFill>
                  <a:schemeClr val="tx1"/>
                </a:solidFill>
                <a:latin typeface="Times New Roman" pitchFamily="18" charset="0"/>
              </a:defRPr>
            </a:lvl2pPr>
            <a:lvl3pPr marL="1121626" indent="-224325" defTabSz="909763" eaLnBrk="0" hangingPunct="0">
              <a:defRPr sz="2400">
                <a:solidFill>
                  <a:schemeClr val="tx1"/>
                </a:solidFill>
                <a:latin typeface="Times New Roman" pitchFamily="18" charset="0"/>
              </a:defRPr>
            </a:lvl3pPr>
            <a:lvl4pPr marL="1570276" indent="-224325" defTabSz="909763" eaLnBrk="0" hangingPunct="0">
              <a:defRPr sz="2400">
                <a:solidFill>
                  <a:schemeClr val="tx1"/>
                </a:solidFill>
                <a:latin typeface="Times New Roman" pitchFamily="18" charset="0"/>
              </a:defRPr>
            </a:lvl4pPr>
            <a:lvl5pPr marL="2018927" indent="-224325" defTabSz="909763" eaLnBrk="0" hangingPunct="0">
              <a:defRPr sz="2400">
                <a:solidFill>
                  <a:schemeClr val="tx1"/>
                </a:solidFill>
                <a:latin typeface="Times New Roman" pitchFamily="18" charset="0"/>
              </a:defRPr>
            </a:lvl5pPr>
            <a:lvl6pPr marL="2467577" indent="-224325" defTabSz="909763" eaLnBrk="0" fontAlgn="base" hangingPunct="0">
              <a:spcBef>
                <a:spcPct val="0"/>
              </a:spcBef>
              <a:spcAft>
                <a:spcPct val="0"/>
              </a:spcAft>
              <a:defRPr sz="2400">
                <a:solidFill>
                  <a:schemeClr val="tx1"/>
                </a:solidFill>
                <a:latin typeface="Times New Roman" pitchFamily="18" charset="0"/>
              </a:defRPr>
            </a:lvl6pPr>
            <a:lvl7pPr marL="2916227" indent="-224325" defTabSz="909763" eaLnBrk="0" fontAlgn="base" hangingPunct="0">
              <a:spcBef>
                <a:spcPct val="0"/>
              </a:spcBef>
              <a:spcAft>
                <a:spcPct val="0"/>
              </a:spcAft>
              <a:defRPr sz="2400">
                <a:solidFill>
                  <a:schemeClr val="tx1"/>
                </a:solidFill>
                <a:latin typeface="Times New Roman" pitchFamily="18" charset="0"/>
              </a:defRPr>
            </a:lvl7pPr>
            <a:lvl8pPr marL="3364878" indent="-224325" defTabSz="909763" eaLnBrk="0" fontAlgn="base" hangingPunct="0">
              <a:spcBef>
                <a:spcPct val="0"/>
              </a:spcBef>
              <a:spcAft>
                <a:spcPct val="0"/>
              </a:spcAft>
              <a:defRPr sz="2400">
                <a:solidFill>
                  <a:schemeClr val="tx1"/>
                </a:solidFill>
                <a:latin typeface="Times New Roman" pitchFamily="18" charset="0"/>
              </a:defRPr>
            </a:lvl8pPr>
            <a:lvl9pPr marL="3813528" indent="-224325" defTabSz="909763" eaLnBrk="0" fontAlgn="base" hangingPunct="0">
              <a:spcBef>
                <a:spcPct val="0"/>
              </a:spcBef>
              <a:spcAft>
                <a:spcPct val="0"/>
              </a:spcAft>
              <a:defRPr sz="2400">
                <a:solidFill>
                  <a:schemeClr val="tx1"/>
                </a:solidFill>
                <a:latin typeface="Times New Roman" pitchFamily="18" charset="0"/>
              </a:defRPr>
            </a:lvl9pPr>
          </a:lstStyle>
          <a:p>
            <a:fld id="{D0A5F711-ABA9-4F17-887C-1BF2373F4866}" type="slidenum">
              <a:rPr lang="en-US" altLang="en-US" sz="1200">
                <a:solidFill>
                  <a:srgbClr val="000000"/>
                </a:solidFill>
              </a:rPr>
              <a:pPr/>
              <a:t>47</a:t>
            </a:fld>
            <a:endParaRPr lang="en-US" altLang="en-US" sz="1200">
              <a:solidFill>
                <a:srgbClr val="000000"/>
              </a:solidFill>
            </a:endParaRPr>
          </a:p>
        </p:txBody>
      </p:sp>
      <p:sp>
        <p:nvSpPr>
          <p:cNvPr id="65539" name="Rectangle 2"/>
          <p:cNvSpPr>
            <a:spLocks noGrp="1" noRot="1" noChangeAspect="1" noChangeArrowheads="1" noTextEdit="1"/>
          </p:cNvSpPr>
          <p:nvPr>
            <p:ph type="sldImg"/>
          </p:nvPr>
        </p:nvSpPr>
        <p:spPr>
          <a:xfrm>
            <a:off x="1157288" y="681038"/>
            <a:ext cx="4543425" cy="3406775"/>
          </a:xfrm>
          <a:ln/>
        </p:spPr>
      </p:sp>
      <p:sp>
        <p:nvSpPr>
          <p:cNvPr id="655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905000"/>
            <a:ext cx="7543800" cy="2593975"/>
          </a:xfrm>
        </p:spPr>
        <p:txBody>
          <a:bodyPr anchor="b"/>
          <a:lstStyle>
            <a:lvl1pPr>
              <a:defRPr sz="6600">
                <a:ln>
                  <a:noFill/>
                </a:ln>
                <a:solidFill>
                  <a:schemeClr val="tx2"/>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685800" y="4572000"/>
            <a:ext cx="6461760" cy="1066800"/>
          </a:xfrm>
        </p:spPr>
        <p:txBody>
          <a:bodyPr anchor="t">
            <a:normAutofit/>
          </a:bodyPr>
          <a:lstStyle>
            <a:lvl1pPr marL="0" indent="0" algn="l">
              <a:buNone/>
              <a:defRPr sz="2000">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59ECDD4-AF25-4E31-9D42-8AAB5F026B52}" type="slidenum">
              <a:rPr lang="en-US" smtClean="0"/>
              <a:pPr/>
              <a:t>‹#›</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64102E10-E091-4614-A647-3F986C14888D}" type="slidenum">
              <a:rPr lang="en-US" smtClean="0"/>
              <a:pPr/>
              <a:t>‹#›</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1752600" cy="5851525"/>
          </a:xfrm>
        </p:spPr>
        <p:txBody>
          <a:bodyPr vert="eaVert" anchor="b" anchorCtr="0"/>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92F3DDE-038F-4875-A491-F94B63C03976}" type="slidenum">
              <a:rPr lang="en-US" smtClean="0"/>
              <a:pPr/>
              <a:t>‹#›</a:t>
            </a:fld>
            <a:endParaRPr 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1FB26-0678-46C5-A74D-DF59CF9D2CC0}" type="slidenum">
              <a:rPr lang="en-US" smtClean="0"/>
              <a:pPr/>
              <a:t>‹#›</a:t>
            </a:fld>
            <a:endParaRPr 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5486400"/>
            <a:ext cx="7659687" cy="1168400"/>
          </a:xfrm>
        </p:spPr>
        <p:txBody>
          <a:bodyPr anchor="t"/>
          <a:lstStyle>
            <a:lvl1pPr algn="l">
              <a:defRPr sz="3600" b="0" cap="all"/>
            </a:lvl1pPr>
          </a:lstStyle>
          <a:p>
            <a:r>
              <a:rPr lang="en-US" smtClean="0"/>
              <a:t>Click to edit Master title style</a:t>
            </a:r>
            <a:endParaRPr lang="en-US" dirty="0"/>
          </a:p>
        </p:txBody>
      </p:sp>
      <p:sp>
        <p:nvSpPr>
          <p:cNvPr id="3" name="Text Placeholder 2"/>
          <p:cNvSpPr>
            <a:spLocks noGrp="1"/>
          </p:cNvSpPr>
          <p:nvPr>
            <p:ph type="body" idx="1"/>
          </p:nvPr>
        </p:nvSpPr>
        <p:spPr>
          <a:xfrm>
            <a:off x="722313" y="3852863"/>
            <a:ext cx="6135687" cy="1633538"/>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342920E-97B7-47A1-8884-9D575B82E479}" type="slidenum">
              <a:rPr lang="en-US" smtClean="0"/>
              <a:pPr/>
              <a:t>‹#›</a:t>
            </a:fld>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536192"/>
            <a:ext cx="3657600" cy="45902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419600" y="1536192"/>
            <a:ext cx="3657600" cy="45902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A93AAE1-9901-4D79-A235-087D35A81BE7}" type="slidenum">
              <a:rPr lang="en-US" smtClean="0"/>
              <a:pPr/>
              <a:t>‹#›</a:t>
            </a:fld>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3657600" cy="639762"/>
          </a:xfrm>
        </p:spPr>
        <p:txBody>
          <a:bodyPr anchor="b">
            <a:noAutofit/>
          </a:bodyPr>
          <a:lstStyle>
            <a:lvl1pPr marL="0" indent="0" algn="ctr">
              <a:buNone/>
              <a:defRPr sz="20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365760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419600" y="1535113"/>
            <a:ext cx="3657600" cy="639762"/>
          </a:xfrm>
        </p:spPr>
        <p:txBody>
          <a:bodyPr anchor="b">
            <a:noAutofit/>
          </a:bodyPr>
          <a:lstStyle>
            <a:lvl1pPr marL="0" indent="0" algn="ctr">
              <a:buNone/>
              <a:defRPr sz="20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419600" y="2174875"/>
            <a:ext cx="365760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4CD0712F-445D-499C-8A48-E48E91757426}" type="slidenum">
              <a:rPr lang="en-US" smtClean="0"/>
              <a:pPr/>
              <a:t>‹#›</a:t>
            </a:fld>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4B4EEF15-DC64-4907-999C-67FF0C654E01}" type="slidenum">
              <a:rPr lang="en-US" smtClean="0"/>
              <a:pPr/>
              <a:t>‹#›</a:t>
            </a:fld>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7FD7FA75-E10D-4C2D-90D8-BD97DD58D7B7}" type="slidenum">
              <a:rPr lang="en-US" smtClean="0"/>
              <a:pPr/>
              <a:t>‹#›</a:t>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04801" y="5495544"/>
            <a:ext cx="7772400" cy="594360"/>
          </a:xfrm>
        </p:spPr>
        <p:txBody>
          <a:bodyPr anchor="b"/>
          <a:lstStyle>
            <a:lvl1pPr algn="ctr">
              <a:defRPr sz="2200" b="1"/>
            </a:lvl1pPr>
          </a:lstStyle>
          <a:p>
            <a:r>
              <a:rPr lang="en-US" smtClean="0"/>
              <a:t>Click to edit Master title style</a:t>
            </a:r>
            <a:endParaRPr lang="en-US" dirty="0"/>
          </a:p>
        </p:txBody>
      </p:sp>
      <p:sp>
        <p:nvSpPr>
          <p:cNvPr id="4" name="Text Placeholder 3"/>
          <p:cNvSpPr>
            <a:spLocks noGrp="1"/>
          </p:cNvSpPr>
          <p:nvPr>
            <p:ph type="body" sz="half" idx="2"/>
          </p:nvPr>
        </p:nvSpPr>
        <p:spPr>
          <a:xfrm>
            <a:off x="304799" y="6096000"/>
            <a:ext cx="7772401" cy="609600"/>
          </a:xfrm>
        </p:spPr>
        <p:txBody>
          <a:bodyPr>
            <a:normAutofit/>
          </a:bodyPr>
          <a:lstStyle>
            <a:lvl1pPr marL="0" indent="0" algn="ctr">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70A9151-4365-463E-B517-E092DE123643}" type="slidenum">
              <a:rPr lang="en-US" smtClean="0"/>
              <a:pPr/>
              <a:t>‹#›</a:t>
            </a:fld>
            <a:endParaRPr lang="en-US"/>
          </a:p>
        </p:txBody>
      </p:sp>
      <p:sp>
        <p:nvSpPr>
          <p:cNvPr id="9" name="Content Placeholder 8"/>
          <p:cNvSpPr>
            <a:spLocks noGrp="1"/>
          </p:cNvSpPr>
          <p:nvPr>
            <p:ph sz="quarter" idx="13"/>
          </p:nvPr>
        </p:nvSpPr>
        <p:spPr>
          <a:xfrm>
            <a:off x="304800" y="381000"/>
            <a:ext cx="7772400" cy="494284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01752" y="5495278"/>
            <a:ext cx="7772400" cy="594626"/>
          </a:xfrm>
        </p:spPr>
        <p:txBody>
          <a:bodyPr anchor="b"/>
          <a:lstStyle>
            <a:lvl1pPr algn="ctr">
              <a:defRPr sz="2200" b="1">
                <a:ln>
                  <a:noFill/>
                </a:ln>
                <a:solidFill>
                  <a:schemeClr val="tx2"/>
                </a:solidFill>
              </a:defRPr>
            </a:lvl1pPr>
          </a:lstStyle>
          <a:p>
            <a:r>
              <a:rPr lang="en-US" smtClean="0"/>
              <a:t>Click to edit Master title style</a:t>
            </a:r>
            <a:endParaRPr lang="en-US" dirty="0"/>
          </a:p>
        </p:txBody>
      </p:sp>
      <p:sp>
        <p:nvSpPr>
          <p:cNvPr id="3" name="Picture Placeholder 2"/>
          <p:cNvSpPr>
            <a:spLocks noGrp="1"/>
          </p:cNvSpPr>
          <p:nvPr>
            <p:ph type="pic" idx="1"/>
          </p:nvPr>
        </p:nvSpPr>
        <p:spPr>
          <a:xfrm>
            <a:off x="0" y="0"/>
            <a:ext cx="8458200" cy="54864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301752" y="6096000"/>
            <a:ext cx="7772400" cy="612648"/>
          </a:xfrm>
        </p:spPr>
        <p:txBody>
          <a:bodyPr>
            <a:normAutofit/>
          </a:bodyPr>
          <a:lstStyle>
            <a:lvl1pPr marL="0" indent="0" algn="ctr">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8" name="Date Placeholder 7"/>
          <p:cNvSpPr>
            <a:spLocks noGrp="1"/>
          </p:cNvSpPr>
          <p:nvPr>
            <p:ph type="dt" sz="half" idx="10"/>
          </p:nvPr>
        </p:nvSpPr>
        <p:spPr/>
        <p:txBody>
          <a:bodyPr/>
          <a:lstStyle/>
          <a:p>
            <a:endParaRPr lang="en-US"/>
          </a:p>
        </p:txBody>
      </p:sp>
      <p:sp>
        <p:nvSpPr>
          <p:cNvPr id="9" name="Slide Number Placeholder 8"/>
          <p:cNvSpPr>
            <a:spLocks noGrp="1"/>
          </p:cNvSpPr>
          <p:nvPr>
            <p:ph type="sldNum" sz="quarter" idx="11"/>
          </p:nvPr>
        </p:nvSpPr>
        <p:spPr/>
        <p:txBody>
          <a:bodyPr/>
          <a:lstStyle/>
          <a:p>
            <a:fld id="{8E7B2207-66D8-48A0-8C29-5A7E4D787DF8}" type="slidenum">
              <a:rPr lang="en-US" smtClean="0"/>
              <a:pPr/>
              <a:t>‹#›</a:t>
            </a:fld>
            <a:endParaRPr lang="en-US"/>
          </a:p>
        </p:txBody>
      </p:sp>
      <p:sp>
        <p:nvSpPr>
          <p:cNvPr id="10" name="Footer Placeholder 9"/>
          <p:cNvSpPr>
            <a:spLocks noGrp="1"/>
          </p:cNvSpPr>
          <p:nvPr>
            <p:ph type="ftr" sz="quarter" idx="12"/>
          </p:nvPr>
        </p:nvSpPr>
        <p:spPr/>
        <p:txBody>
          <a:bodyPr/>
          <a:lstStyle/>
          <a:p>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2">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7620000" cy="1143000"/>
          </a:xfrm>
          <a:prstGeom prst="rect">
            <a:avLst/>
          </a:prstGeom>
        </p:spPr>
        <p:txBody>
          <a:bodyPr vert="horz" lIns="91440" tIns="45720" rIns="91440" bIns="45720" rtlCol="0" anchor="ctr">
            <a:noAutofit/>
          </a:bodyPr>
          <a:lstStyle/>
          <a:p>
            <a:r>
              <a:rPr lang="en-US" smtClean="0"/>
              <a:t>Click to edit Master title style</a:t>
            </a:r>
            <a:endParaRPr lang="en-US" dirty="0"/>
          </a:p>
        </p:txBody>
      </p:sp>
      <p:sp>
        <p:nvSpPr>
          <p:cNvPr id="3" name="Text Placeholder 2"/>
          <p:cNvSpPr>
            <a:spLocks noGrp="1"/>
          </p:cNvSpPr>
          <p:nvPr>
            <p:ph type="body" idx="1"/>
          </p:nvPr>
        </p:nvSpPr>
        <p:spPr>
          <a:xfrm>
            <a:off x="457200" y="1600200"/>
            <a:ext cx="7620000" cy="4800600"/>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Rectangle 6"/>
          <p:cNvSpPr/>
          <p:nvPr/>
        </p:nvSpPr>
        <p:spPr>
          <a:xfrm>
            <a:off x="8458200" y="0"/>
            <a:ext cx="6858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p:nvSpPr>
        <p:spPr>
          <a:xfrm>
            <a:off x="8458200" y="5486400"/>
            <a:ext cx="685800" cy="6858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Slide Number Placeholder 5"/>
          <p:cNvSpPr>
            <a:spLocks noGrp="1"/>
          </p:cNvSpPr>
          <p:nvPr>
            <p:ph type="sldNum" sz="quarter" idx="4"/>
          </p:nvPr>
        </p:nvSpPr>
        <p:spPr>
          <a:xfrm>
            <a:off x="8531788" y="5648960"/>
            <a:ext cx="548640" cy="396240"/>
          </a:xfrm>
          <a:prstGeom prst="bracketPair">
            <a:avLst>
              <a:gd name="adj" fmla="val 17949"/>
            </a:avLst>
          </a:prstGeom>
          <a:ln w="19050">
            <a:solidFill>
              <a:srgbClr val="FFFFFF"/>
            </a:solidFill>
          </a:ln>
        </p:spPr>
        <p:txBody>
          <a:bodyPr vert="horz" lIns="0" tIns="0" rIns="0" bIns="0" rtlCol="0" anchor="ctr"/>
          <a:lstStyle>
            <a:lvl1pPr algn="ctr">
              <a:defRPr sz="1800">
                <a:solidFill>
                  <a:srgbClr val="FFFFFF"/>
                </a:solidFill>
              </a:defRPr>
            </a:lvl1pPr>
          </a:lstStyle>
          <a:p>
            <a:fld id="{6A1B53BB-FE8D-4E46-B7F9-6A8C1CEFF7A1}" type="slidenum">
              <a:rPr lang="en-US" smtClean="0"/>
              <a:pPr/>
              <a:t>‹#›</a:t>
            </a:fld>
            <a:endParaRPr lang="en-US"/>
          </a:p>
        </p:txBody>
      </p:sp>
      <p:sp>
        <p:nvSpPr>
          <p:cNvPr id="5" name="Footer Placeholder 4"/>
          <p:cNvSpPr>
            <a:spLocks noGrp="1"/>
          </p:cNvSpPr>
          <p:nvPr>
            <p:ph type="ftr" sz="quarter" idx="3"/>
          </p:nvPr>
        </p:nvSpPr>
        <p:spPr>
          <a:xfrm rot="16200000">
            <a:off x="7586910" y="4048760"/>
            <a:ext cx="2367281" cy="365760"/>
          </a:xfrm>
          <a:prstGeom prst="rect">
            <a:avLst/>
          </a:prstGeom>
        </p:spPr>
        <p:txBody>
          <a:bodyPr vert="horz" lIns="91440" tIns="45720" rIns="91440" bIns="45720" rtlCol="0" anchor="ctr"/>
          <a:lstStyle>
            <a:lvl1pPr algn="r">
              <a:defRPr sz="1200">
                <a:solidFill>
                  <a:schemeClr val="bg2"/>
                </a:solidFill>
              </a:defRPr>
            </a:lvl1pPr>
          </a:lstStyle>
          <a:p>
            <a:endParaRPr lang="en-US"/>
          </a:p>
        </p:txBody>
      </p:sp>
      <p:sp>
        <p:nvSpPr>
          <p:cNvPr id="4" name="Date Placeholder 3"/>
          <p:cNvSpPr>
            <a:spLocks noGrp="1"/>
          </p:cNvSpPr>
          <p:nvPr>
            <p:ph type="dt" sz="half" idx="2"/>
          </p:nvPr>
        </p:nvSpPr>
        <p:spPr>
          <a:xfrm rot="16200000">
            <a:off x="7551351" y="1645920"/>
            <a:ext cx="2438399" cy="365760"/>
          </a:xfrm>
          <a:prstGeom prst="rect">
            <a:avLst/>
          </a:prstGeom>
        </p:spPr>
        <p:txBody>
          <a:bodyPr vert="horz" lIns="91440" tIns="45720" rIns="91440" bIns="45720" rtlCol="0" anchor="ctr"/>
          <a:lstStyle>
            <a:lvl1pPr algn="l">
              <a:defRPr sz="1200">
                <a:solidFill>
                  <a:schemeClr val="bg2"/>
                </a:solidFill>
              </a:defRPr>
            </a:lvl1pPr>
          </a:lstStyle>
          <a:p>
            <a:endParaRPr lang="en-US"/>
          </a:p>
        </p:txBody>
      </p:sp>
    </p:spTree>
  </p:cSld>
  <p:clrMap bg1="lt1" tx1="dk1" bg2="lt2" tx2="dk2" accent1="accent1" accent2="accent2" accent3="accent3" accent4="accent4" accent5="accent5" accent6="accent6" hlink="hlink" folHlink="folHlink"/>
  <p:sldLayoutIdLst>
    <p:sldLayoutId id="2147483662" r:id="rId1"/>
    <p:sldLayoutId id="2147483663" r:id="rId2"/>
    <p:sldLayoutId id="2147483664" r:id="rId3"/>
    <p:sldLayoutId id="2147483665" r:id="rId4"/>
    <p:sldLayoutId id="2147483666" r:id="rId5"/>
    <p:sldLayoutId id="2147483667" r:id="rId6"/>
    <p:sldLayoutId id="2147483668" r:id="rId7"/>
    <p:sldLayoutId id="2147483669" r:id="rId8"/>
    <p:sldLayoutId id="2147483670" r:id="rId9"/>
    <p:sldLayoutId id="2147483671" r:id="rId10"/>
    <p:sldLayoutId id="2147483672" r:id="rId11"/>
  </p:sldLayoutIdLst>
  <p:txStyles>
    <p:titleStyle>
      <a:lvl1pPr algn="l" defTabSz="914400" rtl="0" eaLnBrk="1" latinLnBrk="0" hangingPunct="1">
        <a:spcBef>
          <a:spcPct val="0"/>
        </a:spcBef>
        <a:buNone/>
        <a:defRPr sz="4600" kern="1200" cap="none" spc="-100" baseline="0">
          <a:ln>
            <a:noFill/>
          </a:ln>
          <a:solidFill>
            <a:schemeClr val="tx2"/>
          </a:solidFill>
          <a:effectLst/>
          <a:latin typeface="+mj-lt"/>
          <a:ea typeface="+mj-ea"/>
          <a:cs typeface="+mj-cs"/>
        </a:defRPr>
      </a:lvl1pPr>
    </p:titleStyle>
    <p:bodyStyle>
      <a:lvl1pPr marL="342900" indent="-228600" algn="l" defTabSz="914400" rtl="0" eaLnBrk="1" latinLnBrk="0" hangingPunct="1">
        <a:spcBef>
          <a:spcPct val="20000"/>
        </a:spcBef>
        <a:buClr>
          <a:schemeClr val="accent1"/>
        </a:buClr>
        <a:buFont typeface="Arial" pitchFamily="34" charset="0"/>
        <a:buChar char="•"/>
        <a:defRPr sz="2200" kern="1200">
          <a:solidFill>
            <a:schemeClr val="tx1"/>
          </a:solidFill>
          <a:latin typeface="+mn-lt"/>
          <a:ea typeface="+mn-ea"/>
          <a:cs typeface="+mn-cs"/>
        </a:defRPr>
      </a:lvl1pPr>
      <a:lvl2pPr marL="640080" indent="-228600" algn="l" defTabSz="914400" rtl="0" eaLnBrk="1" latinLnBrk="0" hangingPunct="1">
        <a:spcBef>
          <a:spcPct val="20000"/>
        </a:spcBef>
        <a:buClr>
          <a:schemeClr val="accent2"/>
        </a:buClr>
        <a:buFont typeface="Arial" pitchFamily="34" charset="0"/>
        <a:buChar char="•"/>
        <a:defRPr sz="2000" kern="1200">
          <a:solidFill>
            <a:schemeClr val="tx1"/>
          </a:solidFill>
          <a:latin typeface="+mn-lt"/>
          <a:ea typeface="+mn-ea"/>
          <a:cs typeface="+mn-cs"/>
        </a:defRPr>
      </a:lvl2pPr>
      <a:lvl3pPr marL="1005840" indent="-228600" algn="l" defTabSz="914400" rtl="0" eaLnBrk="1" latinLnBrk="0" hangingPunct="1">
        <a:spcBef>
          <a:spcPct val="20000"/>
        </a:spcBef>
        <a:buClr>
          <a:schemeClr val="accent3"/>
        </a:buClr>
        <a:buFont typeface="Arial" pitchFamily="34" charset="0"/>
        <a:buChar char="•"/>
        <a:defRPr sz="1800" kern="1200">
          <a:solidFill>
            <a:schemeClr val="tx1"/>
          </a:solidFill>
          <a:latin typeface="+mn-lt"/>
          <a:ea typeface="+mn-ea"/>
          <a:cs typeface="+mn-cs"/>
        </a:defRPr>
      </a:lvl3pPr>
      <a:lvl4pPr marL="1280160" indent="-228600" algn="l" defTabSz="914400" rtl="0" eaLnBrk="1" latinLnBrk="0" hangingPunct="1">
        <a:spcBef>
          <a:spcPct val="20000"/>
        </a:spcBef>
        <a:buClr>
          <a:schemeClr val="accent4"/>
        </a:buClr>
        <a:buFont typeface="Arial" pitchFamily="34" charset="0"/>
        <a:buChar char="•"/>
        <a:defRPr sz="1600" kern="1200">
          <a:solidFill>
            <a:schemeClr val="tx1"/>
          </a:solidFill>
          <a:latin typeface="+mn-lt"/>
          <a:ea typeface="+mn-ea"/>
          <a:cs typeface="+mn-cs"/>
        </a:defRPr>
      </a:lvl4pPr>
      <a:lvl5pPr marL="1554480" indent="-228600" algn="l" defTabSz="914400" rtl="0" eaLnBrk="1" latinLnBrk="0" hangingPunct="1">
        <a:spcBef>
          <a:spcPct val="20000"/>
        </a:spcBef>
        <a:buClr>
          <a:schemeClr val="accent5"/>
        </a:buClr>
        <a:buFont typeface="Arial" pitchFamily="34" charset="0"/>
        <a:buChar char="•"/>
        <a:defRPr sz="1400" kern="1200" baseline="0">
          <a:solidFill>
            <a:schemeClr val="tx1"/>
          </a:solidFill>
          <a:latin typeface="+mn-lt"/>
          <a:ea typeface="+mn-ea"/>
          <a:cs typeface="+mn-cs"/>
        </a:defRPr>
      </a:lvl5pPr>
      <a:lvl6pPr marL="1737360" indent="-182880" algn="l" defTabSz="914400" rtl="0" eaLnBrk="1" latinLnBrk="0" hangingPunct="1">
        <a:spcBef>
          <a:spcPct val="20000"/>
        </a:spcBef>
        <a:buClr>
          <a:schemeClr val="accent1"/>
        </a:buClr>
        <a:buFont typeface="Arial" pitchFamily="34" charset="0"/>
        <a:buChar char="•"/>
        <a:defRPr sz="1400" kern="1200" baseline="0">
          <a:solidFill>
            <a:schemeClr val="tx1"/>
          </a:solidFill>
          <a:latin typeface="+mn-lt"/>
          <a:ea typeface="+mn-ea"/>
          <a:cs typeface="+mn-cs"/>
        </a:defRPr>
      </a:lvl6pPr>
      <a:lvl7pPr marL="1920240" indent="-182880" algn="l" defTabSz="914400" rtl="0" eaLnBrk="1" latinLnBrk="0" hangingPunct="1">
        <a:spcBef>
          <a:spcPct val="20000"/>
        </a:spcBef>
        <a:buClr>
          <a:schemeClr val="accent2"/>
        </a:buClr>
        <a:buFont typeface="Arial" pitchFamily="34" charset="0"/>
        <a:buChar char="•"/>
        <a:defRPr sz="1400" kern="1200">
          <a:solidFill>
            <a:schemeClr val="tx1"/>
          </a:solidFill>
          <a:latin typeface="+mn-lt"/>
          <a:ea typeface="+mn-ea"/>
          <a:cs typeface="+mn-cs"/>
        </a:defRPr>
      </a:lvl7pPr>
      <a:lvl8pPr marL="2103120" indent="-182880" algn="l" defTabSz="914400" rtl="0" eaLnBrk="1" latinLnBrk="0" hangingPunct="1">
        <a:spcBef>
          <a:spcPct val="20000"/>
        </a:spcBef>
        <a:buClr>
          <a:schemeClr val="accent3"/>
        </a:buClr>
        <a:buFont typeface="Arial" pitchFamily="34" charset="0"/>
        <a:buChar char="•"/>
        <a:defRPr sz="1400" kern="1200">
          <a:solidFill>
            <a:schemeClr val="tx1"/>
          </a:solidFill>
          <a:latin typeface="+mn-lt"/>
          <a:ea typeface="+mn-ea"/>
          <a:cs typeface="+mn-cs"/>
        </a:defRPr>
      </a:lvl8pPr>
      <a:lvl9pPr marL="2286000" indent="-182880" algn="l" defTabSz="914400" rtl="0" eaLnBrk="1" latinLnBrk="0" hangingPunct="1">
        <a:spcBef>
          <a:spcPct val="20000"/>
        </a:spcBef>
        <a:buClr>
          <a:schemeClr val="accent4"/>
        </a:buClr>
        <a:buFont typeface="Arial" pitchFamily="34" charset="0"/>
        <a:buChar char="•"/>
        <a:defRPr sz="14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12.tmp"/><Relationship Id="rId2" Type="http://schemas.openxmlformats.org/officeDocument/2006/relationships/image" Target="../media/image11.jpe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8" Type="http://schemas.openxmlformats.org/officeDocument/2006/relationships/image" Target="../media/image20.png"/><Relationship Id="rId3" Type="http://schemas.openxmlformats.org/officeDocument/2006/relationships/image" Target="../media/image15.png"/><Relationship Id="rId7" Type="http://schemas.openxmlformats.org/officeDocument/2006/relationships/image" Target="../media/image19.png"/><Relationship Id="rId2" Type="http://schemas.openxmlformats.org/officeDocument/2006/relationships/notesSlide" Target="../notesSlides/notesSlide3.xml"/><Relationship Id="rId1" Type="http://schemas.openxmlformats.org/officeDocument/2006/relationships/slideLayout" Target="../slideLayouts/slideLayout7.xml"/><Relationship Id="rId6" Type="http://schemas.openxmlformats.org/officeDocument/2006/relationships/image" Target="../media/image18.png"/><Relationship Id="rId11" Type="http://schemas.openxmlformats.org/officeDocument/2006/relationships/image" Target="../media/image23.png"/><Relationship Id="rId5" Type="http://schemas.openxmlformats.org/officeDocument/2006/relationships/image" Target="../media/image17.png"/><Relationship Id="rId10" Type="http://schemas.openxmlformats.org/officeDocument/2006/relationships/image" Target="../media/image22.png"/><Relationship Id="rId4" Type="http://schemas.openxmlformats.org/officeDocument/2006/relationships/image" Target="../media/image16.png"/><Relationship Id="rId9" Type="http://schemas.openxmlformats.org/officeDocument/2006/relationships/image" Target="../media/image21.png"/></Relationships>
</file>

<file path=ppt/slides/_rels/slide1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image" Target="../media/image26.png"/><Relationship Id="rId1" Type="http://schemas.openxmlformats.org/officeDocument/2006/relationships/slideLayout" Target="../slideLayouts/slideLayout2.xml"/><Relationship Id="rId4" Type="http://schemas.openxmlformats.org/officeDocument/2006/relationships/image" Target="../media/image28.jpeg"/></Relationships>
</file>

<file path=ppt/slides/_rels/slide17.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hyperlink" Target="http://en.wikipedia.org/wiki/Alzheimer's_disease" TargetMode="External"/><Relationship Id="rId2" Type="http://schemas.openxmlformats.org/officeDocument/2006/relationships/notesSlide" Target="../notesSlides/notesSlide4.xml"/><Relationship Id="rId1" Type="http://schemas.openxmlformats.org/officeDocument/2006/relationships/slideLayout" Target="../slideLayouts/slideLayout2.xml"/><Relationship Id="rId4" Type="http://schemas.openxmlformats.org/officeDocument/2006/relationships/image" Target="../media/image31.png"/></Relationships>
</file>

<file path=ppt/slides/_rels/slide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6.xml"/></Relationships>
</file>

<file path=ppt/slides/_rels/slide20.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hyperlink" Target="http://www.diabetes.org/diabetes-basics/diabetes-statistics/" TargetMode="External"/><Relationship Id="rId2" Type="http://schemas.openxmlformats.org/officeDocument/2006/relationships/image" Target="../media/image33.png"/><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hyperlink" Target="http://www.cdc.gov/obesity/data/childhood.html" TargetMode="External"/><Relationship Id="rId2" Type="http://schemas.openxmlformats.org/officeDocument/2006/relationships/image" Target="../media/image35.tmp"/><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image" Target="../media/image37.tmp"/><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2" Type="http://schemas.openxmlformats.org/officeDocument/2006/relationships/image" Target="../media/image40.jpeg"/><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3" Type="http://schemas.openxmlformats.org/officeDocument/2006/relationships/hyperlink" Target="http://www.plosgenetics.org/article/info:doi/10.1371/journal.pgen.1003572" TargetMode="External"/><Relationship Id="rId2" Type="http://schemas.openxmlformats.org/officeDocument/2006/relationships/image" Target="../media/image41.tmp"/><Relationship Id="rId1" Type="http://schemas.openxmlformats.org/officeDocument/2006/relationships/slideLayout" Target="../slideLayouts/slideLayout2.xml"/><Relationship Id="rId5" Type="http://schemas.openxmlformats.org/officeDocument/2006/relationships/image" Target="../media/image42.tmp"/><Relationship Id="rId4" Type="http://schemas.openxmlformats.org/officeDocument/2006/relationships/hyperlink" Target="http://well.blogs.nytimes.com/2013/07/31/how-exercise-changes-fat-and-muscle-cells/?_r=2" TargetMode="External"/></Relationships>
</file>

<file path=ppt/slides/_rels/slide55.xml.rels><?xml version="1.0" encoding="UTF-8" standalone="yes"?>
<Relationships xmlns="http://schemas.openxmlformats.org/package/2006/relationships"><Relationship Id="rId3" Type="http://schemas.openxmlformats.org/officeDocument/2006/relationships/hyperlink" Target="http://www.ornishspectrum.com/wp-content/uploads/increased-telomerase-activity-and-comprehensive-lifestyle-changes.pdf" TargetMode="External"/><Relationship Id="rId2" Type="http://schemas.openxmlformats.org/officeDocument/2006/relationships/image" Target="../media/image43.png"/><Relationship Id="rId1" Type="http://schemas.openxmlformats.org/officeDocument/2006/relationships/slideLayout" Target="../slideLayouts/slideLayout5.xml"/><Relationship Id="rId5" Type="http://schemas.openxmlformats.org/officeDocument/2006/relationships/image" Target="../media/image44.tmp"/><Relationship Id="rId4" Type="http://schemas.openxmlformats.org/officeDocument/2006/relationships/hyperlink" Target="http://www.ornishspectrum.com/wp-content/uploads/telomerase-benefits-healthy-living1.pdf" TargetMode="External"/></Relationships>
</file>

<file path=ppt/slides/_rels/slide56.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12.xml"/><Relationship Id="rId1" Type="http://schemas.openxmlformats.org/officeDocument/2006/relationships/slideLayout" Target="../slideLayouts/slideLayout2.xml"/><Relationship Id="rId6" Type="http://schemas.openxmlformats.org/officeDocument/2006/relationships/image" Target="../media/image50.png"/><Relationship Id="rId5" Type="http://schemas.openxmlformats.org/officeDocument/2006/relationships/image" Target="../media/image49.png"/><Relationship Id="rId4" Type="http://schemas.openxmlformats.org/officeDocument/2006/relationships/image" Target="../media/image11.jpeg"/></Relationships>
</file>

<file path=ppt/slides/_rels/slide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hyperlink" Target="http://wellness.ucr.edu/seven_dimensions.html" TargetMode="Externa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8" Type="http://schemas.openxmlformats.org/officeDocument/2006/relationships/image" Target="../media/image58.tmp"/><Relationship Id="rId3" Type="http://schemas.openxmlformats.org/officeDocument/2006/relationships/image" Target="../media/image53.jpeg"/><Relationship Id="rId7" Type="http://schemas.openxmlformats.org/officeDocument/2006/relationships/image" Target="../media/image57.tmp"/><Relationship Id="rId2" Type="http://schemas.openxmlformats.org/officeDocument/2006/relationships/image" Target="../media/image52.tmp"/><Relationship Id="rId1" Type="http://schemas.openxmlformats.org/officeDocument/2006/relationships/slideLayout" Target="../slideLayouts/slideLayout5.xml"/><Relationship Id="rId6" Type="http://schemas.openxmlformats.org/officeDocument/2006/relationships/image" Target="../media/image56.png"/><Relationship Id="rId5" Type="http://schemas.openxmlformats.org/officeDocument/2006/relationships/image" Target="../media/image55.tmp"/><Relationship Id="rId10" Type="http://schemas.openxmlformats.org/officeDocument/2006/relationships/image" Target="../media/image60.png"/><Relationship Id="rId4" Type="http://schemas.openxmlformats.org/officeDocument/2006/relationships/image" Target="../media/image54.png"/><Relationship Id="rId9" Type="http://schemas.openxmlformats.org/officeDocument/2006/relationships/image" Target="../media/image59.tmp"/></Relationships>
</file>

<file path=ppt/slides/_rels/slide63.xml.rels><?xml version="1.0" encoding="UTF-8" standalone="yes"?>
<Relationships xmlns="http://schemas.openxmlformats.org/package/2006/relationships"><Relationship Id="rId3" Type="http://schemas.openxmlformats.org/officeDocument/2006/relationships/hyperlink" Target="http://www.bluezones.com/live-longer/power-9/" TargetMode="External"/><Relationship Id="rId2" Type="http://schemas.openxmlformats.org/officeDocument/2006/relationships/image" Target="../media/image61.tmp"/><Relationship Id="rId1" Type="http://schemas.openxmlformats.org/officeDocument/2006/relationships/slideLayout" Target="../slideLayouts/slideLayout2.xml"/><Relationship Id="rId4" Type="http://schemas.openxmlformats.org/officeDocument/2006/relationships/image" Target="../media/image62.png"/></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Layout" Target="../slideLayouts/slideLayout4.xml"/></Relationships>
</file>

<file path=ppt/slides/_rels/slide66.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Layout" Target="../slideLayouts/slideLayout5.xml"/></Relationships>
</file>

<file path=ppt/slides/_rels/slide67.xml.rels><?xml version="1.0" encoding="UTF-8" standalone="yes"?>
<Relationships xmlns="http://schemas.openxmlformats.org/package/2006/relationships"><Relationship Id="rId2" Type="http://schemas.openxmlformats.org/officeDocument/2006/relationships/image" Target="../media/image65.jpeg"/><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2" Type="http://schemas.openxmlformats.org/officeDocument/2006/relationships/image" Target="../media/image66.tmp"/><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68.png"/><Relationship Id="rId1" Type="http://schemas.openxmlformats.org/officeDocument/2006/relationships/slideLayout" Target="../slideLayouts/slideLayout4.xml"/></Relationships>
</file>

<file path=ppt/slides/_rels/slide71.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Layout" Target="../slideLayouts/slideLayout7.xml"/></Relationships>
</file>

<file path=ppt/slides/_rels/slide72.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4.xml"/></Relationships>
</file>

<file path=ppt/slides/_rels/slide73.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hyperlink" Target="http://www.uptodate.com/contents/overview-of-the-benefits-and-risks-of-exercise?detectedLanguage=en&amp;source=search_result&amp;search=exercise&amp;selectedTitle=1~150&amp;provider=noProvider#H38" TargetMode="External"/><Relationship Id="rId1" Type="http://schemas.openxmlformats.org/officeDocument/2006/relationships/slideLayout" Target="../slideLayouts/slideLayout5.xml"/><Relationship Id="rId4" Type="http://schemas.openxmlformats.org/officeDocument/2006/relationships/hyperlink" Target="http://www.uptodate.com/contents/overview-of-the-benefits-and-risks-of-exercise?detectedLanguage=en&amp;source=search_result&amp;search=exercise&amp;selectedTitle=1~150&amp;provider=noProvider" TargetMode="External"/></Relationships>
</file>

<file path=ppt/slides/_rels/slide74.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image" Target="../media/image73.tmp"/><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2" Type="http://schemas.openxmlformats.org/officeDocument/2006/relationships/image" Target="../media/image75.png"/><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2" Type="http://schemas.openxmlformats.org/officeDocument/2006/relationships/image" Target="../media/image77.png"/><Relationship Id="rId1" Type="http://schemas.openxmlformats.org/officeDocument/2006/relationships/slideLayout" Target="../slideLayouts/slideLayout7.xml"/></Relationships>
</file>

<file path=ppt/slides/_rels/slide78.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Layout" Target="../slideLayouts/slideLayout6.xml"/></Relationships>
</file>

<file path=ppt/slides/_rels/slide79.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6.xml"/></Relationships>
</file>

<file path=ppt/slides/_rels/slide80.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hyperlink" Target="http://www.bluezones.com/live-happier/" TargetMode="External"/><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2" Type="http://schemas.openxmlformats.org/officeDocument/2006/relationships/image" Target="../media/image82.png"/><Relationship Id="rId1" Type="http://schemas.openxmlformats.org/officeDocument/2006/relationships/slideLayout" Target="../slideLayouts/slideLayout7.xml"/></Relationships>
</file>

<file path=ppt/slides/_rels/slide8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2" Type="http://schemas.openxmlformats.org/officeDocument/2006/relationships/image" Target="../media/image83.png"/><Relationship Id="rId1" Type="http://schemas.openxmlformats.org/officeDocument/2006/relationships/slideLayout" Target="../slideLayouts/slideLayout7.xml"/></Relationships>
</file>

<file path=ppt/slides/_rels/slide87.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6" name="Rectangle 2"/>
          <p:cNvSpPr>
            <a:spLocks noGrp="1" noChangeArrowheads="1"/>
          </p:cNvSpPr>
          <p:nvPr>
            <p:ph type="ctrTitle"/>
          </p:nvPr>
        </p:nvSpPr>
        <p:spPr>
          <a:xfrm>
            <a:off x="-152400" y="304800"/>
            <a:ext cx="8839200" cy="1219200"/>
          </a:xfrm>
        </p:spPr>
        <p:txBody>
          <a:bodyPr/>
          <a:lstStyle/>
          <a:p>
            <a:pPr algn="ctr"/>
            <a:r>
              <a:rPr lang="en-US" sz="4000" dirty="0" smtClean="0"/>
              <a:t>A Legacy of Lifestyle </a:t>
            </a:r>
            <a:r>
              <a:rPr lang="en-US" sz="3200" dirty="0"/>
              <a:t/>
            </a:r>
            <a:br>
              <a:rPr lang="en-US" sz="3200" dirty="0"/>
            </a:br>
            <a:r>
              <a:rPr lang="en-US" sz="2600" dirty="0" smtClean="0"/>
              <a:t>How OUR CHOICES TODAY </a:t>
            </a:r>
            <a:r>
              <a:rPr lang="en-US" sz="2600" dirty="0"/>
              <a:t>can benefit </a:t>
            </a:r>
            <a:r>
              <a:rPr lang="en-US" sz="2600" dirty="0" smtClean="0"/>
              <a:t>our </a:t>
            </a:r>
            <a:r>
              <a:rPr lang="en-US" sz="2600" dirty="0"/>
              <a:t>children </a:t>
            </a:r>
            <a:r>
              <a:rPr lang="en-US" sz="2600" dirty="0" smtClean="0"/>
              <a:t>tomorrow!</a:t>
            </a:r>
            <a:endParaRPr lang="en-US" sz="2600" dirty="0"/>
          </a:p>
        </p:txBody>
      </p:sp>
      <p:sp>
        <p:nvSpPr>
          <p:cNvPr id="282627" name="Rectangle 3"/>
          <p:cNvSpPr>
            <a:spLocks noGrp="1" noChangeArrowheads="1"/>
          </p:cNvSpPr>
          <p:nvPr>
            <p:ph type="subTitle" idx="1"/>
          </p:nvPr>
        </p:nvSpPr>
        <p:spPr>
          <a:xfrm>
            <a:off x="1371600" y="5638800"/>
            <a:ext cx="5867400" cy="914400"/>
          </a:xfrm>
        </p:spPr>
        <p:txBody>
          <a:bodyPr/>
          <a:lstStyle/>
          <a:p>
            <a:pPr algn="ctr">
              <a:lnSpc>
                <a:spcPct val="80000"/>
              </a:lnSpc>
            </a:pPr>
            <a:r>
              <a:rPr lang="en-US" sz="2800" dirty="0">
                <a:latin typeface="+mj-lt"/>
              </a:rPr>
              <a:t>Michael Lloyd MD</a:t>
            </a:r>
          </a:p>
          <a:p>
            <a:pPr algn="ctr">
              <a:lnSpc>
                <a:spcPct val="80000"/>
              </a:lnSpc>
            </a:pPr>
            <a:r>
              <a:rPr lang="en-US" sz="2800" dirty="0">
                <a:latin typeface="+mj-lt"/>
              </a:rPr>
              <a:t>Family Medicine and Obstetrics</a:t>
            </a:r>
          </a:p>
          <a:p>
            <a:pPr>
              <a:lnSpc>
                <a:spcPct val="80000"/>
              </a:lnSpc>
            </a:pPr>
            <a:endParaRPr lang="en-US" dirty="0"/>
          </a:p>
        </p:txBody>
      </p:sp>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20364" y="1820009"/>
            <a:ext cx="5290036" cy="328539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extBox 1"/>
          <p:cNvSpPr txBox="1"/>
          <p:nvPr/>
        </p:nvSpPr>
        <p:spPr>
          <a:xfrm>
            <a:off x="2497911" y="5181600"/>
            <a:ext cx="3826689" cy="369332"/>
          </a:xfrm>
          <a:prstGeom prst="rect">
            <a:avLst/>
          </a:prstGeom>
          <a:noFill/>
        </p:spPr>
        <p:txBody>
          <a:bodyPr wrap="none" rtlCol="0">
            <a:spAutoFit/>
          </a:bodyPr>
          <a:lstStyle/>
          <a:p>
            <a:pPr algn="ctr"/>
            <a:r>
              <a:rPr lang="en-US" dirty="0" smtClean="0"/>
              <a:t>With a focus on our Physical Health</a:t>
            </a:r>
            <a:endParaRPr lang="en-US" dirty="0"/>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Life Style Formation</a:t>
            </a:r>
            <a:endParaRPr lang="en-US" dirty="0"/>
          </a:p>
        </p:txBody>
      </p:sp>
      <p:sp>
        <p:nvSpPr>
          <p:cNvPr id="3" name="Content Placeholder 2"/>
          <p:cNvSpPr>
            <a:spLocks noGrp="1"/>
          </p:cNvSpPr>
          <p:nvPr>
            <p:ph idx="1"/>
          </p:nvPr>
        </p:nvSpPr>
        <p:spPr>
          <a:xfrm>
            <a:off x="152400" y="1524000"/>
            <a:ext cx="8305800" cy="1371600"/>
          </a:xfrm>
        </p:spPr>
        <p:txBody>
          <a:bodyPr>
            <a:normAutofit/>
          </a:bodyPr>
          <a:lstStyle/>
          <a:p>
            <a:endParaRPr lang="en-US" dirty="0" smtClean="0"/>
          </a:p>
          <a:p>
            <a:r>
              <a:rPr lang="en-US" dirty="0" smtClean="0"/>
              <a:t>Thoughts</a:t>
            </a:r>
            <a:r>
              <a:rPr lang="en-US" dirty="0">
                <a:sym typeface="Wingdings"/>
              </a:rPr>
              <a:t> </a:t>
            </a:r>
            <a:r>
              <a:rPr lang="en-US" dirty="0"/>
              <a:t>Actions</a:t>
            </a:r>
            <a:r>
              <a:rPr lang="en-US" dirty="0">
                <a:sym typeface="Wingdings"/>
              </a:rPr>
              <a:t> </a:t>
            </a:r>
            <a:r>
              <a:rPr lang="en-US" dirty="0"/>
              <a:t>Habits</a:t>
            </a:r>
            <a:r>
              <a:rPr lang="en-US" dirty="0">
                <a:sym typeface="Wingdings"/>
              </a:rPr>
              <a:t> </a:t>
            </a:r>
            <a:r>
              <a:rPr lang="en-US" dirty="0"/>
              <a:t>Lifestyle </a:t>
            </a:r>
            <a:r>
              <a:rPr lang="en-US" dirty="0">
                <a:sym typeface="Wingdings"/>
              </a:rPr>
              <a:t> </a:t>
            </a:r>
            <a:r>
              <a:rPr lang="en-US" dirty="0" smtClean="0">
                <a:sym typeface="Wingdings"/>
              </a:rPr>
              <a:t>Living out your values </a:t>
            </a:r>
            <a:r>
              <a:rPr lang="en-US" dirty="0" smtClean="0"/>
              <a:t>= </a:t>
            </a:r>
          </a:p>
          <a:p>
            <a:pPr marL="114300" indent="0">
              <a:buNone/>
            </a:pPr>
            <a:r>
              <a:rPr lang="en-US" dirty="0"/>
              <a:t> </a:t>
            </a:r>
            <a:r>
              <a:rPr lang="en-US" dirty="0" smtClean="0"/>
              <a:t>    Your Character &amp; Who You Are!</a:t>
            </a:r>
            <a:endParaRPr lang="en-US" dirty="0"/>
          </a:p>
          <a:p>
            <a:endParaRPr lang="en-US" dirty="0"/>
          </a:p>
        </p:txBody>
      </p:sp>
      <p:pic>
        <p:nvPicPr>
          <p:cNvPr id="1026"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257800" y="2895600"/>
            <a:ext cx="2334518" cy="3505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576126017"/>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7620000" cy="1143000"/>
          </a:xfrm>
        </p:spPr>
        <p:txBody>
          <a:bodyPr/>
          <a:lstStyle/>
          <a:p>
            <a:r>
              <a:rPr lang="en-US" dirty="0" smtClean="0"/>
              <a:t>Neural Pathways &amp; Habits</a:t>
            </a:r>
            <a:endParaRPr lang="en-US" dirty="0"/>
          </a:p>
        </p:txBody>
      </p:sp>
      <p:pic>
        <p:nvPicPr>
          <p:cNvPr id="4" name="Picture 2" descr="C:\Users\LloydElite\Downloads\9502915226_970658a506_o.jpg"/>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9814" r="9550"/>
          <a:stretch/>
        </p:blipFill>
        <p:spPr bwMode="auto">
          <a:xfrm>
            <a:off x="410817" y="1312099"/>
            <a:ext cx="6447183" cy="5393501"/>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4" descr="Screen Clippi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562600" y="1312490"/>
            <a:ext cx="3381847" cy="2152951"/>
          </a:xfrm>
          <a:prstGeom prst="rect">
            <a:avLst/>
          </a:prstGeom>
        </p:spPr>
      </p:pic>
    </p:spTree>
    <p:extLst>
      <p:ext uri="{BB962C8B-B14F-4D97-AF65-F5344CB8AC3E}">
        <p14:creationId xmlns:p14="http://schemas.microsoft.com/office/powerpoint/2010/main" val="3212646842"/>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C:\Users\LloydElite\Downloads\579851221_2fa2171ea7_o.jpg"/>
          <p:cNvPicPr>
            <a:picLocks noChangeAspect="1" noChangeArrowheads="1"/>
          </p:cNvPicPr>
          <p:nvPr/>
        </p:nvPicPr>
        <p:blipFill rotWithShape="1">
          <a:blip r:embed="rId2">
            <a:extLst>
              <a:ext uri="{28A0092B-C50C-407E-A947-70E740481C1C}">
                <a14:useLocalDpi xmlns:a14="http://schemas.microsoft.com/office/drawing/2010/main" val="0"/>
              </a:ext>
            </a:extLst>
          </a:blip>
          <a:srcRect l="3944" t="5654" r="3662" b="5755"/>
          <a:stretch/>
        </p:blipFill>
        <p:spPr bwMode="auto">
          <a:xfrm>
            <a:off x="0" y="0"/>
            <a:ext cx="9253082"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51876239"/>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2400" y="685800"/>
            <a:ext cx="8534400" cy="1981200"/>
          </a:xfrm>
        </p:spPr>
        <p:txBody>
          <a:bodyPr/>
          <a:lstStyle/>
          <a:p>
            <a:r>
              <a:rPr lang="en-US" sz="4500" b="1" dirty="0"/>
              <a:t>3 . What </a:t>
            </a:r>
            <a:r>
              <a:rPr lang="en-US" sz="4500" b="1" dirty="0" smtClean="0"/>
              <a:t>Legacy of Lifestyle are we creating as </a:t>
            </a:r>
            <a:r>
              <a:rPr lang="en-US" sz="4500" b="1" dirty="0"/>
              <a:t>a </a:t>
            </a:r>
            <a:r>
              <a:rPr lang="en-US" sz="4500" b="1" dirty="0" smtClean="0"/>
              <a:t>society?</a:t>
            </a:r>
            <a:br>
              <a:rPr lang="en-US" sz="4500" b="1" dirty="0" smtClean="0"/>
            </a:br>
            <a:r>
              <a:rPr lang="en-US" sz="4500" b="1" dirty="0"/>
              <a:t/>
            </a:r>
            <a:br>
              <a:rPr lang="en-US" sz="4500" b="1" dirty="0"/>
            </a:br>
            <a:endParaRPr lang="en-US" sz="4500" b="1" dirty="0"/>
          </a:p>
        </p:txBody>
      </p:sp>
      <p:sp>
        <p:nvSpPr>
          <p:cNvPr id="3" name="Content Placeholder 2"/>
          <p:cNvSpPr>
            <a:spLocks noGrp="1"/>
          </p:cNvSpPr>
          <p:nvPr>
            <p:ph idx="1"/>
          </p:nvPr>
        </p:nvSpPr>
        <p:spPr>
          <a:xfrm>
            <a:off x="228600" y="4800600"/>
            <a:ext cx="8077200" cy="1752600"/>
          </a:xfrm>
        </p:spPr>
        <p:txBody>
          <a:bodyPr>
            <a:normAutofit/>
          </a:bodyPr>
          <a:lstStyle/>
          <a:p>
            <a:pPr marL="114300" indent="0">
              <a:buNone/>
            </a:pPr>
            <a:endParaRPr lang="en-US" dirty="0" smtClean="0"/>
          </a:p>
          <a:p>
            <a:pPr marL="114300" indent="0">
              <a:buNone/>
            </a:pPr>
            <a:endParaRPr lang="en-US" dirty="0"/>
          </a:p>
        </p:txBody>
      </p:sp>
      <p:pic>
        <p:nvPicPr>
          <p:cNvPr id="7170"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67200" y="1854200"/>
            <a:ext cx="3581400" cy="4775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673003571"/>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152400" y="247219"/>
            <a:ext cx="7969272" cy="2450969"/>
            <a:chOff x="88998" y="309374"/>
            <a:chExt cx="7969272" cy="2450969"/>
          </a:xfrm>
        </p:grpSpPr>
        <p:pic>
          <p:nvPicPr>
            <p:cNvPr id="2050"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8998" y="309374"/>
              <a:ext cx="1828800" cy="245096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051" name="Picture 3"/>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84957" y="309374"/>
              <a:ext cx="1828800" cy="237744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052" name="Picture 4"/>
            <p:cNvPicPr>
              <a:picLocks noChangeArrowheads="1"/>
            </p:cNvPicPr>
            <p:nvPr/>
          </p:nvPicPr>
          <p:blipFill rotWithShape="1">
            <a:blip r:embed="rId5">
              <a:extLst>
                <a:ext uri="{28A0092B-C50C-407E-A947-70E740481C1C}">
                  <a14:useLocalDpi xmlns:a14="http://schemas.microsoft.com/office/drawing/2010/main" val="0"/>
                </a:ext>
              </a:extLst>
            </a:blip>
            <a:srcRect l="14928" t="3868" r="12539" b="6952"/>
            <a:stretch/>
          </p:blipFill>
          <p:spPr bwMode="auto">
            <a:xfrm>
              <a:off x="4300440" y="309374"/>
              <a:ext cx="1828800" cy="242316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054" name="Picture 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323557" y="309374"/>
              <a:ext cx="1734713" cy="244144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grpSp>
        <p:nvGrpSpPr>
          <p:cNvPr id="4" name="Group 3"/>
          <p:cNvGrpSpPr/>
          <p:nvPr/>
        </p:nvGrpSpPr>
        <p:grpSpPr>
          <a:xfrm>
            <a:off x="135311" y="3265540"/>
            <a:ext cx="8648629" cy="2466975"/>
            <a:chOff x="43857" y="3352800"/>
            <a:chExt cx="8648629" cy="2466975"/>
          </a:xfrm>
        </p:grpSpPr>
        <p:pic>
          <p:nvPicPr>
            <p:cNvPr id="2055" name="Picture 7"/>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365442" y="3352800"/>
              <a:ext cx="1674114" cy="237744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056" name="Picture 8"/>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503442" y="3352800"/>
              <a:ext cx="1844017" cy="238658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057" name="Picture 9"/>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877348" y="3352800"/>
              <a:ext cx="1627232" cy="242316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058" name="Picture 10"/>
            <p:cNvPicPr>
              <a:picLocks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3857" y="3352800"/>
              <a:ext cx="1857375" cy="24669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26" name="Picture 2"/>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039556" y="3352800"/>
              <a:ext cx="1652930" cy="238658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Tree>
    <p:extLst>
      <p:ext uri="{BB962C8B-B14F-4D97-AF65-F5344CB8AC3E}">
        <p14:creationId xmlns:p14="http://schemas.microsoft.com/office/powerpoint/2010/main" val="2783209397"/>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457200"/>
            <a:ext cx="7620000" cy="1143000"/>
          </a:xfrm>
        </p:spPr>
        <p:txBody>
          <a:bodyPr/>
          <a:lstStyle/>
          <a:p>
            <a:r>
              <a:rPr lang="en-US" sz="3600" dirty="0" smtClean="0"/>
              <a:t>Chronic diseases </a:t>
            </a:r>
            <a:r>
              <a:rPr lang="en-US" sz="3600" dirty="0"/>
              <a:t>are the leading cause of death &amp; </a:t>
            </a:r>
            <a:r>
              <a:rPr lang="en-US" sz="3600" dirty="0" smtClean="0"/>
              <a:t>disability in the U.S</a:t>
            </a:r>
            <a:r>
              <a:rPr lang="en-US" sz="4800" dirty="0" smtClean="0"/>
              <a:t>.</a:t>
            </a:r>
            <a:endParaRPr lang="en-US" dirty="0"/>
          </a:p>
        </p:txBody>
      </p:sp>
      <p:sp>
        <p:nvSpPr>
          <p:cNvPr id="3" name="Content Placeholder 2"/>
          <p:cNvSpPr>
            <a:spLocks noGrp="1"/>
          </p:cNvSpPr>
          <p:nvPr>
            <p:ph idx="1"/>
          </p:nvPr>
        </p:nvSpPr>
        <p:spPr>
          <a:xfrm>
            <a:off x="457200" y="2209800"/>
            <a:ext cx="3505200" cy="3752850"/>
          </a:xfrm>
        </p:spPr>
        <p:txBody>
          <a:bodyPr>
            <a:noAutofit/>
          </a:bodyPr>
          <a:lstStyle/>
          <a:p>
            <a:r>
              <a:rPr lang="en-US" sz="2500" dirty="0" smtClean="0"/>
              <a:t>7 </a:t>
            </a:r>
            <a:r>
              <a:rPr lang="en-US" sz="2500" dirty="0"/>
              <a:t>out of 10 </a:t>
            </a:r>
            <a:r>
              <a:rPr lang="en-US" sz="2500" dirty="0" smtClean="0"/>
              <a:t>deaths/</a:t>
            </a:r>
            <a:r>
              <a:rPr lang="en-US" sz="2500" dirty="0" err="1" smtClean="0"/>
              <a:t>yr</a:t>
            </a:r>
            <a:r>
              <a:rPr lang="en-US" sz="2500" dirty="0" smtClean="0"/>
              <a:t> </a:t>
            </a:r>
            <a:endParaRPr lang="en-US" sz="2500" dirty="0"/>
          </a:p>
          <a:p>
            <a:r>
              <a:rPr lang="en-US" sz="2500" dirty="0"/>
              <a:t>Heart disease, cancer and stroke </a:t>
            </a:r>
            <a:r>
              <a:rPr lang="en-US" sz="2500" dirty="0" smtClean="0"/>
              <a:t>&gt; 50</a:t>
            </a:r>
            <a:r>
              <a:rPr lang="en-US" sz="2500" dirty="0"/>
              <a:t>% of all deaths </a:t>
            </a:r>
            <a:endParaRPr lang="en-US" sz="2500" dirty="0" smtClean="0"/>
          </a:p>
          <a:p>
            <a:r>
              <a:rPr lang="en-US" sz="2500" dirty="0" smtClean="0"/>
              <a:t>In </a:t>
            </a:r>
            <a:r>
              <a:rPr lang="en-US" sz="2500" dirty="0"/>
              <a:t>2005, 133 million Americans  </a:t>
            </a:r>
            <a:r>
              <a:rPr lang="en-US" sz="2500" dirty="0" smtClean="0"/>
              <a:t>adults  had </a:t>
            </a:r>
            <a:r>
              <a:rPr lang="en-US" sz="2500" dirty="0"/>
              <a:t>at least one chronic illness</a:t>
            </a:r>
            <a:r>
              <a:rPr lang="en-US" sz="2500" dirty="0" smtClean="0"/>
              <a:t>.</a:t>
            </a:r>
            <a:r>
              <a:rPr lang="en-US" sz="2500" baseline="30000" dirty="0"/>
              <a:t> </a:t>
            </a:r>
            <a:r>
              <a:rPr lang="en-US" sz="2500" baseline="30000" dirty="0" smtClean="0"/>
              <a:t> </a:t>
            </a:r>
            <a:r>
              <a:rPr lang="en-US" sz="2500" dirty="0" smtClean="0"/>
              <a:t>(</a:t>
            </a:r>
            <a:r>
              <a:rPr lang="en-US" sz="2500" dirty="0"/>
              <a:t>~</a:t>
            </a:r>
            <a:r>
              <a:rPr lang="en-US" sz="2500" dirty="0" smtClean="0"/>
              <a:t>1 of </a:t>
            </a:r>
            <a:r>
              <a:rPr lang="en-US" sz="2500" dirty="0"/>
              <a:t>every 2 </a:t>
            </a:r>
            <a:r>
              <a:rPr lang="en-US" sz="2500" dirty="0" smtClean="0"/>
              <a:t>)</a:t>
            </a:r>
            <a:endParaRPr lang="en-US" sz="2500" dirty="0"/>
          </a:p>
        </p:txBody>
      </p:sp>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484456" y="1981200"/>
            <a:ext cx="2607906" cy="1981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2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24475" y="4090987"/>
            <a:ext cx="2143125" cy="21431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770155057"/>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791200" y="1981200"/>
            <a:ext cx="2238375" cy="20478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a:xfrm>
            <a:off x="457200" y="609600"/>
            <a:ext cx="7620000" cy="1143000"/>
          </a:xfrm>
        </p:spPr>
        <p:txBody>
          <a:bodyPr/>
          <a:lstStyle/>
          <a:p>
            <a:r>
              <a:rPr lang="en-US" b="1" dirty="0" smtClean="0"/>
              <a:t>THE BIG 4 Risk Factors causing chronic diseases </a:t>
            </a:r>
            <a:br>
              <a:rPr lang="en-US" b="1" dirty="0" smtClean="0"/>
            </a:br>
            <a:endParaRPr lang="en-US" dirty="0"/>
          </a:p>
        </p:txBody>
      </p:sp>
      <p:sp>
        <p:nvSpPr>
          <p:cNvPr id="3" name="Content Placeholder 2"/>
          <p:cNvSpPr>
            <a:spLocks noGrp="1"/>
          </p:cNvSpPr>
          <p:nvPr>
            <p:ph idx="1"/>
          </p:nvPr>
        </p:nvSpPr>
        <p:spPr>
          <a:xfrm>
            <a:off x="228600" y="1905000"/>
            <a:ext cx="8077200" cy="3124200"/>
          </a:xfrm>
        </p:spPr>
        <p:txBody>
          <a:bodyPr>
            <a:normAutofit/>
          </a:bodyPr>
          <a:lstStyle/>
          <a:p>
            <a:pPr marL="114300" indent="0">
              <a:buNone/>
            </a:pPr>
            <a:r>
              <a:rPr lang="en-US" sz="2400" dirty="0" smtClean="0"/>
              <a:t>1. </a:t>
            </a:r>
            <a:r>
              <a:rPr lang="en-US" sz="2400" dirty="0"/>
              <a:t> </a:t>
            </a:r>
            <a:r>
              <a:rPr lang="en-US" sz="2400" dirty="0" smtClean="0"/>
              <a:t>Poor Nutrition/ Diet </a:t>
            </a:r>
          </a:p>
          <a:p>
            <a:pPr marL="114300" indent="0">
              <a:buNone/>
            </a:pPr>
            <a:r>
              <a:rPr lang="en-US" sz="2400" dirty="0" smtClean="0"/>
              <a:t>2. Limited Exercise/Activity</a:t>
            </a:r>
          </a:p>
          <a:p>
            <a:pPr marL="114300" indent="0">
              <a:buNone/>
            </a:pPr>
            <a:r>
              <a:rPr lang="en-US" sz="2400" dirty="0" smtClean="0"/>
              <a:t>3. Tobacco </a:t>
            </a:r>
          </a:p>
          <a:p>
            <a:pPr marL="114300" indent="0">
              <a:buNone/>
            </a:pPr>
            <a:r>
              <a:rPr lang="en-US" sz="2400" dirty="0" smtClean="0"/>
              <a:t>4. Excessive </a:t>
            </a:r>
            <a:r>
              <a:rPr lang="en-US" sz="2400" dirty="0"/>
              <a:t>A</a:t>
            </a:r>
            <a:r>
              <a:rPr lang="en-US" sz="2400" dirty="0" smtClean="0"/>
              <a:t>lcohol</a:t>
            </a:r>
            <a:endParaRPr lang="en-US" b="1" dirty="0" smtClean="0"/>
          </a:p>
          <a:p>
            <a:endParaRPr lang="en-US" dirty="0"/>
          </a:p>
        </p:txBody>
      </p:sp>
      <p:pic>
        <p:nvPicPr>
          <p:cNvPr id="1026" name="Picture 2" descr="http://1.bp.blogspot.com/-OKFfbo3uMus/UU_ZWAGwGBI/AAAAAAAAgM0/AB1Mq0KJV-I/s400/doctors-smoke-camel.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4065" y="3810000"/>
            <a:ext cx="4047935" cy="2667000"/>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http://advhealth.com/wp-content/uploads/2013/02/alcohol-consumption-300x200.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29200" y="4495800"/>
            <a:ext cx="3200400" cy="1905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07309340"/>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dirty="0"/>
          </a:p>
        </p:txBody>
      </p:sp>
      <p:pic>
        <p:nvPicPr>
          <p:cNvPr id="307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4288"/>
            <a:ext cx="9144000" cy="68294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878725083"/>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pic>
        <p:nvPicPr>
          <p:cNvPr id="2050" name="Picture 2" descr="C:\Users\LloydElite\Dropbox\Friday talk lecture 2\some stuff possible for talk\WHO stats.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97038522"/>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04800" y="0"/>
            <a:ext cx="6781800" cy="1066800"/>
          </a:xfrm>
        </p:spPr>
        <p:txBody>
          <a:bodyPr/>
          <a:lstStyle/>
          <a:p>
            <a:r>
              <a:rPr lang="en-US" sz="4000" dirty="0" smtClean="0"/>
              <a:t> Lifestyle </a:t>
            </a:r>
            <a:r>
              <a:rPr lang="en-US" sz="4000" dirty="0"/>
              <a:t>R</a:t>
            </a:r>
            <a:r>
              <a:rPr lang="en-US" sz="4000" dirty="0" smtClean="0"/>
              <a:t>elated Diseases</a:t>
            </a:r>
            <a:endParaRPr lang="en-US" sz="4000" dirty="0"/>
          </a:p>
        </p:txBody>
      </p:sp>
      <p:sp>
        <p:nvSpPr>
          <p:cNvPr id="3" name="Content Placeholder 2"/>
          <p:cNvSpPr>
            <a:spLocks noGrp="1"/>
          </p:cNvSpPr>
          <p:nvPr>
            <p:ph idx="1"/>
          </p:nvPr>
        </p:nvSpPr>
        <p:spPr>
          <a:xfrm>
            <a:off x="3657600" y="609600"/>
            <a:ext cx="5181600" cy="6172200"/>
          </a:xfrm>
        </p:spPr>
        <p:txBody>
          <a:bodyPr>
            <a:noAutofit/>
          </a:bodyPr>
          <a:lstStyle/>
          <a:p>
            <a:endParaRPr lang="en-US" sz="1600" dirty="0" smtClean="0">
              <a:hlinkClick r:id="rId3" tooltip="Alzheimer's disease"/>
            </a:endParaRPr>
          </a:p>
          <a:p>
            <a:r>
              <a:rPr lang="en-US" sz="1600" dirty="0"/>
              <a:t>Diabetes Mellitus 2</a:t>
            </a:r>
          </a:p>
          <a:p>
            <a:r>
              <a:rPr lang="en-US" sz="1600" dirty="0"/>
              <a:t>Coronary Artery </a:t>
            </a:r>
            <a:r>
              <a:rPr lang="en-US" sz="1600" dirty="0" smtClean="0"/>
              <a:t>disease (Heart </a:t>
            </a:r>
            <a:r>
              <a:rPr lang="en-US" sz="1600" dirty="0"/>
              <a:t>disease</a:t>
            </a:r>
            <a:r>
              <a:rPr lang="en-US" sz="1600" dirty="0" smtClean="0"/>
              <a:t>)</a:t>
            </a:r>
          </a:p>
          <a:p>
            <a:r>
              <a:rPr lang="en-US" sz="1600" dirty="0" smtClean="0"/>
              <a:t>Obesity </a:t>
            </a:r>
          </a:p>
          <a:p>
            <a:r>
              <a:rPr lang="en-US" sz="1600" dirty="0"/>
              <a:t>Hypertension</a:t>
            </a:r>
          </a:p>
          <a:p>
            <a:r>
              <a:rPr lang="en-US" sz="1600" dirty="0"/>
              <a:t>Atherosclerosis</a:t>
            </a:r>
          </a:p>
          <a:p>
            <a:r>
              <a:rPr lang="en-US" sz="1600" dirty="0"/>
              <a:t>Stroke </a:t>
            </a:r>
          </a:p>
          <a:p>
            <a:r>
              <a:rPr lang="en-US" sz="1600" dirty="0" smtClean="0"/>
              <a:t>Metabolic </a:t>
            </a:r>
            <a:r>
              <a:rPr lang="en-US" sz="1600" dirty="0"/>
              <a:t>syndrome </a:t>
            </a:r>
            <a:endParaRPr lang="en-US" sz="1600" dirty="0" smtClean="0"/>
          </a:p>
          <a:p>
            <a:r>
              <a:rPr lang="en-US" sz="1600" dirty="0" smtClean="0"/>
              <a:t>Depression</a:t>
            </a:r>
            <a:r>
              <a:rPr lang="en-US" sz="1600" dirty="0"/>
              <a:t> </a:t>
            </a:r>
            <a:r>
              <a:rPr lang="en-US" sz="1600" dirty="0" smtClean="0"/>
              <a:t>&amp; Anxiety</a:t>
            </a:r>
            <a:endParaRPr lang="en-US" sz="1600" dirty="0"/>
          </a:p>
          <a:p>
            <a:r>
              <a:rPr lang="en-US" sz="1600" dirty="0" smtClean="0"/>
              <a:t>Alzheimer's disease</a:t>
            </a:r>
          </a:p>
          <a:p>
            <a:r>
              <a:rPr lang="en-US" sz="1600" dirty="0"/>
              <a:t>Chronic Obstructive Pulmonary Disease</a:t>
            </a:r>
          </a:p>
          <a:p>
            <a:r>
              <a:rPr lang="en-US" sz="1600" dirty="0" smtClean="0"/>
              <a:t>Asthma</a:t>
            </a:r>
          </a:p>
          <a:p>
            <a:r>
              <a:rPr lang="en-US" sz="1600" dirty="0"/>
              <a:t>S</a:t>
            </a:r>
            <a:r>
              <a:rPr lang="en-US" sz="1600" dirty="0" smtClean="0"/>
              <a:t>ome types of Cancer</a:t>
            </a:r>
          </a:p>
          <a:p>
            <a:r>
              <a:rPr lang="en-US" sz="1600" dirty="0"/>
              <a:t>C</a:t>
            </a:r>
            <a:r>
              <a:rPr lang="en-US" sz="1600" dirty="0" smtClean="0"/>
              <a:t>hronic </a:t>
            </a:r>
            <a:r>
              <a:rPr lang="en-US" sz="1600" dirty="0"/>
              <a:t>liver disease or </a:t>
            </a:r>
            <a:r>
              <a:rPr lang="en-US" sz="1600" dirty="0" smtClean="0"/>
              <a:t>cirrhosis</a:t>
            </a:r>
          </a:p>
          <a:p>
            <a:r>
              <a:rPr lang="en-US" sz="1600" dirty="0" smtClean="0"/>
              <a:t>Chronic </a:t>
            </a:r>
            <a:r>
              <a:rPr lang="en-US" sz="1600" dirty="0"/>
              <a:t>renal </a:t>
            </a:r>
            <a:r>
              <a:rPr lang="en-US" sz="1600" dirty="0" smtClean="0"/>
              <a:t>failure </a:t>
            </a:r>
          </a:p>
          <a:p>
            <a:r>
              <a:rPr lang="en-US" sz="1600" dirty="0" smtClean="0"/>
              <a:t>Osteoporosis</a:t>
            </a:r>
          </a:p>
          <a:p>
            <a:r>
              <a:rPr lang="en-US" sz="1600" dirty="0" smtClean="0"/>
              <a:t>Some Autoimmune diseases</a:t>
            </a:r>
          </a:p>
          <a:p>
            <a:r>
              <a:rPr lang="en-US" sz="1600" dirty="0"/>
              <a:t>Sleep </a:t>
            </a:r>
            <a:r>
              <a:rPr lang="en-US" sz="1600" dirty="0" smtClean="0"/>
              <a:t>Apnea</a:t>
            </a:r>
          </a:p>
          <a:p>
            <a:r>
              <a:rPr lang="en-US" sz="1600" dirty="0"/>
              <a:t>Dental </a:t>
            </a:r>
            <a:r>
              <a:rPr lang="en-US" sz="1600" dirty="0" smtClean="0"/>
              <a:t>Caries</a:t>
            </a:r>
          </a:p>
          <a:p>
            <a:r>
              <a:rPr lang="en-US" sz="1600" dirty="0" smtClean="0"/>
              <a:t>Diverticulosis</a:t>
            </a:r>
          </a:p>
          <a:p>
            <a:r>
              <a:rPr lang="en-US" sz="1600" dirty="0" smtClean="0"/>
              <a:t>Hernias</a:t>
            </a:r>
            <a:endParaRPr lang="en-US" sz="1600" dirty="0"/>
          </a:p>
          <a:p>
            <a:endParaRPr lang="en-US" sz="1600" dirty="0"/>
          </a:p>
        </p:txBody>
      </p:sp>
      <p:pic>
        <p:nvPicPr>
          <p:cNvPr id="5"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000" y="2590800"/>
            <a:ext cx="2929719" cy="194253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575393530"/>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2400" y="1066800"/>
            <a:ext cx="8229600" cy="1143000"/>
          </a:xfrm>
        </p:spPr>
        <p:txBody>
          <a:bodyPr/>
          <a:lstStyle/>
          <a:p>
            <a:r>
              <a:rPr lang="en-US" b="1" dirty="0"/>
              <a:t>1. What is ‘A Legacy of Lifestyle’</a:t>
            </a:r>
            <a:br>
              <a:rPr lang="en-US" b="1" dirty="0"/>
            </a:br>
            <a:endParaRPr lang="en-US" b="1" dirty="0"/>
          </a:p>
        </p:txBody>
      </p:sp>
      <p:pic>
        <p:nvPicPr>
          <p:cNvPr id="1026"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l="20811" r="18241"/>
          <a:stretch/>
        </p:blipFill>
        <p:spPr bwMode="auto">
          <a:xfrm>
            <a:off x="3657600" y="1905000"/>
            <a:ext cx="3332922" cy="4191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713701340"/>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04800" y="228600"/>
            <a:ext cx="7924800" cy="1143000"/>
          </a:xfrm>
        </p:spPr>
        <p:txBody>
          <a:bodyPr/>
          <a:lstStyle/>
          <a:p>
            <a:r>
              <a:rPr lang="en-US" dirty="0" smtClean="0"/>
              <a:t>A few lifestyle related symptoms</a:t>
            </a:r>
            <a:endParaRPr lang="en-US" dirty="0"/>
          </a:p>
        </p:txBody>
      </p:sp>
      <p:sp>
        <p:nvSpPr>
          <p:cNvPr id="3" name="Content Placeholder 2"/>
          <p:cNvSpPr>
            <a:spLocks noGrp="1"/>
          </p:cNvSpPr>
          <p:nvPr>
            <p:ph idx="1"/>
          </p:nvPr>
        </p:nvSpPr>
        <p:spPr/>
        <p:txBody>
          <a:bodyPr>
            <a:normAutofit fontScale="70000" lnSpcReduction="20000"/>
          </a:bodyPr>
          <a:lstStyle/>
          <a:p>
            <a:r>
              <a:rPr lang="en-US" sz="2600" dirty="0" smtClean="0"/>
              <a:t>Headaches</a:t>
            </a:r>
          </a:p>
          <a:p>
            <a:r>
              <a:rPr lang="en-US" sz="2600" dirty="0"/>
              <a:t>Constipation</a:t>
            </a:r>
          </a:p>
          <a:p>
            <a:r>
              <a:rPr lang="en-US" sz="2600" dirty="0" smtClean="0"/>
              <a:t>Bloating</a:t>
            </a:r>
          </a:p>
          <a:p>
            <a:r>
              <a:rPr lang="en-US" sz="2600" dirty="0"/>
              <a:t>Impotence</a:t>
            </a:r>
          </a:p>
          <a:p>
            <a:r>
              <a:rPr lang="en-US" sz="2600" dirty="0" smtClean="0"/>
              <a:t>Fatigue</a:t>
            </a:r>
          </a:p>
          <a:p>
            <a:r>
              <a:rPr lang="en-US" sz="2600" dirty="0" smtClean="0"/>
              <a:t>Depression</a:t>
            </a:r>
          </a:p>
          <a:p>
            <a:r>
              <a:rPr lang="en-US" sz="2600" dirty="0" smtClean="0"/>
              <a:t>Anxiety</a:t>
            </a:r>
          </a:p>
          <a:p>
            <a:r>
              <a:rPr lang="en-US" sz="2600" dirty="0" smtClean="0"/>
              <a:t>Trouble sleeping</a:t>
            </a:r>
          </a:p>
          <a:p>
            <a:r>
              <a:rPr lang="en-US" sz="2600" dirty="0" smtClean="0"/>
              <a:t>Irregular periods</a:t>
            </a:r>
          </a:p>
          <a:p>
            <a:r>
              <a:rPr lang="en-US" sz="2600" dirty="0" smtClean="0"/>
              <a:t>Joint pain</a:t>
            </a:r>
          </a:p>
          <a:p>
            <a:r>
              <a:rPr lang="en-US" sz="2600" dirty="0" smtClean="0"/>
              <a:t>Back pain</a:t>
            </a:r>
          </a:p>
          <a:p>
            <a:r>
              <a:rPr lang="en-US" sz="2600" dirty="0" smtClean="0"/>
              <a:t>Shortness of breath</a:t>
            </a:r>
          </a:p>
          <a:p>
            <a:r>
              <a:rPr lang="en-US" sz="2600" dirty="0" smtClean="0"/>
              <a:t>Skin Aging</a:t>
            </a:r>
          </a:p>
          <a:p>
            <a:r>
              <a:rPr lang="en-US" sz="2600" dirty="0" smtClean="0"/>
              <a:t>Dandruff</a:t>
            </a:r>
          </a:p>
          <a:p>
            <a:r>
              <a:rPr lang="en-US" sz="2600" dirty="0" smtClean="0"/>
              <a:t>Allergies</a:t>
            </a:r>
          </a:p>
          <a:p>
            <a:r>
              <a:rPr lang="en-US" sz="2600" dirty="0" smtClean="0"/>
              <a:t>Reflux</a:t>
            </a:r>
          </a:p>
          <a:p>
            <a:r>
              <a:rPr lang="en-US" sz="2600" dirty="0" smtClean="0"/>
              <a:t>Grogginess after meals</a:t>
            </a:r>
          </a:p>
          <a:p>
            <a:pPr marL="114300" indent="0">
              <a:buNone/>
            </a:pPr>
            <a:endParaRPr lang="en-US" dirty="0" smtClean="0"/>
          </a:p>
          <a:p>
            <a:endParaRPr lang="en-US" dirty="0"/>
          </a:p>
        </p:txBody>
      </p:sp>
      <p:pic>
        <p:nvPicPr>
          <p:cNvPr id="717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72000" y="2971800"/>
            <a:ext cx="2514600" cy="254842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821543521"/>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295400" y="88006"/>
            <a:ext cx="4419600" cy="1143000"/>
          </a:xfrm>
        </p:spPr>
        <p:txBody>
          <a:bodyPr/>
          <a:lstStyle/>
          <a:p>
            <a:r>
              <a:rPr lang="en-US" dirty="0" smtClean="0"/>
              <a:t>Diabetes Mellitus</a:t>
            </a:r>
            <a:endParaRPr lang="en-US" dirty="0"/>
          </a:p>
        </p:txBody>
      </p:sp>
      <p:pic>
        <p:nvPicPr>
          <p:cNvPr id="5" name="Content Placeholder 3"/>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bwMode="auto">
          <a:xfrm>
            <a:off x="5257800" y="2819400"/>
            <a:ext cx="3056610" cy="1905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 name="Rectangle 3"/>
          <p:cNvSpPr/>
          <p:nvPr/>
        </p:nvSpPr>
        <p:spPr>
          <a:xfrm>
            <a:off x="304800" y="1724085"/>
            <a:ext cx="4495800" cy="4524315"/>
          </a:xfrm>
          <a:prstGeom prst="rect">
            <a:avLst/>
          </a:prstGeom>
        </p:spPr>
        <p:txBody>
          <a:bodyPr wrap="square">
            <a:spAutoFit/>
          </a:bodyPr>
          <a:lstStyle/>
          <a:p>
            <a:pPr marL="285750" indent="-285750">
              <a:buFont typeface="Arial" panose="020B0604020202020204" pitchFamily="34" charset="0"/>
              <a:buChar char="•"/>
            </a:pPr>
            <a:r>
              <a:rPr lang="en-US" sz="2200" dirty="0"/>
              <a:t>25.8 million children and adults in the United States—8.3% of the </a:t>
            </a:r>
            <a:r>
              <a:rPr lang="en-US" sz="2200" dirty="0" smtClean="0"/>
              <a:t>population</a:t>
            </a:r>
          </a:p>
          <a:p>
            <a:pPr marL="285750" indent="-285750">
              <a:buFont typeface="Arial" panose="020B0604020202020204" pitchFamily="34" charset="0"/>
              <a:buChar char="•"/>
            </a:pPr>
            <a:r>
              <a:rPr lang="en-US" sz="2200" dirty="0"/>
              <a:t>79 million </a:t>
            </a:r>
            <a:r>
              <a:rPr lang="en-US" sz="2200" dirty="0" smtClean="0"/>
              <a:t>with </a:t>
            </a:r>
            <a:r>
              <a:rPr lang="en-US" sz="2200" dirty="0"/>
              <a:t>‘Pre- </a:t>
            </a:r>
            <a:r>
              <a:rPr lang="en-US" sz="2200" dirty="0" smtClean="0"/>
              <a:t>diabetes’</a:t>
            </a:r>
          </a:p>
          <a:p>
            <a:pPr marL="285750" indent="-285750">
              <a:buFont typeface="Arial" panose="020B0604020202020204" pitchFamily="34" charset="0"/>
              <a:buChar char="•"/>
            </a:pPr>
            <a:r>
              <a:rPr lang="en-US" sz="2400" dirty="0"/>
              <a:t>$174 Billion </a:t>
            </a:r>
            <a:r>
              <a:rPr lang="en-US" sz="2400" dirty="0" smtClean="0"/>
              <a:t>in costs/year</a:t>
            </a:r>
            <a:endParaRPr lang="en-US" sz="2400" dirty="0"/>
          </a:p>
          <a:p>
            <a:pPr marL="285750" indent="-285750">
              <a:buFont typeface="Arial" panose="020B0604020202020204" pitchFamily="34" charset="0"/>
              <a:buChar char="•"/>
            </a:pPr>
            <a:r>
              <a:rPr lang="en-US" sz="2200" dirty="0" smtClean="0"/>
              <a:t>Increases risk of:  </a:t>
            </a:r>
            <a:r>
              <a:rPr lang="en-US" sz="2200" dirty="0"/>
              <a:t>Stroke, </a:t>
            </a:r>
            <a:r>
              <a:rPr lang="en-US" sz="2200" dirty="0" smtClean="0"/>
              <a:t>heart attack, kidney disease, blindness, pregnancy </a:t>
            </a:r>
            <a:r>
              <a:rPr lang="en-US" sz="2200" dirty="0"/>
              <a:t>complications, h</a:t>
            </a:r>
            <a:r>
              <a:rPr lang="en-US" sz="2200" dirty="0" smtClean="0"/>
              <a:t>ypertension, </a:t>
            </a:r>
            <a:r>
              <a:rPr lang="en-US" sz="2200" dirty="0"/>
              <a:t>n</a:t>
            </a:r>
            <a:r>
              <a:rPr lang="en-US" sz="2200" dirty="0" smtClean="0"/>
              <a:t>europathy</a:t>
            </a:r>
            <a:r>
              <a:rPr lang="en-US" sz="2200" dirty="0"/>
              <a:t>, dental disease, </a:t>
            </a:r>
            <a:r>
              <a:rPr lang="en-US" sz="2200" dirty="0" smtClean="0"/>
              <a:t>susceptibility </a:t>
            </a:r>
            <a:r>
              <a:rPr lang="en-US" sz="2200" dirty="0"/>
              <a:t>to </a:t>
            </a:r>
            <a:r>
              <a:rPr lang="en-US" sz="2200" dirty="0" smtClean="0"/>
              <a:t>illnesses, amputations</a:t>
            </a:r>
          </a:p>
          <a:p>
            <a:pPr marL="285750" indent="-285750">
              <a:buFont typeface="Arial" panose="020B0604020202020204" pitchFamily="34" charset="0"/>
              <a:buChar char="•"/>
            </a:pPr>
            <a:r>
              <a:rPr lang="en-US" sz="2200" dirty="0" smtClean="0"/>
              <a:t>7</a:t>
            </a:r>
            <a:r>
              <a:rPr lang="en-US" sz="2200" baseline="30000" dirty="0" smtClean="0"/>
              <a:t>th</a:t>
            </a:r>
            <a:r>
              <a:rPr lang="en-US" sz="2200" dirty="0" smtClean="0"/>
              <a:t> </a:t>
            </a:r>
            <a:r>
              <a:rPr lang="en-US" sz="2200" dirty="0"/>
              <a:t>leading cause of </a:t>
            </a:r>
            <a:r>
              <a:rPr lang="en-US" sz="2200" dirty="0" smtClean="0"/>
              <a:t>death</a:t>
            </a:r>
            <a:endParaRPr lang="en-US" sz="2200" dirty="0"/>
          </a:p>
        </p:txBody>
      </p:sp>
      <p:sp>
        <p:nvSpPr>
          <p:cNvPr id="6" name="Rectangle 5"/>
          <p:cNvSpPr/>
          <p:nvPr/>
        </p:nvSpPr>
        <p:spPr>
          <a:xfrm>
            <a:off x="4648200" y="6412468"/>
            <a:ext cx="4572000" cy="369332"/>
          </a:xfrm>
          <a:prstGeom prst="rect">
            <a:avLst/>
          </a:prstGeom>
        </p:spPr>
        <p:txBody>
          <a:bodyPr>
            <a:spAutoFit/>
          </a:bodyPr>
          <a:lstStyle/>
          <a:p>
            <a:r>
              <a:rPr lang="en-US" dirty="0"/>
              <a:t> </a:t>
            </a:r>
            <a:r>
              <a:rPr lang="en-US" sz="1100" dirty="0" smtClean="0"/>
              <a:t>CDC &amp; ADA </a:t>
            </a:r>
            <a:r>
              <a:rPr lang="en-US" sz="800" dirty="0" smtClean="0"/>
              <a:t>(</a:t>
            </a:r>
            <a:r>
              <a:rPr lang="en-US" sz="800" u="sng" dirty="0" smtClean="0">
                <a:hlinkClick r:id="rId3"/>
              </a:rPr>
              <a:t>http</a:t>
            </a:r>
            <a:r>
              <a:rPr lang="en-US" sz="800" u="sng" dirty="0">
                <a:hlinkClick r:id="rId3"/>
              </a:rPr>
              <a:t>://www.diabetes.org/diabetes-basics/diabetes-statistics/</a:t>
            </a:r>
            <a:r>
              <a:rPr lang="en-US" sz="800" dirty="0"/>
              <a:t>)</a:t>
            </a:r>
          </a:p>
        </p:txBody>
      </p:sp>
    </p:spTree>
    <p:extLst>
      <p:ext uri="{BB962C8B-B14F-4D97-AF65-F5344CB8AC3E}">
        <p14:creationId xmlns:p14="http://schemas.microsoft.com/office/powerpoint/2010/main" val="807978549"/>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 y="76200"/>
            <a:ext cx="8279219" cy="5715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7" name="Rectangle 6"/>
          <p:cNvSpPr/>
          <p:nvPr/>
        </p:nvSpPr>
        <p:spPr>
          <a:xfrm>
            <a:off x="381000" y="5906869"/>
            <a:ext cx="7848600" cy="830997"/>
          </a:xfrm>
          <a:prstGeom prst="rect">
            <a:avLst/>
          </a:prstGeom>
        </p:spPr>
        <p:txBody>
          <a:bodyPr wrap="square">
            <a:spAutoFit/>
          </a:bodyPr>
          <a:lstStyle/>
          <a:p>
            <a:pPr marL="285750" indent="-285750">
              <a:buFont typeface="Arial" panose="020B0604020202020204" pitchFamily="34" charset="0"/>
              <a:buChar char="•"/>
            </a:pPr>
            <a:r>
              <a:rPr lang="en-US" sz="2400" dirty="0"/>
              <a:t>At current rates, CDC predicts by 2050 as many as 1 in every 3 people could have Diabetes Mellitus</a:t>
            </a:r>
          </a:p>
        </p:txBody>
      </p:sp>
    </p:spTree>
    <p:extLst>
      <p:ext uri="{BB962C8B-B14F-4D97-AF65-F5344CB8AC3E}">
        <p14:creationId xmlns:p14="http://schemas.microsoft.com/office/powerpoint/2010/main" val="2480689554"/>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Screen Clippi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572000" y="1676400"/>
            <a:ext cx="3495585" cy="3352800"/>
          </a:xfrm>
          <a:prstGeom prst="rect">
            <a:avLst/>
          </a:prstGeom>
        </p:spPr>
      </p:pic>
      <p:sp>
        <p:nvSpPr>
          <p:cNvPr id="2" name="Title 1"/>
          <p:cNvSpPr>
            <a:spLocks noGrp="1"/>
          </p:cNvSpPr>
          <p:nvPr>
            <p:ph type="title"/>
          </p:nvPr>
        </p:nvSpPr>
        <p:spPr/>
        <p:txBody>
          <a:bodyPr/>
          <a:lstStyle/>
          <a:p>
            <a:r>
              <a:rPr lang="en-US" dirty="0" smtClean="0"/>
              <a:t>Childhood Obesity</a:t>
            </a:r>
            <a:endParaRPr lang="en-US" dirty="0"/>
          </a:p>
        </p:txBody>
      </p:sp>
      <p:sp>
        <p:nvSpPr>
          <p:cNvPr id="3" name="Content Placeholder 2"/>
          <p:cNvSpPr>
            <a:spLocks noGrp="1"/>
          </p:cNvSpPr>
          <p:nvPr>
            <p:ph idx="1"/>
          </p:nvPr>
        </p:nvSpPr>
        <p:spPr>
          <a:xfrm>
            <a:off x="304800" y="2133599"/>
            <a:ext cx="3962400" cy="4464527"/>
          </a:xfrm>
        </p:spPr>
        <p:txBody>
          <a:bodyPr>
            <a:normAutofit lnSpcReduction="10000"/>
          </a:bodyPr>
          <a:lstStyle/>
          <a:p>
            <a:r>
              <a:rPr lang="en-US" sz="2800" dirty="0" smtClean="0"/>
              <a:t>17</a:t>
            </a:r>
            <a:r>
              <a:rPr lang="en-US" sz="2800" dirty="0"/>
              <a:t>% </a:t>
            </a:r>
            <a:r>
              <a:rPr lang="en-US" sz="2800" dirty="0" smtClean="0"/>
              <a:t>of </a:t>
            </a:r>
            <a:r>
              <a:rPr lang="en-US" sz="2800" dirty="0"/>
              <a:t>children </a:t>
            </a:r>
            <a:r>
              <a:rPr lang="en-US" sz="2800" dirty="0" smtClean="0"/>
              <a:t>&amp; adolescents are </a:t>
            </a:r>
            <a:r>
              <a:rPr lang="en-US" sz="2800" dirty="0"/>
              <a:t>obese.</a:t>
            </a:r>
          </a:p>
          <a:p>
            <a:r>
              <a:rPr lang="en-US" sz="2800" dirty="0"/>
              <a:t>Since </a:t>
            </a:r>
            <a:r>
              <a:rPr lang="en-US" sz="2800" dirty="0" smtClean="0"/>
              <a:t>1980 it has tripled!</a:t>
            </a:r>
          </a:p>
          <a:p>
            <a:endParaRPr lang="en-US" sz="2800" dirty="0"/>
          </a:p>
          <a:p>
            <a:endParaRPr lang="en-US" sz="2800" dirty="0" smtClean="0"/>
          </a:p>
          <a:p>
            <a:endParaRPr lang="en-US" sz="2800" dirty="0"/>
          </a:p>
          <a:p>
            <a:endParaRPr lang="en-US" sz="2800" dirty="0" smtClean="0"/>
          </a:p>
          <a:p>
            <a:pPr marL="114300" indent="0">
              <a:buNone/>
            </a:pPr>
            <a:endParaRPr lang="en-US" sz="2800" dirty="0"/>
          </a:p>
          <a:p>
            <a:r>
              <a:rPr lang="en-US" sz="1300" dirty="0" smtClean="0">
                <a:hlinkClick r:id="rId3"/>
              </a:rPr>
              <a:t>http</a:t>
            </a:r>
            <a:r>
              <a:rPr lang="en-US" sz="1300" dirty="0">
                <a:hlinkClick r:id="rId3"/>
              </a:rPr>
              <a:t>://</a:t>
            </a:r>
            <a:r>
              <a:rPr lang="en-US" sz="1300" dirty="0" smtClean="0">
                <a:hlinkClick r:id="rId3"/>
              </a:rPr>
              <a:t>www.cdc.gov/obesity/data/childhood.html</a:t>
            </a:r>
            <a:endParaRPr lang="en-US" sz="1300" dirty="0"/>
          </a:p>
        </p:txBody>
      </p:sp>
      <p:sp>
        <p:nvSpPr>
          <p:cNvPr id="5" name="TextBox 4"/>
          <p:cNvSpPr txBox="1"/>
          <p:nvPr/>
        </p:nvSpPr>
        <p:spPr>
          <a:xfrm>
            <a:off x="609600" y="6371784"/>
            <a:ext cx="7646645" cy="246221"/>
          </a:xfrm>
          <a:prstGeom prst="rect">
            <a:avLst/>
          </a:prstGeom>
          <a:noFill/>
        </p:spPr>
        <p:txBody>
          <a:bodyPr wrap="none" rtlCol="0">
            <a:spAutoFit/>
          </a:bodyPr>
          <a:lstStyle/>
          <a:p>
            <a:r>
              <a:rPr lang="en-US" sz="1000" dirty="0"/>
              <a:t>http://www.foxnews.com/health/2013/09/19/morbidly-obese-2-year-old-world-youngest-to-have-bariatric-surgery/?intcmp=latestnews</a:t>
            </a:r>
          </a:p>
        </p:txBody>
      </p:sp>
    </p:spTree>
    <p:extLst>
      <p:ext uri="{BB962C8B-B14F-4D97-AF65-F5344CB8AC3E}">
        <p14:creationId xmlns:p14="http://schemas.microsoft.com/office/powerpoint/2010/main" val="2852671174"/>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2"/>
          <p:cNvSpPr>
            <a:spLocks noGrp="1" noChangeArrowheads="1"/>
          </p:cNvSpPr>
          <p:nvPr>
            <p:ph type="title" idx="4294967295"/>
          </p:nvPr>
        </p:nvSpPr>
        <p:spPr>
          <a:xfrm>
            <a:off x="0" y="242888"/>
            <a:ext cx="9144000" cy="1143000"/>
          </a:xfrm>
        </p:spPr>
        <p:txBody>
          <a:bodyPr/>
          <a:lstStyle/>
          <a:p>
            <a:r>
              <a:rPr lang="en-US" altLang="en-US" sz="2400" smtClean="0"/>
              <a:t>Obesity Trends* Among U.S. Adults</a:t>
            </a:r>
            <a:br>
              <a:rPr lang="en-US" altLang="en-US" sz="2400" smtClean="0"/>
            </a:br>
            <a:r>
              <a:rPr lang="en-US" altLang="en-US" sz="2400" smtClean="0">
                <a:solidFill>
                  <a:srgbClr val="DE3021"/>
                </a:solidFill>
              </a:rPr>
              <a:t>BRFSS, 1985</a:t>
            </a:r>
          </a:p>
        </p:txBody>
      </p:sp>
      <p:sp>
        <p:nvSpPr>
          <p:cNvPr id="33795" name="Freeform 5"/>
          <p:cNvSpPr>
            <a:spLocks/>
          </p:cNvSpPr>
          <p:nvPr/>
        </p:nvSpPr>
        <p:spPr bwMode="auto">
          <a:xfrm>
            <a:off x="4011790" y="2003425"/>
            <a:ext cx="644877"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3796" name="Freeform 6"/>
          <p:cNvSpPr>
            <a:spLocks/>
          </p:cNvSpPr>
          <p:nvPr/>
        </p:nvSpPr>
        <p:spPr bwMode="auto">
          <a:xfrm>
            <a:off x="3983567" y="2398713"/>
            <a:ext cx="681566"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797" name="Freeform 7"/>
          <p:cNvSpPr>
            <a:spLocks/>
          </p:cNvSpPr>
          <p:nvPr/>
        </p:nvSpPr>
        <p:spPr bwMode="auto">
          <a:xfrm>
            <a:off x="3960989" y="2794000"/>
            <a:ext cx="805744"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798" name="Freeform 8"/>
          <p:cNvSpPr>
            <a:spLocks/>
          </p:cNvSpPr>
          <p:nvPr/>
        </p:nvSpPr>
        <p:spPr bwMode="auto">
          <a:xfrm>
            <a:off x="4121856" y="3203576"/>
            <a:ext cx="722489"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799" name="Freeform 9"/>
          <p:cNvSpPr>
            <a:spLocks/>
          </p:cNvSpPr>
          <p:nvPr/>
        </p:nvSpPr>
        <p:spPr bwMode="auto">
          <a:xfrm>
            <a:off x="4018845" y="3590925"/>
            <a:ext cx="839612"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00" name="Freeform 10"/>
          <p:cNvSpPr>
            <a:spLocks/>
          </p:cNvSpPr>
          <p:nvPr/>
        </p:nvSpPr>
        <p:spPr bwMode="auto">
          <a:xfrm>
            <a:off x="4651022" y="2740026"/>
            <a:ext cx="592667"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01" name="Freeform 11"/>
          <p:cNvSpPr>
            <a:spLocks/>
          </p:cNvSpPr>
          <p:nvPr/>
        </p:nvSpPr>
        <p:spPr bwMode="auto">
          <a:xfrm>
            <a:off x="4731456" y="31273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02" name="Freeform 12"/>
          <p:cNvSpPr>
            <a:spLocks/>
          </p:cNvSpPr>
          <p:nvPr/>
        </p:nvSpPr>
        <p:spPr bwMode="auto">
          <a:xfrm>
            <a:off x="4975578" y="2282826"/>
            <a:ext cx="513644"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3803" name="Freeform 13"/>
          <p:cNvSpPr>
            <a:spLocks/>
          </p:cNvSpPr>
          <p:nvPr/>
        </p:nvSpPr>
        <p:spPr bwMode="auto">
          <a:xfrm>
            <a:off x="5343879" y="3265489"/>
            <a:ext cx="718255"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3804" name="Freeform 14"/>
          <p:cNvSpPr>
            <a:spLocks/>
          </p:cNvSpPr>
          <p:nvPr/>
        </p:nvSpPr>
        <p:spPr bwMode="auto">
          <a:xfrm>
            <a:off x="5280378" y="3560764"/>
            <a:ext cx="801511"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3805" name="Freeform 15"/>
          <p:cNvSpPr>
            <a:spLocks/>
          </p:cNvSpPr>
          <p:nvPr/>
        </p:nvSpPr>
        <p:spPr bwMode="auto">
          <a:xfrm>
            <a:off x="5489222" y="3824288"/>
            <a:ext cx="375356"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06" name="Freeform 16"/>
          <p:cNvSpPr>
            <a:spLocks/>
          </p:cNvSpPr>
          <p:nvPr/>
        </p:nvSpPr>
        <p:spPr bwMode="auto">
          <a:xfrm>
            <a:off x="5729111" y="2840038"/>
            <a:ext cx="410634"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3807" name="Freeform 17"/>
          <p:cNvSpPr>
            <a:spLocks/>
          </p:cNvSpPr>
          <p:nvPr/>
        </p:nvSpPr>
        <p:spPr bwMode="auto">
          <a:xfrm>
            <a:off x="5843412" y="3459163"/>
            <a:ext cx="860778"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3808" name="Freeform 18"/>
          <p:cNvSpPr>
            <a:spLocks/>
          </p:cNvSpPr>
          <p:nvPr/>
        </p:nvSpPr>
        <p:spPr bwMode="auto">
          <a:xfrm>
            <a:off x="5590823" y="4311650"/>
            <a:ext cx="889000"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3809" name="Freeform 19"/>
          <p:cNvSpPr>
            <a:spLocks/>
          </p:cNvSpPr>
          <p:nvPr/>
        </p:nvSpPr>
        <p:spPr bwMode="auto">
          <a:xfrm>
            <a:off x="5987346" y="3009900"/>
            <a:ext cx="441677"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3810" name="Freeform 20"/>
          <p:cNvSpPr>
            <a:spLocks/>
          </p:cNvSpPr>
          <p:nvPr/>
        </p:nvSpPr>
        <p:spPr bwMode="auto">
          <a:xfrm>
            <a:off x="4844345" y="3660776"/>
            <a:ext cx="485422"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11" name="Freeform 21"/>
          <p:cNvSpPr>
            <a:spLocks/>
          </p:cNvSpPr>
          <p:nvPr/>
        </p:nvSpPr>
        <p:spPr bwMode="auto">
          <a:xfrm>
            <a:off x="2103968" y="2562225"/>
            <a:ext cx="780344"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3812" name="Freeform 22"/>
          <p:cNvSpPr>
            <a:spLocks/>
          </p:cNvSpPr>
          <p:nvPr/>
        </p:nvSpPr>
        <p:spPr bwMode="auto">
          <a:xfrm>
            <a:off x="3324578" y="2452689"/>
            <a:ext cx="681567"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13" name="Freeform 23"/>
          <p:cNvSpPr>
            <a:spLocks/>
          </p:cNvSpPr>
          <p:nvPr/>
        </p:nvSpPr>
        <p:spPr bwMode="auto">
          <a:xfrm>
            <a:off x="3434645" y="3003551"/>
            <a:ext cx="716844"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14" name="Freeform 24"/>
          <p:cNvSpPr>
            <a:spLocks/>
          </p:cNvSpPr>
          <p:nvPr/>
        </p:nvSpPr>
        <p:spPr bwMode="auto">
          <a:xfrm>
            <a:off x="3341511" y="3521076"/>
            <a:ext cx="684389"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15" name="Freeform 25"/>
          <p:cNvSpPr>
            <a:spLocks/>
          </p:cNvSpPr>
          <p:nvPr/>
        </p:nvSpPr>
        <p:spPr bwMode="auto">
          <a:xfrm>
            <a:off x="3601156" y="3660776"/>
            <a:ext cx="1367367"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16" name="Freeform 26"/>
          <p:cNvSpPr>
            <a:spLocks/>
          </p:cNvSpPr>
          <p:nvPr/>
        </p:nvSpPr>
        <p:spPr bwMode="auto">
          <a:xfrm>
            <a:off x="6169378"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3817" name="Freeform 27"/>
          <p:cNvSpPr>
            <a:spLocks/>
          </p:cNvSpPr>
          <p:nvPr/>
        </p:nvSpPr>
        <p:spPr bwMode="auto">
          <a:xfrm>
            <a:off x="6660445" y="2266950"/>
            <a:ext cx="166511"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chemeClr val="bg1"/>
          </a:solidFill>
          <a:ln w="12700" cmpd="sng">
            <a:solidFill>
              <a:srgbClr val="000000"/>
            </a:solidFill>
            <a:prstDash val="solid"/>
            <a:round/>
            <a:headEnd/>
            <a:tailEnd/>
          </a:ln>
        </p:spPr>
        <p:txBody>
          <a:bodyPr/>
          <a:lstStyle/>
          <a:p>
            <a:endParaRPr lang="en-US"/>
          </a:p>
        </p:txBody>
      </p:sp>
      <p:grpSp>
        <p:nvGrpSpPr>
          <p:cNvPr id="33818" name="Group 28"/>
          <p:cNvGrpSpPr>
            <a:grpSpLocks/>
          </p:cNvGrpSpPr>
          <p:nvPr/>
        </p:nvGrpSpPr>
        <p:grpSpPr bwMode="auto">
          <a:xfrm>
            <a:off x="1027289" y="3886200"/>
            <a:ext cx="1786467" cy="1390650"/>
            <a:chOff x="768" y="2832"/>
            <a:chExt cx="1203" cy="876"/>
          </a:xfrm>
        </p:grpSpPr>
        <p:sp>
          <p:nvSpPr>
            <p:cNvPr id="33861" name="Freeform 29"/>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62" name="Freeform 30"/>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chemeClr val="bg1"/>
            </a:solidFill>
            <a:ln w="12700" cmpd="sng">
              <a:solidFill>
                <a:srgbClr val="000000"/>
              </a:solidFill>
              <a:prstDash val="solid"/>
              <a:round/>
              <a:headEnd/>
              <a:tailEnd/>
            </a:ln>
          </p:spPr>
          <p:txBody>
            <a:bodyPr/>
            <a:lstStyle/>
            <a:p>
              <a:endParaRPr lang="en-US"/>
            </a:p>
          </p:txBody>
        </p:sp>
        <p:sp>
          <p:nvSpPr>
            <p:cNvPr id="33863" name="Freeform 31"/>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64" name="Freeform 32"/>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3865" name="Freeform 33"/>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66" name="Freeform 34"/>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3867" name="Freeform 35"/>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68" name="Freeform 36"/>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3869" name="Freeform 37"/>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70" name="Freeform 38"/>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3871" name="Freeform 39"/>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72" name="Freeform 40"/>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3873" name="Freeform 41"/>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74" name="Freeform 42"/>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75" name="Freeform 43"/>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chemeClr val="bg1"/>
            </a:solidFill>
            <a:ln w="12700" cmpd="sng">
              <a:solidFill>
                <a:srgbClr val="000000"/>
              </a:solidFill>
              <a:prstDash val="solid"/>
              <a:round/>
              <a:headEnd/>
              <a:tailEnd/>
            </a:ln>
          </p:spPr>
          <p:txBody>
            <a:bodyPr/>
            <a:lstStyle/>
            <a:p>
              <a:endParaRPr lang="en-US"/>
            </a:p>
          </p:txBody>
        </p:sp>
      </p:grpSp>
      <p:sp>
        <p:nvSpPr>
          <p:cNvPr id="33819" name="Freeform 44"/>
          <p:cNvSpPr>
            <a:spLocks/>
          </p:cNvSpPr>
          <p:nvPr/>
        </p:nvSpPr>
        <p:spPr bwMode="auto">
          <a:xfrm>
            <a:off x="2956278" y="2794001"/>
            <a:ext cx="551744"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3820" name="Freeform 45"/>
          <p:cNvSpPr>
            <a:spLocks/>
          </p:cNvSpPr>
          <p:nvPr/>
        </p:nvSpPr>
        <p:spPr bwMode="auto">
          <a:xfrm>
            <a:off x="2343856" y="1709739"/>
            <a:ext cx="649111"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21" name="Freeform 46"/>
          <p:cNvSpPr>
            <a:spLocks/>
          </p:cNvSpPr>
          <p:nvPr/>
        </p:nvSpPr>
        <p:spPr bwMode="auto">
          <a:xfrm>
            <a:off x="2168878" y="2035176"/>
            <a:ext cx="781756"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22" name="Freeform 47"/>
          <p:cNvSpPr>
            <a:spLocks/>
          </p:cNvSpPr>
          <p:nvPr/>
        </p:nvSpPr>
        <p:spPr bwMode="auto">
          <a:xfrm>
            <a:off x="2805289" y="1833564"/>
            <a:ext cx="585612"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3823" name="Freeform 48"/>
          <p:cNvSpPr>
            <a:spLocks/>
          </p:cNvSpPr>
          <p:nvPr/>
        </p:nvSpPr>
        <p:spPr bwMode="auto">
          <a:xfrm>
            <a:off x="3050823" y="1857375"/>
            <a:ext cx="997656"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3824" name="Freeform 49"/>
          <p:cNvSpPr>
            <a:spLocks/>
          </p:cNvSpPr>
          <p:nvPr/>
        </p:nvSpPr>
        <p:spPr bwMode="auto">
          <a:xfrm>
            <a:off x="2451100" y="2662239"/>
            <a:ext cx="620889"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25" name="Freeform 50"/>
          <p:cNvSpPr>
            <a:spLocks/>
          </p:cNvSpPr>
          <p:nvPr/>
        </p:nvSpPr>
        <p:spPr bwMode="auto">
          <a:xfrm>
            <a:off x="2775656" y="3444875"/>
            <a:ext cx="658988"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3826" name="Freeform 51"/>
          <p:cNvSpPr>
            <a:spLocks/>
          </p:cNvSpPr>
          <p:nvPr/>
        </p:nvSpPr>
        <p:spPr bwMode="auto">
          <a:xfrm>
            <a:off x="4607278" y="1981201"/>
            <a:ext cx="642055"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3827" name="Freeform 52"/>
          <p:cNvSpPr>
            <a:spLocks/>
          </p:cNvSpPr>
          <p:nvPr/>
        </p:nvSpPr>
        <p:spPr bwMode="auto">
          <a:xfrm>
            <a:off x="4902201" y="4133851"/>
            <a:ext cx="557389"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28" name="Freeform 53"/>
          <p:cNvSpPr>
            <a:spLocks/>
          </p:cNvSpPr>
          <p:nvPr/>
        </p:nvSpPr>
        <p:spPr bwMode="auto">
          <a:xfrm>
            <a:off x="5126568" y="2855913"/>
            <a:ext cx="390877"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AAC8F5"/>
          </a:solidFill>
          <a:ln w="12700" cmpd="sng">
            <a:solidFill>
              <a:srgbClr val="000000"/>
            </a:solidFill>
            <a:prstDash val="solid"/>
            <a:round/>
            <a:headEnd/>
            <a:tailEnd/>
          </a:ln>
        </p:spPr>
        <p:txBody>
          <a:bodyPr/>
          <a:lstStyle/>
          <a:p>
            <a:endParaRPr lang="en-US"/>
          </a:p>
        </p:txBody>
      </p:sp>
      <p:grpSp>
        <p:nvGrpSpPr>
          <p:cNvPr id="33829" name="Group 54"/>
          <p:cNvGrpSpPr>
            <a:grpSpLocks/>
          </p:cNvGrpSpPr>
          <p:nvPr/>
        </p:nvGrpSpPr>
        <p:grpSpPr bwMode="auto">
          <a:xfrm>
            <a:off x="5177367" y="2197100"/>
            <a:ext cx="738011" cy="742950"/>
            <a:chOff x="3562" y="1636"/>
            <a:chExt cx="497" cy="468"/>
          </a:xfrm>
        </p:grpSpPr>
        <p:sp>
          <p:nvSpPr>
            <p:cNvPr id="33859" name="Freeform 55"/>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60" name="Freeform 56"/>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chemeClr val="bg1"/>
            </a:solidFill>
            <a:ln w="12700" cmpd="sng">
              <a:solidFill>
                <a:srgbClr val="000000"/>
              </a:solidFill>
              <a:prstDash val="solid"/>
              <a:round/>
              <a:headEnd/>
              <a:tailEnd/>
            </a:ln>
          </p:spPr>
          <p:txBody>
            <a:bodyPr/>
            <a:lstStyle/>
            <a:p>
              <a:endParaRPr lang="en-US"/>
            </a:p>
          </p:txBody>
        </p:sp>
      </p:grpSp>
      <p:sp>
        <p:nvSpPr>
          <p:cNvPr id="33830" name="Freeform 57"/>
          <p:cNvSpPr>
            <a:spLocks/>
          </p:cNvSpPr>
          <p:nvPr/>
        </p:nvSpPr>
        <p:spPr bwMode="auto">
          <a:xfrm>
            <a:off x="5473701" y="2917826"/>
            <a:ext cx="290689"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3831" name="Freeform 58"/>
          <p:cNvSpPr>
            <a:spLocks/>
          </p:cNvSpPr>
          <p:nvPr/>
        </p:nvSpPr>
        <p:spPr bwMode="auto">
          <a:xfrm>
            <a:off x="5171723" y="3846514"/>
            <a:ext cx="338667"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32" name="Freeform 59"/>
          <p:cNvSpPr>
            <a:spLocks/>
          </p:cNvSpPr>
          <p:nvPr/>
        </p:nvSpPr>
        <p:spPr bwMode="auto">
          <a:xfrm>
            <a:off x="6111523" y="2732089"/>
            <a:ext cx="570089"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33" name="Freeform 60"/>
          <p:cNvSpPr>
            <a:spLocks/>
          </p:cNvSpPr>
          <p:nvPr/>
        </p:nvSpPr>
        <p:spPr bwMode="auto">
          <a:xfrm>
            <a:off x="5922434" y="3127376"/>
            <a:ext cx="738011"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34" name="Freeform 61"/>
          <p:cNvSpPr>
            <a:spLocks/>
          </p:cNvSpPr>
          <p:nvPr/>
        </p:nvSpPr>
        <p:spPr bwMode="auto">
          <a:xfrm>
            <a:off x="5973234" y="3730626"/>
            <a:ext cx="498122"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3835" name="Freeform 62"/>
          <p:cNvSpPr>
            <a:spLocks/>
          </p:cNvSpPr>
          <p:nvPr/>
        </p:nvSpPr>
        <p:spPr bwMode="auto">
          <a:xfrm>
            <a:off x="5748867" y="3784600"/>
            <a:ext cx="529167"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487E6"/>
          </a:solidFill>
          <a:ln w="12700" cmpd="sng">
            <a:solidFill>
              <a:srgbClr val="000000"/>
            </a:solidFill>
            <a:prstDash val="solid"/>
            <a:round/>
            <a:headEnd/>
            <a:tailEnd/>
          </a:ln>
        </p:spPr>
        <p:txBody>
          <a:bodyPr/>
          <a:lstStyle/>
          <a:p>
            <a:endParaRPr lang="en-US"/>
          </a:p>
        </p:txBody>
      </p:sp>
      <p:sp>
        <p:nvSpPr>
          <p:cNvPr id="33836" name="Freeform 63"/>
          <p:cNvSpPr>
            <a:spLocks/>
          </p:cNvSpPr>
          <p:nvPr/>
        </p:nvSpPr>
        <p:spPr bwMode="auto">
          <a:xfrm>
            <a:off x="6246990" y="3041650"/>
            <a:ext cx="448733"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37" name="Freeform 64"/>
          <p:cNvSpPr>
            <a:spLocks/>
          </p:cNvSpPr>
          <p:nvPr/>
        </p:nvSpPr>
        <p:spPr bwMode="auto">
          <a:xfrm>
            <a:off x="6588478" y="3017839"/>
            <a:ext cx="107244"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38" name="Freeform 65"/>
          <p:cNvSpPr>
            <a:spLocks/>
          </p:cNvSpPr>
          <p:nvPr/>
        </p:nvSpPr>
        <p:spPr bwMode="auto">
          <a:xfrm>
            <a:off x="6616701" y="2801939"/>
            <a:ext cx="138289"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39" name="Freeform 66"/>
          <p:cNvSpPr>
            <a:spLocks/>
          </p:cNvSpPr>
          <p:nvPr/>
        </p:nvSpPr>
        <p:spPr bwMode="auto">
          <a:xfrm>
            <a:off x="6739467" y="2654301"/>
            <a:ext cx="166511"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3840" name="Freeform 67"/>
          <p:cNvSpPr>
            <a:spLocks/>
          </p:cNvSpPr>
          <p:nvPr/>
        </p:nvSpPr>
        <p:spPr bwMode="auto">
          <a:xfrm>
            <a:off x="6732411" y="2522538"/>
            <a:ext cx="327378"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41" name="Freeform 68"/>
          <p:cNvSpPr>
            <a:spLocks/>
          </p:cNvSpPr>
          <p:nvPr/>
        </p:nvSpPr>
        <p:spPr bwMode="auto">
          <a:xfrm>
            <a:off x="6884812" y="2638425"/>
            <a:ext cx="86077"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3842" name="Freeform 69"/>
          <p:cNvSpPr>
            <a:spLocks/>
          </p:cNvSpPr>
          <p:nvPr/>
        </p:nvSpPr>
        <p:spPr bwMode="auto">
          <a:xfrm>
            <a:off x="6790267" y="2212975"/>
            <a:ext cx="15240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43" name="Freeform 70"/>
          <p:cNvSpPr>
            <a:spLocks/>
          </p:cNvSpPr>
          <p:nvPr/>
        </p:nvSpPr>
        <p:spPr bwMode="auto">
          <a:xfrm>
            <a:off x="6841067" y="1887539"/>
            <a:ext cx="354189"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chemeClr val="bg1"/>
          </a:solidFill>
          <a:ln w="12700" cmpd="sng">
            <a:solidFill>
              <a:srgbClr val="000000"/>
            </a:solidFill>
            <a:prstDash val="solid"/>
            <a:round/>
            <a:headEnd/>
            <a:tailEnd/>
          </a:ln>
        </p:spPr>
        <p:txBody>
          <a:bodyPr/>
          <a:lstStyle/>
          <a:p>
            <a:endParaRPr lang="en-US"/>
          </a:p>
        </p:txBody>
      </p:sp>
      <p:grpSp>
        <p:nvGrpSpPr>
          <p:cNvPr id="33844" name="Group 71"/>
          <p:cNvGrpSpPr>
            <a:grpSpLocks/>
          </p:cNvGrpSpPr>
          <p:nvPr/>
        </p:nvGrpSpPr>
        <p:grpSpPr bwMode="auto">
          <a:xfrm>
            <a:off x="2875845" y="4635501"/>
            <a:ext cx="859367" cy="588963"/>
            <a:chOff x="1991" y="3321"/>
            <a:chExt cx="361" cy="231"/>
          </a:xfrm>
        </p:grpSpPr>
        <p:sp>
          <p:nvSpPr>
            <p:cNvPr id="33851" name="Freeform 72"/>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chemeClr val="bg1"/>
            </a:solidFill>
            <a:ln w="12700" cmpd="sng">
              <a:solidFill>
                <a:schemeClr val="tx1"/>
              </a:solidFill>
              <a:prstDash val="solid"/>
              <a:round/>
              <a:headEnd/>
              <a:tailEnd/>
            </a:ln>
          </p:spPr>
          <p:txBody>
            <a:bodyPr/>
            <a:lstStyle/>
            <a:p>
              <a:endParaRPr lang="en-US"/>
            </a:p>
          </p:txBody>
        </p:sp>
        <p:sp>
          <p:nvSpPr>
            <p:cNvPr id="33852" name="Freeform 73"/>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chemeClr val="bg1"/>
            </a:solidFill>
            <a:ln w="12700" cmpd="sng">
              <a:solidFill>
                <a:schemeClr val="tx1"/>
              </a:solidFill>
              <a:prstDash val="solid"/>
              <a:round/>
              <a:headEnd/>
              <a:tailEnd/>
            </a:ln>
          </p:spPr>
          <p:txBody>
            <a:bodyPr/>
            <a:lstStyle/>
            <a:p>
              <a:endParaRPr lang="en-US"/>
            </a:p>
          </p:txBody>
        </p:sp>
        <p:sp>
          <p:nvSpPr>
            <p:cNvPr id="33853" name="Freeform 74"/>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chemeClr val="bg1"/>
            </a:solidFill>
            <a:ln w="12700" cmpd="sng">
              <a:solidFill>
                <a:schemeClr val="tx1"/>
              </a:solidFill>
              <a:prstDash val="solid"/>
              <a:round/>
              <a:headEnd/>
              <a:tailEnd/>
            </a:ln>
          </p:spPr>
          <p:txBody>
            <a:bodyPr/>
            <a:lstStyle/>
            <a:p>
              <a:endParaRPr lang="en-US"/>
            </a:p>
          </p:txBody>
        </p:sp>
        <p:sp>
          <p:nvSpPr>
            <p:cNvPr id="33854" name="Freeform 75"/>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chemeClr val="bg1"/>
            </a:solidFill>
            <a:ln w="12700" cmpd="sng">
              <a:solidFill>
                <a:schemeClr val="tx1"/>
              </a:solidFill>
              <a:prstDash val="solid"/>
              <a:round/>
              <a:headEnd/>
              <a:tailEnd/>
            </a:ln>
          </p:spPr>
          <p:txBody>
            <a:bodyPr/>
            <a:lstStyle/>
            <a:p>
              <a:endParaRPr lang="en-US"/>
            </a:p>
          </p:txBody>
        </p:sp>
        <p:sp>
          <p:nvSpPr>
            <p:cNvPr id="33855" name="Freeform 76"/>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chemeClr val="bg1"/>
            </a:solidFill>
            <a:ln w="12700" cmpd="sng">
              <a:solidFill>
                <a:schemeClr val="tx1"/>
              </a:solidFill>
              <a:prstDash val="solid"/>
              <a:round/>
              <a:headEnd/>
              <a:tailEnd/>
            </a:ln>
          </p:spPr>
          <p:txBody>
            <a:bodyPr/>
            <a:lstStyle/>
            <a:p>
              <a:endParaRPr lang="en-US"/>
            </a:p>
          </p:txBody>
        </p:sp>
        <p:sp>
          <p:nvSpPr>
            <p:cNvPr id="33856" name="Freeform 77"/>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chemeClr val="bg1"/>
            </a:solidFill>
            <a:ln w="12700" cmpd="sng">
              <a:solidFill>
                <a:schemeClr val="tx1"/>
              </a:solidFill>
              <a:prstDash val="solid"/>
              <a:round/>
              <a:headEnd/>
              <a:tailEnd/>
            </a:ln>
          </p:spPr>
          <p:txBody>
            <a:bodyPr/>
            <a:lstStyle/>
            <a:p>
              <a:endParaRPr lang="en-US"/>
            </a:p>
          </p:txBody>
        </p:sp>
        <p:sp>
          <p:nvSpPr>
            <p:cNvPr id="33857" name="Freeform 78"/>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chemeClr val="bg1"/>
            </a:solidFill>
            <a:ln w="12700" cmpd="sng">
              <a:solidFill>
                <a:schemeClr val="tx1"/>
              </a:solidFill>
              <a:prstDash val="solid"/>
              <a:round/>
              <a:headEnd/>
              <a:tailEnd/>
            </a:ln>
          </p:spPr>
          <p:txBody>
            <a:bodyPr/>
            <a:lstStyle/>
            <a:p>
              <a:endParaRPr lang="en-US"/>
            </a:p>
          </p:txBody>
        </p:sp>
        <p:sp>
          <p:nvSpPr>
            <p:cNvPr id="33858" name="Freeform 79"/>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chemeClr val="bg1"/>
            </a:solidFill>
            <a:ln w="12700" cmpd="sng">
              <a:solidFill>
                <a:schemeClr val="tx1"/>
              </a:solidFill>
              <a:prstDash val="solid"/>
              <a:round/>
              <a:headEnd/>
              <a:tailEnd/>
            </a:ln>
          </p:spPr>
          <p:txBody>
            <a:bodyPr/>
            <a:lstStyle/>
            <a:p>
              <a:endParaRPr lang="en-US"/>
            </a:p>
          </p:txBody>
        </p:sp>
      </p:grpSp>
      <p:sp>
        <p:nvSpPr>
          <p:cNvPr id="33845" name="Text Box 120"/>
          <p:cNvSpPr txBox="1">
            <a:spLocks noChangeArrowheads="1"/>
          </p:cNvSpPr>
          <p:nvPr/>
        </p:nvSpPr>
        <p:spPr bwMode="auto">
          <a:xfrm>
            <a:off x="2119489" y="1200151"/>
            <a:ext cx="55194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altLang="en-US" sz="1400" b="1">
                <a:solidFill>
                  <a:srgbClr val="000000"/>
                </a:solidFill>
                <a:latin typeface="Verdana" pitchFamily="34" charset="0"/>
              </a:rPr>
              <a:t>(*BMI ≥30, or ~ 30 lbs. overweight for 5’ 4” person)</a:t>
            </a:r>
          </a:p>
        </p:txBody>
      </p:sp>
      <p:sp>
        <p:nvSpPr>
          <p:cNvPr id="33846" name="Text Box 136"/>
          <p:cNvSpPr txBox="1">
            <a:spLocks noChangeArrowheads="1"/>
          </p:cNvSpPr>
          <p:nvPr/>
        </p:nvSpPr>
        <p:spPr bwMode="auto">
          <a:xfrm>
            <a:off x="653345" y="5894388"/>
            <a:ext cx="72517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altLang="en-US" sz="1400" b="1">
                <a:solidFill>
                  <a:srgbClr val="000000"/>
                </a:solidFill>
                <a:latin typeface="Arial Narrow" pitchFamily="34" charset="0"/>
              </a:rPr>
              <a:t>No Data           &lt;10%          10%–14%</a:t>
            </a:r>
          </a:p>
        </p:txBody>
      </p:sp>
      <p:sp>
        <p:nvSpPr>
          <p:cNvPr id="33847" name="Rectangle 137"/>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33848" name="Rectangle 138"/>
          <p:cNvSpPr>
            <a:spLocks noChangeArrowheads="1"/>
          </p:cNvSpPr>
          <p:nvPr/>
        </p:nvSpPr>
        <p:spPr bwMode="auto">
          <a:xfrm>
            <a:off x="1349022" y="5953125"/>
            <a:ext cx="208844" cy="234950"/>
          </a:xfrm>
          <a:prstGeom prst="rect">
            <a:avLst/>
          </a:prstGeom>
          <a:solidFill>
            <a:srgbClr val="99CCFF"/>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33849" name="Rectangle 139"/>
          <p:cNvSpPr>
            <a:spLocks noChangeArrowheads="1"/>
          </p:cNvSpPr>
          <p:nvPr/>
        </p:nvSpPr>
        <p:spPr bwMode="auto">
          <a:xfrm>
            <a:off x="2286000" y="5943600"/>
            <a:ext cx="208844" cy="234950"/>
          </a:xfrm>
          <a:prstGeom prst="rect">
            <a:avLst/>
          </a:prstGeom>
          <a:solidFill>
            <a:srgbClr val="6699FF"/>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pPr algn="ctr"/>
            <a:endParaRPr lang="en-US" altLang="en-US">
              <a:solidFill>
                <a:srgbClr val="000000"/>
              </a:solidFill>
            </a:endParaRPr>
          </a:p>
        </p:txBody>
      </p:sp>
      <p:sp>
        <p:nvSpPr>
          <p:cNvPr id="33850" name="Rectangle 140"/>
          <p:cNvSpPr>
            <a:spLocks noChangeArrowheads="1"/>
          </p:cNvSpPr>
          <p:nvPr/>
        </p:nvSpPr>
        <p:spPr bwMode="auto">
          <a:xfrm>
            <a:off x="457200" y="5892800"/>
            <a:ext cx="2744776"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Tree>
    <p:extLst>
      <p:ext uri="{BB962C8B-B14F-4D97-AF65-F5344CB8AC3E}">
        <p14:creationId xmlns:p14="http://schemas.microsoft.com/office/powerpoint/2010/main" val="186191969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Freeform 5"/>
          <p:cNvSpPr>
            <a:spLocks/>
          </p:cNvSpPr>
          <p:nvPr/>
        </p:nvSpPr>
        <p:spPr bwMode="auto">
          <a:xfrm>
            <a:off x="4011790" y="2003425"/>
            <a:ext cx="644877"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4819" name="Freeform 6"/>
          <p:cNvSpPr>
            <a:spLocks/>
          </p:cNvSpPr>
          <p:nvPr/>
        </p:nvSpPr>
        <p:spPr bwMode="auto">
          <a:xfrm>
            <a:off x="3983567" y="2398713"/>
            <a:ext cx="681566"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20" name="Freeform 7"/>
          <p:cNvSpPr>
            <a:spLocks/>
          </p:cNvSpPr>
          <p:nvPr/>
        </p:nvSpPr>
        <p:spPr bwMode="auto">
          <a:xfrm>
            <a:off x="3960989" y="2794000"/>
            <a:ext cx="805744"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21" name="Freeform 8"/>
          <p:cNvSpPr>
            <a:spLocks/>
          </p:cNvSpPr>
          <p:nvPr/>
        </p:nvSpPr>
        <p:spPr bwMode="auto">
          <a:xfrm>
            <a:off x="4121856" y="3203576"/>
            <a:ext cx="722489"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22" name="Freeform 9"/>
          <p:cNvSpPr>
            <a:spLocks/>
          </p:cNvSpPr>
          <p:nvPr/>
        </p:nvSpPr>
        <p:spPr bwMode="auto">
          <a:xfrm>
            <a:off x="4018845" y="3590925"/>
            <a:ext cx="839612"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23" name="Freeform 10"/>
          <p:cNvSpPr>
            <a:spLocks/>
          </p:cNvSpPr>
          <p:nvPr/>
        </p:nvSpPr>
        <p:spPr bwMode="auto">
          <a:xfrm>
            <a:off x="4651022" y="2740026"/>
            <a:ext cx="592667"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24" name="Freeform 11"/>
          <p:cNvSpPr>
            <a:spLocks/>
          </p:cNvSpPr>
          <p:nvPr/>
        </p:nvSpPr>
        <p:spPr bwMode="auto">
          <a:xfrm>
            <a:off x="4731456" y="31273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4825" name="Freeform 12"/>
          <p:cNvSpPr>
            <a:spLocks/>
          </p:cNvSpPr>
          <p:nvPr/>
        </p:nvSpPr>
        <p:spPr bwMode="auto">
          <a:xfrm>
            <a:off x="4975578" y="2282826"/>
            <a:ext cx="513644"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4826" name="Freeform 13"/>
          <p:cNvSpPr>
            <a:spLocks/>
          </p:cNvSpPr>
          <p:nvPr/>
        </p:nvSpPr>
        <p:spPr bwMode="auto">
          <a:xfrm>
            <a:off x="5343879" y="3265489"/>
            <a:ext cx="718255"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4827" name="Freeform 14"/>
          <p:cNvSpPr>
            <a:spLocks/>
          </p:cNvSpPr>
          <p:nvPr/>
        </p:nvSpPr>
        <p:spPr bwMode="auto">
          <a:xfrm>
            <a:off x="5280378" y="3560764"/>
            <a:ext cx="801511"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4828" name="Freeform 15"/>
          <p:cNvSpPr>
            <a:spLocks/>
          </p:cNvSpPr>
          <p:nvPr/>
        </p:nvSpPr>
        <p:spPr bwMode="auto">
          <a:xfrm>
            <a:off x="5489222" y="3824288"/>
            <a:ext cx="375356"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4829" name="Freeform 16"/>
          <p:cNvSpPr>
            <a:spLocks/>
          </p:cNvSpPr>
          <p:nvPr/>
        </p:nvSpPr>
        <p:spPr bwMode="auto">
          <a:xfrm>
            <a:off x="5729111" y="2840038"/>
            <a:ext cx="410634"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4830" name="Freeform 17"/>
          <p:cNvSpPr>
            <a:spLocks/>
          </p:cNvSpPr>
          <p:nvPr/>
        </p:nvSpPr>
        <p:spPr bwMode="auto">
          <a:xfrm>
            <a:off x="5843412" y="3459163"/>
            <a:ext cx="860778"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4831" name="Freeform 18"/>
          <p:cNvSpPr>
            <a:spLocks/>
          </p:cNvSpPr>
          <p:nvPr/>
        </p:nvSpPr>
        <p:spPr bwMode="auto">
          <a:xfrm>
            <a:off x="5590823" y="4311650"/>
            <a:ext cx="889000"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4832" name="Freeform 19"/>
          <p:cNvSpPr>
            <a:spLocks/>
          </p:cNvSpPr>
          <p:nvPr/>
        </p:nvSpPr>
        <p:spPr bwMode="auto">
          <a:xfrm>
            <a:off x="5987346" y="3009900"/>
            <a:ext cx="441677"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4833" name="Freeform 20"/>
          <p:cNvSpPr>
            <a:spLocks/>
          </p:cNvSpPr>
          <p:nvPr/>
        </p:nvSpPr>
        <p:spPr bwMode="auto">
          <a:xfrm>
            <a:off x="4844345" y="3660776"/>
            <a:ext cx="485422"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34" name="Freeform 21"/>
          <p:cNvSpPr>
            <a:spLocks/>
          </p:cNvSpPr>
          <p:nvPr/>
        </p:nvSpPr>
        <p:spPr bwMode="auto">
          <a:xfrm>
            <a:off x="2103968" y="2562225"/>
            <a:ext cx="780344"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4835" name="Freeform 22"/>
          <p:cNvSpPr>
            <a:spLocks/>
          </p:cNvSpPr>
          <p:nvPr/>
        </p:nvSpPr>
        <p:spPr bwMode="auto">
          <a:xfrm>
            <a:off x="3324578" y="2452689"/>
            <a:ext cx="681567"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36" name="Freeform 23"/>
          <p:cNvSpPr>
            <a:spLocks/>
          </p:cNvSpPr>
          <p:nvPr/>
        </p:nvSpPr>
        <p:spPr bwMode="auto">
          <a:xfrm>
            <a:off x="3434645" y="3003551"/>
            <a:ext cx="716844"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37" name="Freeform 24"/>
          <p:cNvSpPr>
            <a:spLocks/>
          </p:cNvSpPr>
          <p:nvPr/>
        </p:nvSpPr>
        <p:spPr bwMode="auto">
          <a:xfrm>
            <a:off x="3341511" y="3521076"/>
            <a:ext cx="684389"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4838" name="Freeform 25"/>
          <p:cNvSpPr>
            <a:spLocks/>
          </p:cNvSpPr>
          <p:nvPr/>
        </p:nvSpPr>
        <p:spPr bwMode="auto">
          <a:xfrm>
            <a:off x="3601156" y="3660776"/>
            <a:ext cx="1367367"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39" name="Freeform 26"/>
          <p:cNvSpPr>
            <a:spLocks/>
          </p:cNvSpPr>
          <p:nvPr/>
        </p:nvSpPr>
        <p:spPr bwMode="auto">
          <a:xfrm>
            <a:off x="6169378"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4840" name="Freeform 27"/>
          <p:cNvSpPr>
            <a:spLocks/>
          </p:cNvSpPr>
          <p:nvPr/>
        </p:nvSpPr>
        <p:spPr bwMode="auto">
          <a:xfrm>
            <a:off x="6660445" y="2266950"/>
            <a:ext cx="166511"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chemeClr val="bg1"/>
          </a:solidFill>
          <a:ln w="12700" cmpd="sng">
            <a:solidFill>
              <a:srgbClr val="000000"/>
            </a:solidFill>
            <a:prstDash val="solid"/>
            <a:round/>
            <a:headEnd/>
            <a:tailEnd/>
          </a:ln>
        </p:spPr>
        <p:txBody>
          <a:bodyPr/>
          <a:lstStyle/>
          <a:p>
            <a:endParaRPr lang="en-US"/>
          </a:p>
        </p:txBody>
      </p:sp>
      <p:grpSp>
        <p:nvGrpSpPr>
          <p:cNvPr id="34841" name="Group 28"/>
          <p:cNvGrpSpPr>
            <a:grpSpLocks/>
          </p:cNvGrpSpPr>
          <p:nvPr/>
        </p:nvGrpSpPr>
        <p:grpSpPr bwMode="auto">
          <a:xfrm>
            <a:off x="1027289" y="3886200"/>
            <a:ext cx="1786467" cy="1390650"/>
            <a:chOff x="768" y="2832"/>
            <a:chExt cx="1203" cy="876"/>
          </a:xfrm>
        </p:grpSpPr>
        <p:sp>
          <p:nvSpPr>
            <p:cNvPr id="34885" name="Freeform 29"/>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86" name="Freeform 30"/>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chemeClr val="bg1"/>
            </a:solidFill>
            <a:ln w="12700" cmpd="sng">
              <a:solidFill>
                <a:srgbClr val="000000"/>
              </a:solidFill>
              <a:prstDash val="solid"/>
              <a:round/>
              <a:headEnd/>
              <a:tailEnd/>
            </a:ln>
          </p:spPr>
          <p:txBody>
            <a:bodyPr/>
            <a:lstStyle/>
            <a:p>
              <a:endParaRPr lang="en-US"/>
            </a:p>
          </p:txBody>
        </p:sp>
        <p:sp>
          <p:nvSpPr>
            <p:cNvPr id="34887" name="Freeform 31"/>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88" name="Freeform 32"/>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4889" name="Freeform 33"/>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90" name="Freeform 34"/>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4891" name="Freeform 35"/>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92" name="Freeform 36"/>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4893" name="Freeform 37"/>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94" name="Freeform 38"/>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4895" name="Freeform 39"/>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96" name="Freeform 40"/>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4897" name="Freeform 41"/>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98" name="Freeform 42"/>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99" name="Freeform 43"/>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chemeClr val="bg1"/>
            </a:solidFill>
            <a:ln w="12700" cmpd="sng">
              <a:solidFill>
                <a:srgbClr val="000000"/>
              </a:solidFill>
              <a:prstDash val="solid"/>
              <a:round/>
              <a:headEnd/>
              <a:tailEnd/>
            </a:ln>
          </p:spPr>
          <p:txBody>
            <a:bodyPr/>
            <a:lstStyle/>
            <a:p>
              <a:endParaRPr lang="en-US"/>
            </a:p>
          </p:txBody>
        </p:sp>
      </p:grpSp>
      <p:sp>
        <p:nvSpPr>
          <p:cNvPr id="34842" name="Freeform 44"/>
          <p:cNvSpPr>
            <a:spLocks/>
          </p:cNvSpPr>
          <p:nvPr/>
        </p:nvSpPr>
        <p:spPr bwMode="auto">
          <a:xfrm>
            <a:off x="2956278" y="2794001"/>
            <a:ext cx="551744"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4843" name="Freeform 45"/>
          <p:cNvSpPr>
            <a:spLocks/>
          </p:cNvSpPr>
          <p:nvPr/>
        </p:nvSpPr>
        <p:spPr bwMode="auto">
          <a:xfrm>
            <a:off x="2343856" y="1709739"/>
            <a:ext cx="649111"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44" name="Freeform 46"/>
          <p:cNvSpPr>
            <a:spLocks/>
          </p:cNvSpPr>
          <p:nvPr/>
        </p:nvSpPr>
        <p:spPr bwMode="auto">
          <a:xfrm>
            <a:off x="2168878" y="2035176"/>
            <a:ext cx="781756"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45" name="Freeform 47"/>
          <p:cNvSpPr>
            <a:spLocks/>
          </p:cNvSpPr>
          <p:nvPr/>
        </p:nvSpPr>
        <p:spPr bwMode="auto">
          <a:xfrm>
            <a:off x="2805289" y="1833564"/>
            <a:ext cx="585612"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4846" name="Freeform 48"/>
          <p:cNvSpPr>
            <a:spLocks/>
          </p:cNvSpPr>
          <p:nvPr/>
        </p:nvSpPr>
        <p:spPr bwMode="auto">
          <a:xfrm>
            <a:off x="3050823" y="1857375"/>
            <a:ext cx="997656"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4847" name="Freeform 49"/>
          <p:cNvSpPr>
            <a:spLocks/>
          </p:cNvSpPr>
          <p:nvPr/>
        </p:nvSpPr>
        <p:spPr bwMode="auto">
          <a:xfrm>
            <a:off x="2451100" y="2662239"/>
            <a:ext cx="620889"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48" name="Freeform 50"/>
          <p:cNvSpPr>
            <a:spLocks/>
          </p:cNvSpPr>
          <p:nvPr/>
        </p:nvSpPr>
        <p:spPr bwMode="auto">
          <a:xfrm>
            <a:off x="2775656" y="3444875"/>
            <a:ext cx="658988"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4849" name="Freeform 51"/>
          <p:cNvSpPr>
            <a:spLocks/>
          </p:cNvSpPr>
          <p:nvPr/>
        </p:nvSpPr>
        <p:spPr bwMode="auto">
          <a:xfrm>
            <a:off x="4607278" y="1981201"/>
            <a:ext cx="642055"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4850" name="Freeform 52"/>
          <p:cNvSpPr>
            <a:spLocks/>
          </p:cNvSpPr>
          <p:nvPr/>
        </p:nvSpPr>
        <p:spPr bwMode="auto">
          <a:xfrm>
            <a:off x="4902201" y="4133851"/>
            <a:ext cx="557389"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51" name="Freeform 53"/>
          <p:cNvSpPr>
            <a:spLocks/>
          </p:cNvSpPr>
          <p:nvPr/>
        </p:nvSpPr>
        <p:spPr bwMode="auto">
          <a:xfrm>
            <a:off x="5126568" y="2855913"/>
            <a:ext cx="390877"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AAC8F5"/>
          </a:solidFill>
          <a:ln w="12700" cmpd="sng">
            <a:solidFill>
              <a:srgbClr val="000000"/>
            </a:solidFill>
            <a:prstDash val="solid"/>
            <a:round/>
            <a:headEnd/>
            <a:tailEnd/>
          </a:ln>
        </p:spPr>
        <p:txBody>
          <a:bodyPr/>
          <a:lstStyle/>
          <a:p>
            <a:endParaRPr lang="en-US"/>
          </a:p>
        </p:txBody>
      </p:sp>
      <p:grpSp>
        <p:nvGrpSpPr>
          <p:cNvPr id="34852" name="Group 54"/>
          <p:cNvGrpSpPr>
            <a:grpSpLocks/>
          </p:cNvGrpSpPr>
          <p:nvPr/>
        </p:nvGrpSpPr>
        <p:grpSpPr bwMode="auto">
          <a:xfrm>
            <a:off x="5177367" y="2197100"/>
            <a:ext cx="738011" cy="742950"/>
            <a:chOff x="3562" y="1636"/>
            <a:chExt cx="497" cy="468"/>
          </a:xfrm>
        </p:grpSpPr>
        <p:sp>
          <p:nvSpPr>
            <p:cNvPr id="34883" name="Freeform 55"/>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84" name="Freeform 56"/>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chemeClr val="bg1"/>
            </a:solidFill>
            <a:ln w="12700" cmpd="sng">
              <a:solidFill>
                <a:srgbClr val="000000"/>
              </a:solidFill>
              <a:prstDash val="solid"/>
              <a:round/>
              <a:headEnd/>
              <a:tailEnd/>
            </a:ln>
          </p:spPr>
          <p:txBody>
            <a:bodyPr/>
            <a:lstStyle/>
            <a:p>
              <a:endParaRPr lang="en-US"/>
            </a:p>
          </p:txBody>
        </p:sp>
      </p:grpSp>
      <p:sp>
        <p:nvSpPr>
          <p:cNvPr id="34853" name="Freeform 57"/>
          <p:cNvSpPr>
            <a:spLocks/>
          </p:cNvSpPr>
          <p:nvPr/>
        </p:nvSpPr>
        <p:spPr bwMode="auto">
          <a:xfrm>
            <a:off x="5473701" y="2917826"/>
            <a:ext cx="290689"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4854" name="Freeform 58"/>
          <p:cNvSpPr>
            <a:spLocks/>
          </p:cNvSpPr>
          <p:nvPr/>
        </p:nvSpPr>
        <p:spPr bwMode="auto">
          <a:xfrm>
            <a:off x="5171723" y="3846514"/>
            <a:ext cx="338667"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55" name="Freeform 59"/>
          <p:cNvSpPr>
            <a:spLocks/>
          </p:cNvSpPr>
          <p:nvPr/>
        </p:nvSpPr>
        <p:spPr bwMode="auto">
          <a:xfrm>
            <a:off x="6111523" y="2732089"/>
            <a:ext cx="570089"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56" name="Freeform 60"/>
          <p:cNvSpPr>
            <a:spLocks/>
          </p:cNvSpPr>
          <p:nvPr/>
        </p:nvSpPr>
        <p:spPr bwMode="auto">
          <a:xfrm>
            <a:off x="5922434" y="3127376"/>
            <a:ext cx="738011"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57" name="Freeform 61"/>
          <p:cNvSpPr>
            <a:spLocks/>
          </p:cNvSpPr>
          <p:nvPr/>
        </p:nvSpPr>
        <p:spPr bwMode="auto">
          <a:xfrm>
            <a:off x="5973234" y="3730626"/>
            <a:ext cx="498122"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4858" name="Freeform 62"/>
          <p:cNvSpPr>
            <a:spLocks/>
          </p:cNvSpPr>
          <p:nvPr/>
        </p:nvSpPr>
        <p:spPr bwMode="auto">
          <a:xfrm>
            <a:off x="5748867" y="3784600"/>
            <a:ext cx="529167"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4859" name="Freeform 63"/>
          <p:cNvSpPr>
            <a:spLocks/>
          </p:cNvSpPr>
          <p:nvPr/>
        </p:nvSpPr>
        <p:spPr bwMode="auto">
          <a:xfrm>
            <a:off x="6246990" y="3041650"/>
            <a:ext cx="448733"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60" name="Freeform 64"/>
          <p:cNvSpPr>
            <a:spLocks/>
          </p:cNvSpPr>
          <p:nvPr/>
        </p:nvSpPr>
        <p:spPr bwMode="auto">
          <a:xfrm>
            <a:off x="6588478" y="3017839"/>
            <a:ext cx="107244"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61" name="Freeform 65"/>
          <p:cNvSpPr>
            <a:spLocks/>
          </p:cNvSpPr>
          <p:nvPr/>
        </p:nvSpPr>
        <p:spPr bwMode="auto">
          <a:xfrm>
            <a:off x="6616701" y="2801939"/>
            <a:ext cx="138289"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62" name="Freeform 66"/>
          <p:cNvSpPr>
            <a:spLocks/>
          </p:cNvSpPr>
          <p:nvPr/>
        </p:nvSpPr>
        <p:spPr bwMode="auto">
          <a:xfrm>
            <a:off x="6739467" y="2654301"/>
            <a:ext cx="166511"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63" name="Freeform 67"/>
          <p:cNvSpPr>
            <a:spLocks/>
          </p:cNvSpPr>
          <p:nvPr/>
        </p:nvSpPr>
        <p:spPr bwMode="auto">
          <a:xfrm>
            <a:off x="6732411" y="2522538"/>
            <a:ext cx="327378"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4864" name="Freeform 68"/>
          <p:cNvSpPr>
            <a:spLocks/>
          </p:cNvSpPr>
          <p:nvPr/>
        </p:nvSpPr>
        <p:spPr bwMode="auto">
          <a:xfrm>
            <a:off x="6884812" y="2638425"/>
            <a:ext cx="86077"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4865" name="Freeform 69"/>
          <p:cNvSpPr>
            <a:spLocks/>
          </p:cNvSpPr>
          <p:nvPr/>
        </p:nvSpPr>
        <p:spPr bwMode="auto">
          <a:xfrm>
            <a:off x="6790267" y="2212975"/>
            <a:ext cx="15240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66" name="Freeform 70"/>
          <p:cNvSpPr>
            <a:spLocks/>
          </p:cNvSpPr>
          <p:nvPr/>
        </p:nvSpPr>
        <p:spPr bwMode="auto">
          <a:xfrm>
            <a:off x="6841067" y="1887539"/>
            <a:ext cx="354189"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chemeClr val="bg1"/>
          </a:solidFill>
          <a:ln w="12700" cmpd="sng">
            <a:solidFill>
              <a:srgbClr val="000000"/>
            </a:solidFill>
            <a:prstDash val="solid"/>
            <a:round/>
            <a:headEnd/>
            <a:tailEnd/>
          </a:ln>
        </p:spPr>
        <p:txBody>
          <a:bodyPr/>
          <a:lstStyle/>
          <a:p>
            <a:endParaRPr lang="en-US"/>
          </a:p>
        </p:txBody>
      </p:sp>
      <p:grpSp>
        <p:nvGrpSpPr>
          <p:cNvPr id="34867" name="Group 71"/>
          <p:cNvGrpSpPr>
            <a:grpSpLocks/>
          </p:cNvGrpSpPr>
          <p:nvPr/>
        </p:nvGrpSpPr>
        <p:grpSpPr bwMode="auto">
          <a:xfrm>
            <a:off x="2875845" y="4635501"/>
            <a:ext cx="859367" cy="588963"/>
            <a:chOff x="1991" y="3321"/>
            <a:chExt cx="361" cy="231"/>
          </a:xfrm>
        </p:grpSpPr>
        <p:sp>
          <p:nvSpPr>
            <p:cNvPr id="34875" name="Freeform 72"/>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4876" name="Freeform 73"/>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4877" name="Freeform 74"/>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4878" name="Freeform 75"/>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4879" name="Freeform 76"/>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4880" name="Freeform 77"/>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4881" name="Freeform 78"/>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4882" name="Freeform 79"/>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AAC8F5"/>
            </a:solidFill>
            <a:ln w="12700" cmpd="sng">
              <a:solidFill>
                <a:schemeClr val="tx1"/>
              </a:solidFill>
              <a:prstDash val="solid"/>
              <a:round/>
              <a:headEnd/>
              <a:tailEnd/>
            </a:ln>
          </p:spPr>
          <p:txBody>
            <a:bodyPr/>
            <a:lstStyle/>
            <a:p>
              <a:endParaRPr lang="en-US"/>
            </a:p>
          </p:txBody>
        </p:sp>
      </p:grpSp>
      <p:sp>
        <p:nvSpPr>
          <p:cNvPr id="34868" name="Rectangle 112"/>
          <p:cNvSpPr>
            <a:spLocks noGrp="1" noChangeArrowheads="1"/>
          </p:cNvSpPr>
          <p:nvPr>
            <p:ph type="title" idx="4294967295"/>
          </p:nvPr>
        </p:nvSpPr>
        <p:spPr>
          <a:xfrm>
            <a:off x="0" y="242888"/>
            <a:ext cx="9144000" cy="1143000"/>
          </a:xfrm>
        </p:spPr>
        <p:txBody>
          <a:bodyPr/>
          <a:lstStyle/>
          <a:p>
            <a:r>
              <a:rPr lang="en-US" altLang="en-US" sz="2400" smtClean="0"/>
              <a:t>Obesity Trends* Among U.S. Adults</a:t>
            </a:r>
            <a:br>
              <a:rPr lang="en-US" altLang="en-US" sz="2400" smtClean="0"/>
            </a:br>
            <a:r>
              <a:rPr lang="en-US" altLang="en-US" sz="2400" smtClean="0">
                <a:solidFill>
                  <a:srgbClr val="DE3021"/>
                </a:solidFill>
              </a:rPr>
              <a:t>BRFSS, 1986</a:t>
            </a:r>
          </a:p>
        </p:txBody>
      </p:sp>
      <p:sp>
        <p:nvSpPr>
          <p:cNvPr id="34869" name="Text Box 136"/>
          <p:cNvSpPr txBox="1">
            <a:spLocks noChangeArrowheads="1"/>
          </p:cNvSpPr>
          <p:nvPr/>
        </p:nvSpPr>
        <p:spPr bwMode="auto">
          <a:xfrm>
            <a:off x="2119489" y="1200151"/>
            <a:ext cx="55194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altLang="en-US" sz="1400" b="1">
                <a:solidFill>
                  <a:srgbClr val="000000"/>
                </a:solidFill>
                <a:latin typeface="Verdana" pitchFamily="34" charset="0"/>
              </a:rPr>
              <a:t>(*BMI ≥30, or ~ 30 lbs. overweight for 5’ 4” person)</a:t>
            </a:r>
          </a:p>
        </p:txBody>
      </p:sp>
      <p:sp>
        <p:nvSpPr>
          <p:cNvPr id="34870" name="Text Box 153"/>
          <p:cNvSpPr txBox="1">
            <a:spLocks noChangeArrowheads="1"/>
          </p:cNvSpPr>
          <p:nvPr/>
        </p:nvSpPr>
        <p:spPr bwMode="auto">
          <a:xfrm>
            <a:off x="653345" y="5894388"/>
            <a:ext cx="72517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altLang="en-US" sz="1400" b="1" dirty="0">
                <a:solidFill>
                  <a:srgbClr val="000000"/>
                </a:solidFill>
                <a:latin typeface="Arial Narrow" pitchFamily="34" charset="0"/>
              </a:rPr>
              <a:t>No Data           &lt;10%          10%–14%</a:t>
            </a:r>
          </a:p>
        </p:txBody>
      </p:sp>
      <p:sp>
        <p:nvSpPr>
          <p:cNvPr id="34871" name="Rectangle 154"/>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34872" name="Rectangle 155"/>
          <p:cNvSpPr>
            <a:spLocks noChangeArrowheads="1"/>
          </p:cNvSpPr>
          <p:nvPr/>
        </p:nvSpPr>
        <p:spPr bwMode="auto">
          <a:xfrm>
            <a:off x="1349022" y="5953125"/>
            <a:ext cx="208844" cy="234950"/>
          </a:xfrm>
          <a:prstGeom prst="rect">
            <a:avLst/>
          </a:prstGeom>
          <a:solidFill>
            <a:srgbClr val="99CCFF"/>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34873" name="Rectangle 156"/>
          <p:cNvSpPr>
            <a:spLocks noChangeArrowheads="1"/>
          </p:cNvSpPr>
          <p:nvPr/>
        </p:nvSpPr>
        <p:spPr bwMode="auto">
          <a:xfrm>
            <a:off x="2229556" y="5951538"/>
            <a:ext cx="208844" cy="234950"/>
          </a:xfrm>
          <a:prstGeom prst="rect">
            <a:avLst/>
          </a:prstGeom>
          <a:solidFill>
            <a:srgbClr val="6699FF"/>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pPr algn="ctr"/>
            <a:endParaRPr lang="en-US" altLang="en-US">
              <a:solidFill>
                <a:srgbClr val="000000"/>
              </a:solidFill>
            </a:endParaRPr>
          </a:p>
        </p:txBody>
      </p:sp>
      <p:sp>
        <p:nvSpPr>
          <p:cNvPr id="34874" name="Rectangle 157"/>
          <p:cNvSpPr>
            <a:spLocks noChangeArrowheads="1"/>
          </p:cNvSpPr>
          <p:nvPr/>
        </p:nvSpPr>
        <p:spPr bwMode="auto">
          <a:xfrm>
            <a:off x="457200" y="5892800"/>
            <a:ext cx="2744776"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Tree>
    <p:extLst>
      <p:ext uri="{BB962C8B-B14F-4D97-AF65-F5344CB8AC3E}">
        <p14:creationId xmlns:p14="http://schemas.microsoft.com/office/powerpoint/2010/main" val="31449813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Freeform 5"/>
          <p:cNvSpPr>
            <a:spLocks/>
          </p:cNvSpPr>
          <p:nvPr/>
        </p:nvSpPr>
        <p:spPr bwMode="auto">
          <a:xfrm>
            <a:off x="4011790" y="2003425"/>
            <a:ext cx="644877"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5843" name="Freeform 6"/>
          <p:cNvSpPr>
            <a:spLocks/>
          </p:cNvSpPr>
          <p:nvPr/>
        </p:nvSpPr>
        <p:spPr bwMode="auto">
          <a:xfrm>
            <a:off x="3983567" y="2398713"/>
            <a:ext cx="681566"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5844" name="Freeform 7"/>
          <p:cNvSpPr>
            <a:spLocks/>
          </p:cNvSpPr>
          <p:nvPr/>
        </p:nvSpPr>
        <p:spPr bwMode="auto">
          <a:xfrm>
            <a:off x="3960989" y="2794000"/>
            <a:ext cx="805744"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5845" name="Freeform 8"/>
          <p:cNvSpPr>
            <a:spLocks/>
          </p:cNvSpPr>
          <p:nvPr/>
        </p:nvSpPr>
        <p:spPr bwMode="auto">
          <a:xfrm>
            <a:off x="4121856" y="3203576"/>
            <a:ext cx="722489"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846" name="Freeform 9"/>
          <p:cNvSpPr>
            <a:spLocks/>
          </p:cNvSpPr>
          <p:nvPr/>
        </p:nvSpPr>
        <p:spPr bwMode="auto">
          <a:xfrm>
            <a:off x="4018845" y="3590925"/>
            <a:ext cx="839612"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847" name="Freeform 10"/>
          <p:cNvSpPr>
            <a:spLocks/>
          </p:cNvSpPr>
          <p:nvPr/>
        </p:nvSpPr>
        <p:spPr bwMode="auto">
          <a:xfrm>
            <a:off x="4651022" y="2740026"/>
            <a:ext cx="592667"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848" name="Freeform 11"/>
          <p:cNvSpPr>
            <a:spLocks/>
          </p:cNvSpPr>
          <p:nvPr/>
        </p:nvSpPr>
        <p:spPr bwMode="auto">
          <a:xfrm>
            <a:off x="4731456" y="31273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5849" name="Freeform 12"/>
          <p:cNvSpPr>
            <a:spLocks/>
          </p:cNvSpPr>
          <p:nvPr/>
        </p:nvSpPr>
        <p:spPr bwMode="auto">
          <a:xfrm>
            <a:off x="4975578" y="2282826"/>
            <a:ext cx="513644"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5850" name="Freeform 13"/>
          <p:cNvSpPr>
            <a:spLocks/>
          </p:cNvSpPr>
          <p:nvPr/>
        </p:nvSpPr>
        <p:spPr bwMode="auto">
          <a:xfrm>
            <a:off x="5343879" y="3265489"/>
            <a:ext cx="718255"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5851" name="Freeform 14"/>
          <p:cNvSpPr>
            <a:spLocks/>
          </p:cNvSpPr>
          <p:nvPr/>
        </p:nvSpPr>
        <p:spPr bwMode="auto">
          <a:xfrm>
            <a:off x="5280378" y="3560764"/>
            <a:ext cx="801511"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5852" name="Freeform 15"/>
          <p:cNvSpPr>
            <a:spLocks/>
          </p:cNvSpPr>
          <p:nvPr/>
        </p:nvSpPr>
        <p:spPr bwMode="auto">
          <a:xfrm>
            <a:off x="5489222" y="3824288"/>
            <a:ext cx="375356"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5853" name="Freeform 16"/>
          <p:cNvSpPr>
            <a:spLocks/>
          </p:cNvSpPr>
          <p:nvPr/>
        </p:nvSpPr>
        <p:spPr bwMode="auto">
          <a:xfrm>
            <a:off x="5729111" y="2840038"/>
            <a:ext cx="410634"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5854" name="Freeform 17"/>
          <p:cNvSpPr>
            <a:spLocks/>
          </p:cNvSpPr>
          <p:nvPr/>
        </p:nvSpPr>
        <p:spPr bwMode="auto">
          <a:xfrm>
            <a:off x="5843412" y="3459163"/>
            <a:ext cx="860778"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5855" name="Freeform 18"/>
          <p:cNvSpPr>
            <a:spLocks/>
          </p:cNvSpPr>
          <p:nvPr/>
        </p:nvSpPr>
        <p:spPr bwMode="auto">
          <a:xfrm>
            <a:off x="5590823" y="4311650"/>
            <a:ext cx="889000"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5856" name="Freeform 19"/>
          <p:cNvSpPr>
            <a:spLocks/>
          </p:cNvSpPr>
          <p:nvPr/>
        </p:nvSpPr>
        <p:spPr bwMode="auto">
          <a:xfrm>
            <a:off x="5987346" y="3009900"/>
            <a:ext cx="441677"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5857" name="Freeform 20"/>
          <p:cNvSpPr>
            <a:spLocks/>
          </p:cNvSpPr>
          <p:nvPr/>
        </p:nvSpPr>
        <p:spPr bwMode="auto">
          <a:xfrm>
            <a:off x="4844345" y="3660776"/>
            <a:ext cx="485422"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858" name="Freeform 21"/>
          <p:cNvSpPr>
            <a:spLocks/>
          </p:cNvSpPr>
          <p:nvPr/>
        </p:nvSpPr>
        <p:spPr bwMode="auto">
          <a:xfrm>
            <a:off x="2103968" y="2562225"/>
            <a:ext cx="780344"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5859" name="Freeform 22"/>
          <p:cNvSpPr>
            <a:spLocks/>
          </p:cNvSpPr>
          <p:nvPr/>
        </p:nvSpPr>
        <p:spPr bwMode="auto">
          <a:xfrm>
            <a:off x="3324578" y="2452689"/>
            <a:ext cx="681567"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860" name="Freeform 23"/>
          <p:cNvSpPr>
            <a:spLocks/>
          </p:cNvSpPr>
          <p:nvPr/>
        </p:nvSpPr>
        <p:spPr bwMode="auto">
          <a:xfrm>
            <a:off x="3434645" y="3003551"/>
            <a:ext cx="716844"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861" name="Freeform 24"/>
          <p:cNvSpPr>
            <a:spLocks/>
          </p:cNvSpPr>
          <p:nvPr/>
        </p:nvSpPr>
        <p:spPr bwMode="auto">
          <a:xfrm>
            <a:off x="3341511" y="3521076"/>
            <a:ext cx="684389"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5862" name="Freeform 25"/>
          <p:cNvSpPr>
            <a:spLocks/>
          </p:cNvSpPr>
          <p:nvPr/>
        </p:nvSpPr>
        <p:spPr bwMode="auto">
          <a:xfrm>
            <a:off x="3601156" y="3660776"/>
            <a:ext cx="1367367"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5863" name="Freeform 26"/>
          <p:cNvSpPr>
            <a:spLocks/>
          </p:cNvSpPr>
          <p:nvPr/>
        </p:nvSpPr>
        <p:spPr bwMode="auto">
          <a:xfrm>
            <a:off x="6169378"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5864" name="Freeform 27"/>
          <p:cNvSpPr>
            <a:spLocks/>
          </p:cNvSpPr>
          <p:nvPr/>
        </p:nvSpPr>
        <p:spPr bwMode="auto">
          <a:xfrm>
            <a:off x="6660445" y="2266950"/>
            <a:ext cx="166511"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chemeClr val="bg1"/>
          </a:solidFill>
          <a:ln w="12700" cmpd="sng">
            <a:solidFill>
              <a:srgbClr val="000000"/>
            </a:solidFill>
            <a:prstDash val="solid"/>
            <a:round/>
            <a:headEnd/>
            <a:tailEnd/>
          </a:ln>
        </p:spPr>
        <p:txBody>
          <a:bodyPr/>
          <a:lstStyle/>
          <a:p>
            <a:endParaRPr lang="en-US"/>
          </a:p>
        </p:txBody>
      </p:sp>
      <p:grpSp>
        <p:nvGrpSpPr>
          <p:cNvPr id="35865" name="Group 28"/>
          <p:cNvGrpSpPr>
            <a:grpSpLocks/>
          </p:cNvGrpSpPr>
          <p:nvPr/>
        </p:nvGrpSpPr>
        <p:grpSpPr bwMode="auto">
          <a:xfrm>
            <a:off x="1027289" y="3886200"/>
            <a:ext cx="1786467" cy="1390650"/>
            <a:chOff x="768" y="2832"/>
            <a:chExt cx="1203" cy="876"/>
          </a:xfrm>
        </p:grpSpPr>
        <p:sp>
          <p:nvSpPr>
            <p:cNvPr id="35909" name="Freeform 29"/>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910" name="Freeform 30"/>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chemeClr val="bg1"/>
            </a:solidFill>
            <a:ln w="12700" cmpd="sng">
              <a:solidFill>
                <a:srgbClr val="000000"/>
              </a:solidFill>
              <a:prstDash val="solid"/>
              <a:round/>
              <a:headEnd/>
              <a:tailEnd/>
            </a:ln>
          </p:spPr>
          <p:txBody>
            <a:bodyPr/>
            <a:lstStyle/>
            <a:p>
              <a:endParaRPr lang="en-US"/>
            </a:p>
          </p:txBody>
        </p:sp>
        <p:sp>
          <p:nvSpPr>
            <p:cNvPr id="35911" name="Freeform 31"/>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912" name="Freeform 32"/>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5913" name="Freeform 33"/>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914" name="Freeform 34"/>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5915" name="Freeform 35"/>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916" name="Freeform 36"/>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5917" name="Freeform 37"/>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918" name="Freeform 38"/>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5919" name="Freeform 39"/>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920" name="Freeform 40"/>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5921" name="Freeform 41"/>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922" name="Freeform 42"/>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923" name="Freeform 43"/>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chemeClr val="bg1"/>
            </a:solidFill>
            <a:ln w="12700" cmpd="sng">
              <a:solidFill>
                <a:srgbClr val="000000"/>
              </a:solidFill>
              <a:prstDash val="solid"/>
              <a:round/>
              <a:headEnd/>
              <a:tailEnd/>
            </a:ln>
          </p:spPr>
          <p:txBody>
            <a:bodyPr/>
            <a:lstStyle/>
            <a:p>
              <a:endParaRPr lang="en-US"/>
            </a:p>
          </p:txBody>
        </p:sp>
      </p:grpSp>
      <p:sp>
        <p:nvSpPr>
          <p:cNvPr id="35866" name="Freeform 44"/>
          <p:cNvSpPr>
            <a:spLocks/>
          </p:cNvSpPr>
          <p:nvPr/>
        </p:nvSpPr>
        <p:spPr bwMode="auto">
          <a:xfrm>
            <a:off x="2956278" y="2794001"/>
            <a:ext cx="551744"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5867" name="Freeform 45"/>
          <p:cNvSpPr>
            <a:spLocks/>
          </p:cNvSpPr>
          <p:nvPr/>
        </p:nvSpPr>
        <p:spPr bwMode="auto">
          <a:xfrm>
            <a:off x="2343856" y="1709739"/>
            <a:ext cx="649111"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5868" name="Freeform 46"/>
          <p:cNvSpPr>
            <a:spLocks/>
          </p:cNvSpPr>
          <p:nvPr/>
        </p:nvSpPr>
        <p:spPr bwMode="auto">
          <a:xfrm>
            <a:off x="2168878" y="2035176"/>
            <a:ext cx="781756"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869" name="Freeform 47"/>
          <p:cNvSpPr>
            <a:spLocks/>
          </p:cNvSpPr>
          <p:nvPr/>
        </p:nvSpPr>
        <p:spPr bwMode="auto">
          <a:xfrm>
            <a:off x="2805289" y="1833564"/>
            <a:ext cx="585612"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5870" name="Freeform 48"/>
          <p:cNvSpPr>
            <a:spLocks/>
          </p:cNvSpPr>
          <p:nvPr/>
        </p:nvSpPr>
        <p:spPr bwMode="auto">
          <a:xfrm>
            <a:off x="3050823" y="1857375"/>
            <a:ext cx="997656"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5871" name="Freeform 49"/>
          <p:cNvSpPr>
            <a:spLocks/>
          </p:cNvSpPr>
          <p:nvPr/>
        </p:nvSpPr>
        <p:spPr bwMode="auto">
          <a:xfrm>
            <a:off x="2451100" y="2662239"/>
            <a:ext cx="620889"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872" name="Freeform 50"/>
          <p:cNvSpPr>
            <a:spLocks/>
          </p:cNvSpPr>
          <p:nvPr/>
        </p:nvSpPr>
        <p:spPr bwMode="auto">
          <a:xfrm>
            <a:off x="2775656" y="3444875"/>
            <a:ext cx="658988"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5873" name="Freeform 51"/>
          <p:cNvSpPr>
            <a:spLocks/>
          </p:cNvSpPr>
          <p:nvPr/>
        </p:nvSpPr>
        <p:spPr bwMode="auto">
          <a:xfrm>
            <a:off x="4607278" y="1981201"/>
            <a:ext cx="642055"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5874" name="Freeform 52"/>
          <p:cNvSpPr>
            <a:spLocks/>
          </p:cNvSpPr>
          <p:nvPr/>
        </p:nvSpPr>
        <p:spPr bwMode="auto">
          <a:xfrm>
            <a:off x="4902201" y="4133851"/>
            <a:ext cx="557389"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875" name="Freeform 53"/>
          <p:cNvSpPr>
            <a:spLocks/>
          </p:cNvSpPr>
          <p:nvPr/>
        </p:nvSpPr>
        <p:spPr bwMode="auto">
          <a:xfrm>
            <a:off x="5126568" y="2855913"/>
            <a:ext cx="390877"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6987EB"/>
          </a:solidFill>
          <a:ln w="12700" cmpd="sng">
            <a:solidFill>
              <a:srgbClr val="000000"/>
            </a:solidFill>
            <a:prstDash val="solid"/>
            <a:round/>
            <a:headEnd/>
            <a:tailEnd/>
          </a:ln>
        </p:spPr>
        <p:txBody>
          <a:bodyPr/>
          <a:lstStyle/>
          <a:p>
            <a:endParaRPr lang="en-US"/>
          </a:p>
        </p:txBody>
      </p:sp>
      <p:grpSp>
        <p:nvGrpSpPr>
          <p:cNvPr id="35876" name="Group 54"/>
          <p:cNvGrpSpPr>
            <a:grpSpLocks/>
          </p:cNvGrpSpPr>
          <p:nvPr/>
        </p:nvGrpSpPr>
        <p:grpSpPr bwMode="auto">
          <a:xfrm>
            <a:off x="5177367" y="2197100"/>
            <a:ext cx="738011" cy="742950"/>
            <a:chOff x="3562" y="1636"/>
            <a:chExt cx="497" cy="468"/>
          </a:xfrm>
        </p:grpSpPr>
        <p:sp>
          <p:nvSpPr>
            <p:cNvPr id="35907" name="Freeform 55"/>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908" name="Freeform 56"/>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chemeClr val="bg1"/>
            </a:solidFill>
            <a:ln w="12700" cmpd="sng">
              <a:solidFill>
                <a:srgbClr val="000000"/>
              </a:solidFill>
              <a:prstDash val="solid"/>
              <a:round/>
              <a:headEnd/>
              <a:tailEnd/>
            </a:ln>
          </p:spPr>
          <p:txBody>
            <a:bodyPr/>
            <a:lstStyle/>
            <a:p>
              <a:endParaRPr lang="en-US"/>
            </a:p>
          </p:txBody>
        </p:sp>
      </p:grpSp>
      <p:sp>
        <p:nvSpPr>
          <p:cNvPr id="35877" name="Freeform 57"/>
          <p:cNvSpPr>
            <a:spLocks/>
          </p:cNvSpPr>
          <p:nvPr/>
        </p:nvSpPr>
        <p:spPr bwMode="auto">
          <a:xfrm>
            <a:off x="5473701" y="2917826"/>
            <a:ext cx="290689"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5878" name="Freeform 58"/>
          <p:cNvSpPr>
            <a:spLocks/>
          </p:cNvSpPr>
          <p:nvPr/>
        </p:nvSpPr>
        <p:spPr bwMode="auto">
          <a:xfrm>
            <a:off x="5171723" y="3846514"/>
            <a:ext cx="338667"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879" name="Freeform 59"/>
          <p:cNvSpPr>
            <a:spLocks/>
          </p:cNvSpPr>
          <p:nvPr/>
        </p:nvSpPr>
        <p:spPr bwMode="auto">
          <a:xfrm>
            <a:off x="6111523" y="2732089"/>
            <a:ext cx="570089"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880" name="Freeform 60"/>
          <p:cNvSpPr>
            <a:spLocks/>
          </p:cNvSpPr>
          <p:nvPr/>
        </p:nvSpPr>
        <p:spPr bwMode="auto">
          <a:xfrm>
            <a:off x="5922434" y="3127376"/>
            <a:ext cx="738011"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881" name="Freeform 61"/>
          <p:cNvSpPr>
            <a:spLocks/>
          </p:cNvSpPr>
          <p:nvPr/>
        </p:nvSpPr>
        <p:spPr bwMode="auto">
          <a:xfrm>
            <a:off x="5973234" y="3730626"/>
            <a:ext cx="498122"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5882" name="Freeform 62"/>
          <p:cNvSpPr>
            <a:spLocks/>
          </p:cNvSpPr>
          <p:nvPr/>
        </p:nvSpPr>
        <p:spPr bwMode="auto">
          <a:xfrm>
            <a:off x="5748867" y="3784600"/>
            <a:ext cx="529167"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5883" name="Freeform 63"/>
          <p:cNvSpPr>
            <a:spLocks/>
          </p:cNvSpPr>
          <p:nvPr/>
        </p:nvSpPr>
        <p:spPr bwMode="auto">
          <a:xfrm>
            <a:off x="6246990" y="3041650"/>
            <a:ext cx="448733"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5884" name="Freeform 64"/>
          <p:cNvSpPr>
            <a:spLocks/>
          </p:cNvSpPr>
          <p:nvPr/>
        </p:nvSpPr>
        <p:spPr bwMode="auto">
          <a:xfrm>
            <a:off x="6588478" y="3017839"/>
            <a:ext cx="107244"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885" name="Freeform 65"/>
          <p:cNvSpPr>
            <a:spLocks/>
          </p:cNvSpPr>
          <p:nvPr/>
        </p:nvSpPr>
        <p:spPr bwMode="auto">
          <a:xfrm>
            <a:off x="6616701" y="2801939"/>
            <a:ext cx="138289"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886" name="Freeform 66"/>
          <p:cNvSpPr>
            <a:spLocks/>
          </p:cNvSpPr>
          <p:nvPr/>
        </p:nvSpPr>
        <p:spPr bwMode="auto">
          <a:xfrm>
            <a:off x="6739467" y="2654301"/>
            <a:ext cx="166511"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887" name="Freeform 67"/>
          <p:cNvSpPr>
            <a:spLocks/>
          </p:cNvSpPr>
          <p:nvPr/>
        </p:nvSpPr>
        <p:spPr bwMode="auto">
          <a:xfrm>
            <a:off x="6732411" y="2522538"/>
            <a:ext cx="327378"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5888" name="Freeform 68"/>
          <p:cNvSpPr>
            <a:spLocks/>
          </p:cNvSpPr>
          <p:nvPr/>
        </p:nvSpPr>
        <p:spPr bwMode="auto">
          <a:xfrm>
            <a:off x="6884812" y="2638425"/>
            <a:ext cx="86077"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5889" name="Freeform 69"/>
          <p:cNvSpPr>
            <a:spLocks/>
          </p:cNvSpPr>
          <p:nvPr/>
        </p:nvSpPr>
        <p:spPr bwMode="auto">
          <a:xfrm>
            <a:off x="6790267" y="2212975"/>
            <a:ext cx="15240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5890" name="Freeform 70"/>
          <p:cNvSpPr>
            <a:spLocks/>
          </p:cNvSpPr>
          <p:nvPr/>
        </p:nvSpPr>
        <p:spPr bwMode="auto">
          <a:xfrm>
            <a:off x="6841067" y="1887539"/>
            <a:ext cx="354189"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6987EB"/>
          </a:solidFill>
          <a:ln w="12700" cmpd="sng">
            <a:solidFill>
              <a:srgbClr val="000000"/>
            </a:solidFill>
            <a:prstDash val="solid"/>
            <a:round/>
            <a:headEnd/>
            <a:tailEnd/>
          </a:ln>
        </p:spPr>
        <p:txBody>
          <a:bodyPr/>
          <a:lstStyle/>
          <a:p>
            <a:endParaRPr lang="en-US"/>
          </a:p>
        </p:txBody>
      </p:sp>
      <p:grpSp>
        <p:nvGrpSpPr>
          <p:cNvPr id="35891" name="Group 71"/>
          <p:cNvGrpSpPr>
            <a:grpSpLocks/>
          </p:cNvGrpSpPr>
          <p:nvPr/>
        </p:nvGrpSpPr>
        <p:grpSpPr bwMode="auto">
          <a:xfrm>
            <a:off x="2875845" y="4635501"/>
            <a:ext cx="859367" cy="588963"/>
            <a:chOff x="1991" y="3321"/>
            <a:chExt cx="361" cy="231"/>
          </a:xfrm>
        </p:grpSpPr>
        <p:sp>
          <p:nvSpPr>
            <p:cNvPr id="35899" name="Freeform 72"/>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5900" name="Freeform 73"/>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5901" name="Freeform 74"/>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5902" name="Freeform 75"/>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5903" name="Freeform 76"/>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5904" name="Freeform 77"/>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5905" name="Freeform 78"/>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5906" name="Freeform 79"/>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AAC8F5"/>
            </a:solidFill>
            <a:ln w="12700" cmpd="sng">
              <a:solidFill>
                <a:schemeClr val="tx1"/>
              </a:solidFill>
              <a:prstDash val="solid"/>
              <a:round/>
              <a:headEnd/>
              <a:tailEnd/>
            </a:ln>
          </p:spPr>
          <p:txBody>
            <a:bodyPr/>
            <a:lstStyle/>
            <a:p>
              <a:endParaRPr lang="en-US"/>
            </a:p>
          </p:txBody>
        </p:sp>
      </p:grpSp>
      <p:sp>
        <p:nvSpPr>
          <p:cNvPr id="35892" name="Rectangle 117"/>
          <p:cNvSpPr>
            <a:spLocks noGrp="1" noChangeArrowheads="1"/>
          </p:cNvSpPr>
          <p:nvPr>
            <p:ph type="title" idx="4294967295"/>
          </p:nvPr>
        </p:nvSpPr>
        <p:spPr>
          <a:xfrm>
            <a:off x="0" y="242888"/>
            <a:ext cx="9144000" cy="1143000"/>
          </a:xfrm>
        </p:spPr>
        <p:txBody>
          <a:bodyPr/>
          <a:lstStyle/>
          <a:p>
            <a:r>
              <a:rPr lang="en-US" altLang="en-US" sz="2400" smtClean="0"/>
              <a:t>Obesity Trends* Among U.S. Adults</a:t>
            </a:r>
            <a:br>
              <a:rPr lang="en-US" altLang="en-US" sz="2400" smtClean="0"/>
            </a:br>
            <a:r>
              <a:rPr lang="en-US" altLang="en-US" sz="2400" smtClean="0">
                <a:solidFill>
                  <a:srgbClr val="DE3021"/>
                </a:solidFill>
              </a:rPr>
              <a:t>BRFSS, 1987</a:t>
            </a:r>
          </a:p>
        </p:txBody>
      </p:sp>
      <p:sp>
        <p:nvSpPr>
          <p:cNvPr id="35893" name="Text Box 142"/>
          <p:cNvSpPr txBox="1">
            <a:spLocks noChangeArrowheads="1"/>
          </p:cNvSpPr>
          <p:nvPr/>
        </p:nvSpPr>
        <p:spPr bwMode="auto">
          <a:xfrm>
            <a:off x="2119489" y="1200151"/>
            <a:ext cx="497275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altLang="en-US" sz="1400" b="1">
                <a:solidFill>
                  <a:srgbClr val="000000"/>
                </a:solidFill>
                <a:latin typeface="Verdana" pitchFamily="34" charset="0"/>
              </a:rPr>
              <a:t>(*BMI ≥30, or ~ 30 lbs. overweight for 5’ 4” person)</a:t>
            </a:r>
          </a:p>
        </p:txBody>
      </p:sp>
      <p:sp>
        <p:nvSpPr>
          <p:cNvPr id="35894" name="Text Box 159"/>
          <p:cNvSpPr txBox="1">
            <a:spLocks noChangeArrowheads="1"/>
          </p:cNvSpPr>
          <p:nvPr/>
        </p:nvSpPr>
        <p:spPr bwMode="auto">
          <a:xfrm>
            <a:off x="653345" y="5894388"/>
            <a:ext cx="72517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altLang="en-US" sz="1400" b="1">
                <a:solidFill>
                  <a:srgbClr val="000000"/>
                </a:solidFill>
                <a:latin typeface="Arial Narrow" pitchFamily="34" charset="0"/>
              </a:rPr>
              <a:t>No Data           &lt;10%          10%–14%</a:t>
            </a:r>
          </a:p>
        </p:txBody>
      </p:sp>
      <p:sp>
        <p:nvSpPr>
          <p:cNvPr id="35895" name="Rectangle 160"/>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35896" name="Rectangle 161"/>
          <p:cNvSpPr>
            <a:spLocks noChangeArrowheads="1"/>
          </p:cNvSpPr>
          <p:nvPr/>
        </p:nvSpPr>
        <p:spPr bwMode="auto">
          <a:xfrm>
            <a:off x="1349022" y="5953125"/>
            <a:ext cx="208844" cy="234950"/>
          </a:xfrm>
          <a:prstGeom prst="rect">
            <a:avLst/>
          </a:prstGeom>
          <a:solidFill>
            <a:srgbClr val="99CCFF"/>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35897" name="Rectangle 162"/>
          <p:cNvSpPr>
            <a:spLocks noChangeArrowheads="1"/>
          </p:cNvSpPr>
          <p:nvPr/>
        </p:nvSpPr>
        <p:spPr bwMode="auto">
          <a:xfrm>
            <a:off x="2229556" y="5951538"/>
            <a:ext cx="208844" cy="234950"/>
          </a:xfrm>
          <a:prstGeom prst="rect">
            <a:avLst/>
          </a:prstGeom>
          <a:solidFill>
            <a:srgbClr val="6699FF"/>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pPr algn="ctr"/>
            <a:endParaRPr lang="en-US" altLang="en-US">
              <a:solidFill>
                <a:srgbClr val="000000"/>
              </a:solidFill>
            </a:endParaRPr>
          </a:p>
        </p:txBody>
      </p:sp>
      <p:sp>
        <p:nvSpPr>
          <p:cNvPr id="35898" name="Rectangle 163"/>
          <p:cNvSpPr>
            <a:spLocks noChangeArrowheads="1"/>
          </p:cNvSpPr>
          <p:nvPr/>
        </p:nvSpPr>
        <p:spPr bwMode="auto">
          <a:xfrm>
            <a:off x="395110" y="5892800"/>
            <a:ext cx="2806865"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Tree>
    <p:extLst>
      <p:ext uri="{BB962C8B-B14F-4D97-AF65-F5344CB8AC3E}">
        <p14:creationId xmlns:p14="http://schemas.microsoft.com/office/powerpoint/2010/main" val="421576753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Freeform 5"/>
          <p:cNvSpPr>
            <a:spLocks/>
          </p:cNvSpPr>
          <p:nvPr/>
        </p:nvSpPr>
        <p:spPr bwMode="auto">
          <a:xfrm>
            <a:off x="4011790" y="2003425"/>
            <a:ext cx="644877"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6867" name="Freeform 6"/>
          <p:cNvSpPr>
            <a:spLocks/>
          </p:cNvSpPr>
          <p:nvPr/>
        </p:nvSpPr>
        <p:spPr bwMode="auto">
          <a:xfrm>
            <a:off x="3983567" y="2398713"/>
            <a:ext cx="681566"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6868" name="Freeform 7"/>
          <p:cNvSpPr>
            <a:spLocks/>
          </p:cNvSpPr>
          <p:nvPr/>
        </p:nvSpPr>
        <p:spPr bwMode="auto">
          <a:xfrm>
            <a:off x="3960989" y="2794000"/>
            <a:ext cx="805744"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6869" name="Freeform 8"/>
          <p:cNvSpPr>
            <a:spLocks/>
          </p:cNvSpPr>
          <p:nvPr/>
        </p:nvSpPr>
        <p:spPr bwMode="auto">
          <a:xfrm>
            <a:off x="4121856" y="3203576"/>
            <a:ext cx="722489"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870" name="Freeform 9"/>
          <p:cNvSpPr>
            <a:spLocks/>
          </p:cNvSpPr>
          <p:nvPr/>
        </p:nvSpPr>
        <p:spPr bwMode="auto">
          <a:xfrm>
            <a:off x="4018845" y="3590925"/>
            <a:ext cx="839612"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6871" name="Freeform 10"/>
          <p:cNvSpPr>
            <a:spLocks/>
          </p:cNvSpPr>
          <p:nvPr/>
        </p:nvSpPr>
        <p:spPr bwMode="auto">
          <a:xfrm>
            <a:off x="4651022" y="2740026"/>
            <a:ext cx="592667"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6872" name="Freeform 11"/>
          <p:cNvSpPr>
            <a:spLocks/>
          </p:cNvSpPr>
          <p:nvPr/>
        </p:nvSpPr>
        <p:spPr bwMode="auto">
          <a:xfrm>
            <a:off x="4731456" y="31273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6873" name="Freeform 12"/>
          <p:cNvSpPr>
            <a:spLocks/>
          </p:cNvSpPr>
          <p:nvPr/>
        </p:nvSpPr>
        <p:spPr bwMode="auto">
          <a:xfrm>
            <a:off x="4975578" y="2282826"/>
            <a:ext cx="513644"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6874" name="Freeform 13"/>
          <p:cNvSpPr>
            <a:spLocks/>
          </p:cNvSpPr>
          <p:nvPr/>
        </p:nvSpPr>
        <p:spPr bwMode="auto">
          <a:xfrm>
            <a:off x="5343879" y="3265489"/>
            <a:ext cx="718255"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6875" name="Freeform 14"/>
          <p:cNvSpPr>
            <a:spLocks/>
          </p:cNvSpPr>
          <p:nvPr/>
        </p:nvSpPr>
        <p:spPr bwMode="auto">
          <a:xfrm>
            <a:off x="5280378" y="3560764"/>
            <a:ext cx="801511"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6876" name="Freeform 15"/>
          <p:cNvSpPr>
            <a:spLocks/>
          </p:cNvSpPr>
          <p:nvPr/>
        </p:nvSpPr>
        <p:spPr bwMode="auto">
          <a:xfrm>
            <a:off x="5489222" y="3824288"/>
            <a:ext cx="375356"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6877" name="Freeform 16"/>
          <p:cNvSpPr>
            <a:spLocks/>
          </p:cNvSpPr>
          <p:nvPr/>
        </p:nvSpPr>
        <p:spPr bwMode="auto">
          <a:xfrm>
            <a:off x="5729111" y="2840038"/>
            <a:ext cx="410634"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6878" name="Freeform 17"/>
          <p:cNvSpPr>
            <a:spLocks/>
          </p:cNvSpPr>
          <p:nvPr/>
        </p:nvSpPr>
        <p:spPr bwMode="auto">
          <a:xfrm>
            <a:off x="5843412" y="3459163"/>
            <a:ext cx="860778"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6879" name="Freeform 18"/>
          <p:cNvSpPr>
            <a:spLocks/>
          </p:cNvSpPr>
          <p:nvPr/>
        </p:nvSpPr>
        <p:spPr bwMode="auto">
          <a:xfrm>
            <a:off x="5590823" y="4311650"/>
            <a:ext cx="889000"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6487E6"/>
          </a:solidFill>
          <a:ln w="12700" cmpd="sng">
            <a:solidFill>
              <a:srgbClr val="000000"/>
            </a:solidFill>
            <a:prstDash val="solid"/>
            <a:round/>
            <a:headEnd/>
            <a:tailEnd/>
          </a:ln>
        </p:spPr>
        <p:txBody>
          <a:bodyPr/>
          <a:lstStyle/>
          <a:p>
            <a:endParaRPr lang="en-US"/>
          </a:p>
        </p:txBody>
      </p:sp>
      <p:sp>
        <p:nvSpPr>
          <p:cNvPr id="36880" name="Freeform 19"/>
          <p:cNvSpPr>
            <a:spLocks/>
          </p:cNvSpPr>
          <p:nvPr/>
        </p:nvSpPr>
        <p:spPr bwMode="auto">
          <a:xfrm>
            <a:off x="5987346" y="3009900"/>
            <a:ext cx="441677"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6881" name="Freeform 20"/>
          <p:cNvSpPr>
            <a:spLocks/>
          </p:cNvSpPr>
          <p:nvPr/>
        </p:nvSpPr>
        <p:spPr bwMode="auto">
          <a:xfrm>
            <a:off x="4844345" y="3660776"/>
            <a:ext cx="485422"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882" name="Freeform 21"/>
          <p:cNvSpPr>
            <a:spLocks/>
          </p:cNvSpPr>
          <p:nvPr/>
        </p:nvSpPr>
        <p:spPr bwMode="auto">
          <a:xfrm>
            <a:off x="2103968" y="2562225"/>
            <a:ext cx="780344"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6883" name="Freeform 22"/>
          <p:cNvSpPr>
            <a:spLocks/>
          </p:cNvSpPr>
          <p:nvPr/>
        </p:nvSpPr>
        <p:spPr bwMode="auto">
          <a:xfrm>
            <a:off x="3324578" y="2452689"/>
            <a:ext cx="681567"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884" name="Freeform 23"/>
          <p:cNvSpPr>
            <a:spLocks/>
          </p:cNvSpPr>
          <p:nvPr/>
        </p:nvSpPr>
        <p:spPr bwMode="auto">
          <a:xfrm>
            <a:off x="3434645" y="3003551"/>
            <a:ext cx="716844"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885" name="Freeform 24"/>
          <p:cNvSpPr>
            <a:spLocks/>
          </p:cNvSpPr>
          <p:nvPr/>
        </p:nvSpPr>
        <p:spPr bwMode="auto">
          <a:xfrm>
            <a:off x="3341511" y="3521076"/>
            <a:ext cx="684389"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6886" name="Freeform 25"/>
          <p:cNvSpPr>
            <a:spLocks/>
          </p:cNvSpPr>
          <p:nvPr/>
        </p:nvSpPr>
        <p:spPr bwMode="auto">
          <a:xfrm>
            <a:off x="3601156" y="3660776"/>
            <a:ext cx="1367367"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6887" name="Freeform 26"/>
          <p:cNvSpPr>
            <a:spLocks/>
          </p:cNvSpPr>
          <p:nvPr/>
        </p:nvSpPr>
        <p:spPr bwMode="auto">
          <a:xfrm>
            <a:off x="6169378"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6888" name="Freeform 27"/>
          <p:cNvSpPr>
            <a:spLocks/>
          </p:cNvSpPr>
          <p:nvPr/>
        </p:nvSpPr>
        <p:spPr bwMode="auto">
          <a:xfrm>
            <a:off x="6660445" y="2266950"/>
            <a:ext cx="166511"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chemeClr val="bg1"/>
          </a:solidFill>
          <a:ln w="12700" cmpd="sng">
            <a:solidFill>
              <a:srgbClr val="000000"/>
            </a:solidFill>
            <a:prstDash val="solid"/>
            <a:round/>
            <a:headEnd/>
            <a:tailEnd/>
          </a:ln>
        </p:spPr>
        <p:txBody>
          <a:bodyPr/>
          <a:lstStyle/>
          <a:p>
            <a:endParaRPr lang="en-US"/>
          </a:p>
        </p:txBody>
      </p:sp>
      <p:grpSp>
        <p:nvGrpSpPr>
          <p:cNvPr id="36889" name="Group 28"/>
          <p:cNvGrpSpPr>
            <a:grpSpLocks/>
          </p:cNvGrpSpPr>
          <p:nvPr/>
        </p:nvGrpSpPr>
        <p:grpSpPr bwMode="auto">
          <a:xfrm>
            <a:off x="1027289" y="3886200"/>
            <a:ext cx="1786467" cy="1390650"/>
            <a:chOff x="768" y="2832"/>
            <a:chExt cx="1203" cy="876"/>
          </a:xfrm>
        </p:grpSpPr>
        <p:sp>
          <p:nvSpPr>
            <p:cNvPr id="36933" name="Freeform 29"/>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934" name="Freeform 30"/>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chemeClr val="bg1"/>
            </a:solidFill>
            <a:ln w="12700" cmpd="sng">
              <a:solidFill>
                <a:srgbClr val="000000"/>
              </a:solidFill>
              <a:prstDash val="solid"/>
              <a:round/>
              <a:headEnd/>
              <a:tailEnd/>
            </a:ln>
          </p:spPr>
          <p:txBody>
            <a:bodyPr/>
            <a:lstStyle/>
            <a:p>
              <a:endParaRPr lang="en-US"/>
            </a:p>
          </p:txBody>
        </p:sp>
        <p:sp>
          <p:nvSpPr>
            <p:cNvPr id="36935" name="Freeform 31"/>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936" name="Freeform 32"/>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6937" name="Freeform 33"/>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938" name="Freeform 34"/>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6939" name="Freeform 35"/>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940" name="Freeform 36"/>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6941" name="Freeform 37"/>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942" name="Freeform 38"/>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6943" name="Freeform 39"/>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944" name="Freeform 40"/>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6945" name="Freeform 41"/>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946" name="Freeform 42"/>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947" name="Freeform 43"/>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chemeClr val="bg1"/>
            </a:solidFill>
            <a:ln w="12700" cmpd="sng">
              <a:solidFill>
                <a:srgbClr val="000000"/>
              </a:solidFill>
              <a:prstDash val="solid"/>
              <a:round/>
              <a:headEnd/>
              <a:tailEnd/>
            </a:ln>
          </p:spPr>
          <p:txBody>
            <a:bodyPr/>
            <a:lstStyle/>
            <a:p>
              <a:endParaRPr lang="en-US"/>
            </a:p>
          </p:txBody>
        </p:sp>
      </p:grpSp>
      <p:sp>
        <p:nvSpPr>
          <p:cNvPr id="36890" name="Freeform 44"/>
          <p:cNvSpPr>
            <a:spLocks/>
          </p:cNvSpPr>
          <p:nvPr/>
        </p:nvSpPr>
        <p:spPr bwMode="auto">
          <a:xfrm>
            <a:off x="2956278" y="2794001"/>
            <a:ext cx="551744"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6891" name="Freeform 45"/>
          <p:cNvSpPr>
            <a:spLocks/>
          </p:cNvSpPr>
          <p:nvPr/>
        </p:nvSpPr>
        <p:spPr bwMode="auto">
          <a:xfrm>
            <a:off x="2343856" y="1709739"/>
            <a:ext cx="649111"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6892" name="Freeform 46"/>
          <p:cNvSpPr>
            <a:spLocks/>
          </p:cNvSpPr>
          <p:nvPr/>
        </p:nvSpPr>
        <p:spPr bwMode="auto">
          <a:xfrm>
            <a:off x="2168878" y="2035176"/>
            <a:ext cx="781756"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893" name="Freeform 47"/>
          <p:cNvSpPr>
            <a:spLocks/>
          </p:cNvSpPr>
          <p:nvPr/>
        </p:nvSpPr>
        <p:spPr bwMode="auto">
          <a:xfrm>
            <a:off x="2805289" y="1833564"/>
            <a:ext cx="585612"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6894" name="Freeform 48"/>
          <p:cNvSpPr>
            <a:spLocks/>
          </p:cNvSpPr>
          <p:nvPr/>
        </p:nvSpPr>
        <p:spPr bwMode="auto">
          <a:xfrm>
            <a:off x="3050823" y="1857375"/>
            <a:ext cx="997656"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6895" name="Freeform 49"/>
          <p:cNvSpPr>
            <a:spLocks/>
          </p:cNvSpPr>
          <p:nvPr/>
        </p:nvSpPr>
        <p:spPr bwMode="auto">
          <a:xfrm>
            <a:off x="2451100" y="2662239"/>
            <a:ext cx="620889"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896" name="Freeform 50"/>
          <p:cNvSpPr>
            <a:spLocks/>
          </p:cNvSpPr>
          <p:nvPr/>
        </p:nvSpPr>
        <p:spPr bwMode="auto">
          <a:xfrm>
            <a:off x="2775656" y="3444875"/>
            <a:ext cx="658988"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6897" name="Freeform 51"/>
          <p:cNvSpPr>
            <a:spLocks/>
          </p:cNvSpPr>
          <p:nvPr/>
        </p:nvSpPr>
        <p:spPr bwMode="auto">
          <a:xfrm>
            <a:off x="4607278" y="1981201"/>
            <a:ext cx="642055"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6898" name="Freeform 52"/>
          <p:cNvSpPr>
            <a:spLocks/>
          </p:cNvSpPr>
          <p:nvPr/>
        </p:nvSpPr>
        <p:spPr bwMode="auto">
          <a:xfrm>
            <a:off x="4902201" y="4133851"/>
            <a:ext cx="557389"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899" name="Freeform 53"/>
          <p:cNvSpPr>
            <a:spLocks/>
          </p:cNvSpPr>
          <p:nvPr/>
        </p:nvSpPr>
        <p:spPr bwMode="auto">
          <a:xfrm>
            <a:off x="5126568" y="2855913"/>
            <a:ext cx="390877"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6987EB"/>
          </a:solidFill>
          <a:ln w="12700" cmpd="sng">
            <a:solidFill>
              <a:srgbClr val="000000"/>
            </a:solidFill>
            <a:prstDash val="solid"/>
            <a:round/>
            <a:headEnd/>
            <a:tailEnd/>
          </a:ln>
        </p:spPr>
        <p:txBody>
          <a:bodyPr/>
          <a:lstStyle/>
          <a:p>
            <a:endParaRPr lang="en-US"/>
          </a:p>
        </p:txBody>
      </p:sp>
      <p:grpSp>
        <p:nvGrpSpPr>
          <p:cNvPr id="36900" name="Group 54"/>
          <p:cNvGrpSpPr>
            <a:grpSpLocks/>
          </p:cNvGrpSpPr>
          <p:nvPr/>
        </p:nvGrpSpPr>
        <p:grpSpPr bwMode="auto">
          <a:xfrm>
            <a:off x="5177367" y="2197100"/>
            <a:ext cx="738011" cy="742950"/>
            <a:chOff x="3562" y="1636"/>
            <a:chExt cx="497" cy="468"/>
          </a:xfrm>
        </p:grpSpPr>
        <p:sp>
          <p:nvSpPr>
            <p:cNvPr id="36931" name="Freeform 55"/>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6932" name="Freeform 56"/>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6987EB"/>
            </a:solidFill>
            <a:ln w="12700" cmpd="sng">
              <a:solidFill>
                <a:srgbClr val="000000"/>
              </a:solidFill>
              <a:prstDash val="solid"/>
              <a:round/>
              <a:headEnd/>
              <a:tailEnd/>
            </a:ln>
          </p:spPr>
          <p:txBody>
            <a:bodyPr/>
            <a:lstStyle/>
            <a:p>
              <a:endParaRPr lang="en-US"/>
            </a:p>
          </p:txBody>
        </p:sp>
      </p:grpSp>
      <p:sp>
        <p:nvSpPr>
          <p:cNvPr id="36901" name="Freeform 57"/>
          <p:cNvSpPr>
            <a:spLocks/>
          </p:cNvSpPr>
          <p:nvPr/>
        </p:nvSpPr>
        <p:spPr bwMode="auto">
          <a:xfrm>
            <a:off x="5473701" y="2917826"/>
            <a:ext cx="290689"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6902" name="Freeform 58"/>
          <p:cNvSpPr>
            <a:spLocks/>
          </p:cNvSpPr>
          <p:nvPr/>
        </p:nvSpPr>
        <p:spPr bwMode="auto">
          <a:xfrm>
            <a:off x="5171723" y="3846514"/>
            <a:ext cx="338667"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903" name="Freeform 59"/>
          <p:cNvSpPr>
            <a:spLocks/>
          </p:cNvSpPr>
          <p:nvPr/>
        </p:nvSpPr>
        <p:spPr bwMode="auto">
          <a:xfrm>
            <a:off x="6111523" y="2732089"/>
            <a:ext cx="570089"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904" name="Freeform 60"/>
          <p:cNvSpPr>
            <a:spLocks/>
          </p:cNvSpPr>
          <p:nvPr/>
        </p:nvSpPr>
        <p:spPr bwMode="auto">
          <a:xfrm>
            <a:off x="5922434" y="3127376"/>
            <a:ext cx="738011"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905" name="Freeform 61"/>
          <p:cNvSpPr>
            <a:spLocks/>
          </p:cNvSpPr>
          <p:nvPr/>
        </p:nvSpPr>
        <p:spPr bwMode="auto">
          <a:xfrm>
            <a:off x="5973234" y="3730626"/>
            <a:ext cx="498122"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6906" name="Freeform 62"/>
          <p:cNvSpPr>
            <a:spLocks/>
          </p:cNvSpPr>
          <p:nvPr/>
        </p:nvSpPr>
        <p:spPr bwMode="auto">
          <a:xfrm>
            <a:off x="5748867" y="3784600"/>
            <a:ext cx="529167"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6907" name="Freeform 63"/>
          <p:cNvSpPr>
            <a:spLocks/>
          </p:cNvSpPr>
          <p:nvPr/>
        </p:nvSpPr>
        <p:spPr bwMode="auto">
          <a:xfrm>
            <a:off x="6246990" y="3041650"/>
            <a:ext cx="448733"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6908" name="Freeform 64"/>
          <p:cNvSpPr>
            <a:spLocks/>
          </p:cNvSpPr>
          <p:nvPr/>
        </p:nvSpPr>
        <p:spPr bwMode="auto">
          <a:xfrm>
            <a:off x="6588478" y="3017839"/>
            <a:ext cx="107244"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909" name="Freeform 65"/>
          <p:cNvSpPr>
            <a:spLocks/>
          </p:cNvSpPr>
          <p:nvPr/>
        </p:nvSpPr>
        <p:spPr bwMode="auto">
          <a:xfrm>
            <a:off x="6616701" y="2801939"/>
            <a:ext cx="138289"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910" name="Freeform 66"/>
          <p:cNvSpPr>
            <a:spLocks/>
          </p:cNvSpPr>
          <p:nvPr/>
        </p:nvSpPr>
        <p:spPr bwMode="auto">
          <a:xfrm>
            <a:off x="6739467" y="2654301"/>
            <a:ext cx="166511"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6911" name="Freeform 67"/>
          <p:cNvSpPr>
            <a:spLocks/>
          </p:cNvSpPr>
          <p:nvPr/>
        </p:nvSpPr>
        <p:spPr bwMode="auto">
          <a:xfrm>
            <a:off x="6732411" y="2522538"/>
            <a:ext cx="327378"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6912" name="Freeform 68"/>
          <p:cNvSpPr>
            <a:spLocks/>
          </p:cNvSpPr>
          <p:nvPr/>
        </p:nvSpPr>
        <p:spPr bwMode="auto">
          <a:xfrm>
            <a:off x="6884812" y="2638425"/>
            <a:ext cx="86077"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6913" name="Freeform 69"/>
          <p:cNvSpPr>
            <a:spLocks/>
          </p:cNvSpPr>
          <p:nvPr/>
        </p:nvSpPr>
        <p:spPr bwMode="auto">
          <a:xfrm>
            <a:off x="6790267" y="2212975"/>
            <a:ext cx="15240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6914" name="Freeform 70"/>
          <p:cNvSpPr>
            <a:spLocks/>
          </p:cNvSpPr>
          <p:nvPr/>
        </p:nvSpPr>
        <p:spPr bwMode="auto">
          <a:xfrm>
            <a:off x="6841067" y="1887539"/>
            <a:ext cx="354189"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6987EB"/>
          </a:solidFill>
          <a:ln w="12700" cmpd="sng">
            <a:solidFill>
              <a:srgbClr val="000000"/>
            </a:solidFill>
            <a:prstDash val="solid"/>
            <a:round/>
            <a:headEnd/>
            <a:tailEnd/>
          </a:ln>
        </p:spPr>
        <p:txBody>
          <a:bodyPr/>
          <a:lstStyle/>
          <a:p>
            <a:endParaRPr lang="en-US"/>
          </a:p>
        </p:txBody>
      </p:sp>
      <p:grpSp>
        <p:nvGrpSpPr>
          <p:cNvPr id="36915" name="Group 71"/>
          <p:cNvGrpSpPr>
            <a:grpSpLocks/>
          </p:cNvGrpSpPr>
          <p:nvPr/>
        </p:nvGrpSpPr>
        <p:grpSpPr bwMode="auto">
          <a:xfrm>
            <a:off x="2875845" y="4635501"/>
            <a:ext cx="859367" cy="588963"/>
            <a:chOff x="1991" y="3321"/>
            <a:chExt cx="361" cy="231"/>
          </a:xfrm>
        </p:grpSpPr>
        <p:sp>
          <p:nvSpPr>
            <p:cNvPr id="36923" name="Freeform 72"/>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6924" name="Freeform 73"/>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6925" name="Freeform 74"/>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6926" name="Freeform 75"/>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6927" name="Freeform 76"/>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6928" name="Freeform 77"/>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6929" name="Freeform 78"/>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6930" name="Freeform 79"/>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AAC8F5"/>
            </a:solidFill>
            <a:ln w="12700" cmpd="sng">
              <a:solidFill>
                <a:schemeClr val="tx1"/>
              </a:solidFill>
              <a:prstDash val="solid"/>
              <a:round/>
              <a:headEnd/>
              <a:tailEnd/>
            </a:ln>
          </p:spPr>
          <p:txBody>
            <a:bodyPr/>
            <a:lstStyle/>
            <a:p>
              <a:endParaRPr lang="en-US"/>
            </a:p>
          </p:txBody>
        </p:sp>
      </p:grpSp>
      <p:sp>
        <p:nvSpPr>
          <p:cNvPr id="36916" name="Rectangle 117"/>
          <p:cNvSpPr>
            <a:spLocks noGrp="1" noChangeArrowheads="1"/>
          </p:cNvSpPr>
          <p:nvPr>
            <p:ph type="title" idx="4294967295"/>
          </p:nvPr>
        </p:nvSpPr>
        <p:spPr>
          <a:xfrm>
            <a:off x="0" y="242888"/>
            <a:ext cx="9144000" cy="1143000"/>
          </a:xfrm>
        </p:spPr>
        <p:txBody>
          <a:bodyPr/>
          <a:lstStyle/>
          <a:p>
            <a:r>
              <a:rPr lang="en-US" altLang="en-US" sz="2400" smtClean="0"/>
              <a:t>Obesity Trends* Among U.S. Adults</a:t>
            </a:r>
            <a:br>
              <a:rPr lang="en-US" altLang="en-US" sz="2400" smtClean="0"/>
            </a:br>
            <a:r>
              <a:rPr lang="en-US" altLang="en-US" sz="2400" smtClean="0">
                <a:solidFill>
                  <a:srgbClr val="DE3021"/>
                </a:solidFill>
              </a:rPr>
              <a:t>BRFSS, 1988</a:t>
            </a:r>
          </a:p>
        </p:txBody>
      </p:sp>
      <p:sp>
        <p:nvSpPr>
          <p:cNvPr id="36917" name="Text Box 141"/>
          <p:cNvSpPr txBox="1">
            <a:spLocks noChangeArrowheads="1"/>
          </p:cNvSpPr>
          <p:nvPr/>
        </p:nvSpPr>
        <p:spPr bwMode="auto">
          <a:xfrm>
            <a:off x="2119489" y="1200151"/>
            <a:ext cx="55194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altLang="en-US" sz="1400" b="1">
                <a:solidFill>
                  <a:srgbClr val="000000"/>
                </a:solidFill>
                <a:latin typeface="Verdana" pitchFamily="34" charset="0"/>
              </a:rPr>
              <a:t>(*BMI ≥30, or ~ 30 lbs. overweight for 5’ 4” person)</a:t>
            </a:r>
          </a:p>
        </p:txBody>
      </p:sp>
      <p:sp>
        <p:nvSpPr>
          <p:cNvPr id="36918" name="Text Box 158"/>
          <p:cNvSpPr txBox="1">
            <a:spLocks noChangeArrowheads="1"/>
          </p:cNvSpPr>
          <p:nvPr/>
        </p:nvSpPr>
        <p:spPr bwMode="auto">
          <a:xfrm>
            <a:off x="653345" y="5894388"/>
            <a:ext cx="72517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altLang="en-US" sz="1400" b="1">
                <a:solidFill>
                  <a:srgbClr val="000000"/>
                </a:solidFill>
                <a:latin typeface="Arial Narrow" pitchFamily="34" charset="0"/>
              </a:rPr>
              <a:t>No Data           &lt;10%          10%–14%</a:t>
            </a:r>
          </a:p>
        </p:txBody>
      </p:sp>
      <p:sp>
        <p:nvSpPr>
          <p:cNvPr id="36919" name="Rectangle 159"/>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36920" name="Rectangle 160"/>
          <p:cNvSpPr>
            <a:spLocks noChangeArrowheads="1"/>
          </p:cNvSpPr>
          <p:nvPr/>
        </p:nvSpPr>
        <p:spPr bwMode="auto">
          <a:xfrm>
            <a:off x="1349022" y="5953125"/>
            <a:ext cx="208844" cy="234950"/>
          </a:xfrm>
          <a:prstGeom prst="rect">
            <a:avLst/>
          </a:prstGeom>
          <a:solidFill>
            <a:srgbClr val="99CCFF"/>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36921" name="Rectangle 161"/>
          <p:cNvSpPr>
            <a:spLocks noChangeArrowheads="1"/>
          </p:cNvSpPr>
          <p:nvPr/>
        </p:nvSpPr>
        <p:spPr bwMode="auto">
          <a:xfrm>
            <a:off x="2229556" y="5951538"/>
            <a:ext cx="208844" cy="234950"/>
          </a:xfrm>
          <a:prstGeom prst="rect">
            <a:avLst/>
          </a:prstGeom>
          <a:solidFill>
            <a:srgbClr val="6699FF"/>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pPr algn="ctr"/>
            <a:endParaRPr lang="en-US" altLang="en-US">
              <a:solidFill>
                <a:srgbClr val="000000"/>
              </a:solidFill>
            </a:endParaRPr>
          </a:p>
        </p:txBody>
      </p:sp>
      <p:sp>
        <p:nvSpPr>
          <p:cNvPr id="36922" name="Rectangle 162"/>
          <p:cNvSpPr>
            <a:spLocks noChangeArrowheads="1"/>
          </p:cNvSpPr>
          <p:nvPr/>
        </p:nvSpPr>
        <p:spPr bwMode="auto">
          <a:xfrm>
            <a:off x="381000" y="5892800"/>
            <a:ext cx="2913816"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Tree>
    <p:extLst>
      <p:ext uri="{BB962C8B-B14F-4D97-AF65-F5344CB8AC3E}">
        <p14:creationId xmlns:p14="http://schemas.microsoft.com/office/powerpoint/2010/main" val="258454290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Freeform 2053"/>
          <p:cNvSpPr>
            <a:spLocks/>
          </p:cNvSpPr>
          <p:nvPr/>
        </p:nvSpPr>
        <p:spPr bwMode="auto">
          <a:xfrm>
            <a:off x="4011790" y="2003425"/>
            <a:ext cx="644877"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891" name="Freeform 2054"/>
          <p:cNvSpPr>
            <a:spLocks/>
          </p:cNvSpPr>
          <p:nvPr/>
        </p:nvSpPr>
        <p:spPr bwMode="auto">
          <a:xfrm>
            <a:off x="3983567" y="2398713"/>
            <a:ext cx="681566"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7892" name="Freeform 2055"/>
          <p:cNvSpPr>
            <a:spLocks/>
          </p:cNvSpPr>
          <p:nvPr/>
        </p:nvSpPr>
        <p:spPr bwMode="auto">
          <a:xfrm>
            <a:off x="3960989" y="2794000"/>
            <a:ext cx="805744"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893" name="Freeform 2056"/>
          <p:cNvSpPr>
            <a:spLocks/>
          </p:cNvSpPr>
          <p:nvPr/>
        </p:nvSpPr>
        <p:spPr bwMode="auto">
          <a:xfrm>
            <a:off x="4121856" y="3203576"/>
            <a:ext cx="722489"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894" name="Freeform 2057"/>
          <p:cNvSpPr>
            <a:spLocks/>
          </p:cNvSpPr>
          <p:nvPr/>
        </p:nvSpPr>
        <p:spPr bwMode="auto">
          <a:xfrm>
            <a:off x="4018845" y="3590925"/>
            <a:ext cx="839612"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895" name="Freeform 2058"/>
          <p:cNvSpPr>
            <a:spLocks/>
          </p:cNvSpPr>
          <p:nvPr/>
        </p:nvSpPr>
        <p:spPr bwMode="auto">
          <a:xfrm>
            <a:off x="4651022" y="2740026"/>
            <a:ext cx="592667"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896" name="Freeform 2059"/>
          <p:cNvSpPr>
            <a:spLocks/>
          </p:cNvSpPr>
          <p:nvPr/>
        </p:nvSpPr>
        <p:spPr bwMode="auto">
          <a:xfrm>
            <a:off x="4731456" y="31273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897" name="Freeform 2060"/>
          <p:cNvSpPr>
            <a:spLocks/>
          </p:cNvSpPr>
          <p:nvPr/>
        </p:nvSpPr>
        <p:spPr bwMode="auto">
          <a:xfrm>
            <a:off x="4975578" y="2282826"/>
            <a:ext cx="513644"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898" name="Freeform 2061"/>
          <p:cNvSpPr>
            <a:spLocks/>
          </p:cNvSpPr>
          <p:nvPr/>
        </p:nvSpPr>
        <p:spPr bwMode="auto">
          <a:xfrm>
            <a:off x="5343879" y="3265489"/>
            <a:ext cx="718255"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899" name="Freeform 2062"/>
          <p:cNvSpPr>
            <a:spLocks/>
          </p:cNvSpPr>
          <p:nvPr/>
        </p:nvSpPr>
        <p:spPr bwMode="auto">
          <a:xfrm>
            <a:off x="5280378" y="3560764"/>
            <a:ext cx="801511"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900" name="Freeform 2063"/>
          <p:cNvSpPr>
            <a:spLocks/>
          </p:cNvSpPr>
          <p:nvPr/>
        </p:nvSpPr>
        <p:spPr bwMode="auto">
          <a:xfrm>
            <a:off x="5489222" y="3824288"/>
            <a:ext cx="375356"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7901" name="Freeform 2064"/>
          <p:cNvSpPr>
            <a:spLocks/>
          </p:cNvSpPr>
          <p:nvPr/>
        </p:nvSpPr>
        <p:spPr bwMode="auto">
          <a:xfrm>
            <a:off x="5729111" y="2840038"/>
            <a:ext cx="410634"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902" name="Freeform 2065"/>
          <p:cNvSpPr>
            <a:spLocks/>
          </p:cNvSpPr>
          <p:nvPr/>
        </p:nvSpPr>
        <p:spPr bwMode="auto">
          <a:xfrm>
            <a:off x="5843412" y="3459163"/>
            <a:ext cx="860778"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903" name="Freeform 2066"/>
          <p:cNvSpPr>
            <a:spLocks/>
          </p:cNvSpPr>
          <p:nvPr/>
        </p:nvSpPr>
        <p:spPr bwMode="auto">
          <a:xfrm>
            <a:off x="5590823" y="4311650"/>
            <a:ext cx="889000"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7904" name="Freeform 2067"/>
          <p:cNvSpPr>
            <a:spLocks/>
          </p:cNvSpPr>
          <p:nvPr/>
        </p:nvSpPr>
        <p:spPr bwMode="auto">
          <a:xfrm>
            <a:off x="5987346" y="3009900"/>
            <a:ext cx="441677"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905" name="Freeform 2068"/>
          <p:cNvSpPr>
            <a:spLocks/>
          </p:cNvSpPr>
          <p:nvPr/>
        </p:nvSpPr>
        <p:spPr bwMode="auto">
          <a:xfrm>
            <a:off x="4844345" y="3660776"/>
            <a:ext cx="485422"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906" name="Freeform 2069"/>
          <p:cNvSpPr>
            <a:spLocks/>
          </p:cNvSpPr>
          <p:nvPr/>
        </p:nvSpPr>
        <p:spPr bwMode="auto">
          <a:xfrm>
            <a:off x="2103968" y="2562225"/>
            <a:ext cx="780344"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7907" name="Freeform 2070"/>
          <p:cNvSpPr>
            <a:spLocks/>
          </p:cNvSpPr>
          <p:nvPr/>
        </p:nvSpPr>
        <p:spPr bwMode="auto">
          <a:xfrm>
            <a:off x="3324578" y="2452689"/>
            <a:ext cx="681567"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908" name="Freeform 2071"/>
          <p:cNvSpPr>
            <a:spLocks/>
          </p:cNvSpPr>
          <p:nvPr/>
        </p:nvSpPr>
        <p:spPr bwMode="auto">
          <a:xfrm>
            <a:off x="3434645" y="3003551"/>
            <a:ext cx="716844"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909" name="Freeform 2072"/>
          <p:cNvSpPr>
            <a:spLocks/>
          </p:cNvSpPr>
          <p:nvPr/>
        </p:nvSpPr>
        <p:spPr bwMode="auto">
          <a:xfrm>
            <a:off x="3341511" y="3521076"/>
            <a:ext cx="684389"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7910" name="Freeform 2073"/>
          <p:cNvSpPr>
            <a:spLocks/>
          </p:cNvSpPr>
          <p:nvPr/>
        </p:nvSpPr>
        <p:spPr bwMode="auto">
          <a:xfrm>
            <a:off x="3601156" y="3660776"/>
            <a:ext cx="1367367"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911" name="Freeform 2074"/>
          <p:cNvSpPr>
            <a:spLocks/>
          </p:cNvSpPr>
          <p:nvPr/>
        </p:nvSpPr>
        <p:spPr bwMode="auto">
          <a:xfrm>
            <a:off x="6169378"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7912" name="Freeform 2075"/>
          <p:cNvSpPr>
            <a:spLocks/>
          </p:cNvSpPr>
          <p:nvPr/>
        </p:nvSpPr>
        <p:spPr bwMode="auto">
          <a:xfrm>
            <a:off x="6660445" y="2266950"/>
            <a:ext cx="166511"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chemeClr val="bg1"/>
          </a:solidFill>
          <a:ln w="12700" cmpd="sng">
            <a:solidFill>
              <a:srgbClr val="000000"/>
            </a:solidFill>
            <a:prstDash val="solid"/>
            <a:round/>
            <a:headEnd/>
            <a:tailEnd/>
          </a:ln>
        </p:spPr>
        <p:txBody>
          <a:bodyPr/>
          <a:lstStyle/>
          <a:p>
            <a:endParaRPr lang="en-US"/>
          </a:p>
        </p:txBody>
      </p:sp>
      <p:grpSp>
        <p:nvGrpSpPr>
          <p:cNvPr id="37913" name="Group 2076"/>
          <p:cNvGrpSpPr>
            <a:grpSpLocks/>
          </p:cNvGrpSpPr>
          <p:nvPr/>
        </p:nvGrpSpPr>
        <p:grpSpPr bwMode="auto">
          <a:xfrm>
            <a:off x="1027289" y="3886200"/>
            <a:ext cx="1786467" cy="1390650"/>
            <a:chOff x="768" y="2832"/>
            <a:chExt cx="1203" cy="876"/>
          </a:xfrm>
        </p:grpSpPr>
        <p:sp>
          <p:nvSpPr>
            <p:cNvPr id="37957" name="Freeform 2077"/>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958" name="Freeform 2078"/>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chemeClr val="bg1"/>
            </a:solidFill>
            <a:ln w="12700" cmpd="sng">
              <a:solidFill>
                <a:srgbClr val="000000"/>
              </a:solidFill>
              <a:prstDash val="solid"/>
              <a:round/>
              <a:headEnd/>
              <a:tailEnd/>
            </a:ln>
          </p:spPr>
          <p:txBody>
            <a:bodyPr/>
            <a:lstStyle/>
            <a:p>
              <a:endParaRPr lang="en-US"/>
            </a:p>
          </p:txBody>
        </p:sp>
        <p:sp>
          <p:nvSpPr>
            <p:cNvPr id="37959" name="Freeform 2079"/>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960" name="Freeform 2080"/>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7961" name="Freeform 2081"/>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962" name="Freeform 2082"/>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7963" name="Freeform 2083"/>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964" name="Freeform 2084"/>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7965" name="Freeform 2085"/>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966" name="Freeform 2086"/>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7967" name="Freeform 2087"/>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968" name="Freeform 2088"/>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7969" name="Freeform 2089"/>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970" name="Freeform 2090"/>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971" name="Freeform 2091"/>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chemeClr val="bg1"/>
            </a:solidFill>
            <a:ln w="12700" cmpd="sng">
              <a:solidFill>
                <a:srgbClr val="000000"/>
              </a:solidFill>
              <a:prstDash val="solid"/>
              <a:round/>
              <a:headEnd/>
              <a:tailEnd/>
            </a:ln>
          </p:spPr>
          <p:txBody>
            <a:bodyPr/>
            <a:lstStyle/>
            <a:p>
              <a:endParaRPr lang="en-US"/>
            </a:p>
          </p:txBody>
        </p:sp>
      </p:grpSp>
      <p:sp>
        <p:nvSpPr>
          <p:cNvPr id="37914" name="Freeform 2092"/>
          <p:cNvSpPr>
            <a:spLocks/>
          </p:cNvSpPr>
          <p:nvPr/>
        </p:nvSpPr>
        <p:spPr bwMode="auto">
          <a:xfrm>
            <a:off x="2956278" y="2794001"/>
            <a:ext cx="551744"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7915" name="Freeform 2093"/>
          <p:cNvSpPr>
            <a:spLocks/>
          </p:cNvSpPr>
          <p:nvPr/>
        </p:nvSpPr>
        <p:spPr bwMode="auto">
          <a:xfrm>
            <a:off x="2343856" y="1709739"/>
            <a:ext cx="649111"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916" name="Freeform 2094"/>
          <p:cNvSpPr>
            <a:spLocks/>
          </p:cNvSpPr>
          <p:nvPr/>
        </p:nvSpPr>
        <p:spPr bwMode="auto">
          <a:xfrm>
            <a:off x="2168878" y="2035176"/>
            <a:ext cx="781756"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917" name="Freeform 2095"/>
          <p:cNvSpPr>
            <a:spLocks/>
          </p:cNvSpPr>
          <p:nvPr/>
        </p:nvSpPr>
        <p:spPr bwMode="auto">
          <a:xfrm>
            <a:off x="2805289" y="1833564"/>
            <a:ext cx="585612"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7918" name="Freeform 2096"/>
          <p:cNvSpPr>
            <a:spLocks/>
          </p:cNvSpPr>
          <p:nvPr/>
        </p:nvSpPr>
        <p:spPr bwMode="auto">
          <a:xfrm>
            <a:off x="3050823" y="1857375"/>
            <a:ext cx="997656"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7919" name="Freeform 2097"/>
          <p:cNvSpPr>
            <a:spLocks/>
          </p:cNvSpPr>
          <p:nvPr/>
        </p:nvSpPr>
        <p:spPr bwMode="auto">
          <a:xfrm>
            <a:off x="2451100" y="2662239"/>
            <a:ext cx="620889"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920" name="Freeform 2098"/>
          <p:cNvSpPr>
            <a:spLocks/>
          </p:cNvSpPr>
          <p:nvPr/>
        </p:nvSpPr>
        <p:spPr bwMode="auto">
          <a:xfrm>
            <a:off x="2775656" y="3444875"/>
            <a:ext cx="658988"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7921" name="Freeform 2099"/>
          <p:cNvSpPr>
            <a:spLocks/>
          </p:cNvSpPr>
          <p:nvPr/>
        </p:nvSpPr>
        <p:spPr bwMode="auto">
          <a:xfrm>
            <a:off x="4607278" y="1981201"/>
            <a:ext cx="642055"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922" name="Freeform 2100"/>
          <p:cNvSpPr>
            <a:spLocks/>
          </p:cNvSpPr>
          <p:nvPr/>
        </p:nvSpPr>
        <p:spPr bwMode="auto">
          <a:xfrm>
            <a:off x="4902201" y="4133851"/>
            <a:ext cx="557389"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923" name="Freeform 2101"/>
          <p:cNvSpPr>
            <a:spLocks/>
          </p:cNvSpPr>
          <p:nvPr/>
        </p:nvSpPr>
        <p:spPr bwMode="auto">
          <a:xfrm>
            <a:off x="5126568" y="2855913"/>
            <a:ext cx="390877"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6987EB"/>
          </a:solidFill>
          <a:ln w="12700" cmpd="sng">
            <a:solidFill>
              <a:srgbClr val="000000"/>
            </a:solidFill>
            <a:prstDash val="solid"/>
            <a:round/>
            <a:headEnd/>
            <a:tailEnd/>
          </a:ln>
        </p:spPr>
        <p:txBody>
          <a:bodyPr/>
          <a:lstStyle/>
          <a:p>
            <a:endParaRPr lang="en-US"/>
          </a:p>
        </p:txBody>
      </p:sp>
      <p:grpSp>
        <p:nvGrpSpPr>
          <p:cNvPr id="37924" name="Group 2102"/>
          <p:cNvGrpSpPr>
            <a:grpSpLocks/>
          </p:cNvGrpSpPr>
          <p:nvPr/>
        </p:nvGrpSpPr>
        <p:grpSpPr bwMode="auto">
          <a:xfrm>
            <a:off x="5177367" y="2197100"/>
            <a:ext cx="738011" cy="742950"/>
            <a:chOff x="3562" y="1636"/>
            <a:chExt cx="497" cy="468"/>
          </a:xfrm>
        </p:grpSpPr>
        <p:sp>
          <p:nvSpPr>
            <p:cNvPr id="37955" name="Freeform 2103"/>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956" name="Freeform 2104"/>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6987EB"/>
            </a:solidFill>
            <a:ln w="12700" cmpd="sng">
              <a:solidFill>
                <a:srgbClr val="000000"/>
              </a:solidFill>
              <a:prstDash val="solid"/>
              <a:round/>
              <a:headEnd/>
              <a:tailEnd/>
            </a:ln>
          </p:spPr>
          <p:txBody>
            <a:bodyPr/>
            <a:lstStyle/>
            <a:p>
              <a:endParaRPr lang="en-US"/>
            </a:p>
          </p:txBody>
        </p:sp>
      </p:grpSp>
      <p:sp>
        <p:nvSpPr>
          <p:cNvPr id="37925" name="Freeform 2105"/>
          <p:cNvSpPr>
            <a:spLocks/>
          </p:cNvSpPr>
          <p:nvPr/>
        </p:nvSpPr>
        <p:spPr bwMode="auto">
          <a:xfrm>
            <a:off x="5473701" y="2917826"/>
            <a:ext cx="290689"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926" name="Freeform 2106"/>
          <p:cNvSpPr>
            <a:spLocks/>
          </p:cNvSpPr>
          <p:nvPr/>
        </p:nvSpPr>
        <p:spPr bwMode="auto">
          <a:xfrm>
            <a:off x="5171723" y="3846514"/>
            <a:ext cx="338667"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927" name="Freeform 2107"/>
          <p:cNvSpPr>
            <a:spLocks/>
          </p:cNvSpPr>
          <p:nvPr/>
        </p:nvSpPr>
        <p:spPr bwMode="auto">
          <a:xfrm>
            <a:off x="6111523" y="2732089"/>
            <a:ext cx="570089"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928" name="Freeform 2108"/>
          <p:cNvSpPr>
            <a:spLocks/>
          </p:cNvSpPr>
          <p:nvPr/>
        </p:nvSpPr>
        <p:spPr bwMode="auto">
          <a:xfrm>
            <a:off x="5922434" y="3127376"/>
            <a:ext cx="738011"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929" name="Freeform 2109"/>
          <p:cNvSpPr>
            <a:spLocks/>
          </p:cNvSpPr>
          <p:nvPr/>
        </p:nvSpPr>
        <p:spPr bwMode="auto">
          <a:xfrm>
            <a:off x="5973234" y="3730626"/>
            <a:ext cx="498122"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930" name="Freeform 2110"/>
          <p:cNvSpPr>
            <a:spLocks/>
          </p:cNvSpPr>
          <p:nvPr/>
        </p:nvSpPr>
        <p:spPr bwMode="auto">
          <a:xfrm>
            <a:off x="5748867" y="3784600"/>
            <a:ext cx="529167"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7931" name="Freeform 2111"/>
          <p:cNvSpPr>
            <a:spLocks/>
          </p:cNvSpPr>
          <p:nvPr/>
        </p:nvSpPr>
        <p:spPr bwMode="auto">
          <a:xfrm>
            <a:off x="6246990" y="3041650"/>
            <a:ext cx="448733"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7932" name="Freeform 2112"/>
          <p:cNvSpPr>
            <a:spLocks/>
          </p:cNvSpPr>
          <p:nvPr/>
        </p:nvSpPr>
        <p:spPr bwMode="auto">
          <a:xfrm>
            <a:off x="6588478" y="3017839"/>
            <a:ext cx="107244"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933" name="Freeform 2113"/>
          <p:cNvSpPr>
            <a:spLocks/>
          </p:cNvSpPr>
          <p:nvPr/>
        </p:nvSpPr>
        <p:spPr bwMode="auto">
          <a:xfrm>
            <a:off x="6616701" y="2801939"/>
            <a:ext cx="138289"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934" name="Freeform 2114"/>
          <p:cNvSpPr>
            <a:spLocks/>
          </p:cNvSpPr>
          <p:nvPr/>
        </p:nvSpPr>
        <p:spPr bwMode="auto">
          <a:xfrm>
            <a:off x="6739467" y="2654301"/>
            <a:ext cx="166511"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7935" name="Freeform 2115"/>
          <p:cNvSpPr>
            <a:spLocks/>
          </p:cNvSpPr>
          <p:nvPr/>
        </p:nvSpPr>
        <p:spPr bwMode="auto">
          <a:xfrm>
            <a:off x="6732411" y="2522538"/>
            <a:ext cx="327378"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7936" name="Freeform 2116"/>
          <p:cNvSpPr>
            <a:spLocks/>
          </p:cNvSpPr>
          <p:nvPr/>
        </p:nvSpPr>
        <p:spPr bwMode="auto">
          <a:xfrm>
            <a:off x="6884812" y="2638425"/>
            <a:ext cx="86077"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7937" name="Freeform 2117"/>
          <p:cNvSpPr>
            <a:spLocks/>
          </p:cNvSpPr>
          <p:nvPr/>
        </p:nvSpPr>
        <p:spPr bwMode="auto">
          <a:xfrm>
            <a:off x="6790267" y="2212975"/>
            <a:ext cx="15240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7938" name="Freeform 2118"/>
          <p:cNvSpPr>
            <a:spLocks/>
          </p:cNvSpPr>
          <p:nvPr/>
        </p:nvSpPr>
        <p:spPr bwMode="auto">
          <a:xfrm>
            <a:off x="6841067" y="1887539"/>
            <a:ext cx="354189"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AAC8F5"/>
          </a:solidFill>
          <a:ln w="12700" cmpd="sng">
            <a:solidFill>
              <a:srgbClr val="000000"/>
            </a:solidFill>
            <a:prstDash val="solid"/>
            <a:round/>
            <a:headEnd/>
            <a:tailEnd/>
          </a:ln>
        </p:spPr>
        <p:txBody>
          <a:bodyPr/>
          <a:lstStyle/>
          <a:p>
            <a:endParaRPr lang="en-US"/>
          </a:p>
        </p:txBody>
      </p:sp>
      <p:grpSp>
        <p:nvGrpSpPr>
          <p:cNvPr id="37939" name="Group 2119"/>
          <p:cNvGrpSpPr>
            <a:grpSpLocks/>
          </p:cNvGrpSpPr>
          <p:nvPr/>
        </p:nvGrpSpPr>
        <p:grpSpPr bwMode="auto">
          <a:xfrm>
            <a:off x="2875845" y="4635501"/>
            <a:ext cx="859367" cy="588963"/>
            <a:chOff x="1991" y="3321"/>
            <a:chExt cx="361" cy="231"/>
          </a:xfrm>
        </p:grpSpPr>
        <p:sp>
          <p:nvSpPr>
            <p:cNvPr id="37947" name="Freeform 2120"/>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7948" name="Freeform 2121"/>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7949" name="Freeform 2122"/>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7950" name="Freeform 2123"/>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7951" name="Freeform 2124"/>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7952" name="Freeform 2125"/>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7953" name="Freeform 2126"/>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7954" name="Freeform 2127"/>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AAC8F5"/>
            </a:solidFill>
            <a:ln w="12700" cmpd="sng">
              <a:solidFill>
                <a:schemeClr val="tx1"/>
              </a:solidFill>
              <a:prstDash val="solid"/>
              <a:round/>
              <a:headEnd/>
              <a:tailEnd/>
            </a:ln>
          </p:spPr>
          <p:txBody>
            <a:bodyPr/>
            <a:lstStyle/>
            <a:p>
              <a:endParaRPr lang="en-US"/>
            </a:p>
          </p:txBody>
        </p:sp>
      </p:grpSp>
      <p:sp>
        <p:nvSpPr>
          <p:cNvPr id="37940" name="Rectangle 2165"/>
          <p:cNvSpPr>
            <a:spLocks noGrp="1" noChangeArrowheads="1"/>
          </p:cNvSpPr>
          <p:nvPr>
            <p:ph type="title" idx="4294967295"/>
          </p:nvPr>
        </p:nvSpPr>
        <p:spPr>
          <a:xfrm>
            <a:off x="0" y="242888"/>
            <a:ext cx="9144000" cy="1143000"/>
          </a:xfrm>
        </p:spPr>
        <p:txBody>
          <a:bodyPr/>
          <a:lstStyle/>
          <a:p>
            <a:r>
              <a:rPr lang="en-US" altLang="en-US" sz="2400" smtClean="0"/>
              <a:t>Obesity Trends* Among U.S. Adults</a:t>
            </a:r>
            <a:br>
              <a:rPr lang="en-US" altLang="en-US" sz="2400" smtClean="0"/>
            </a:br>
            <a:r>
              <a:rPr lang="en-US" altLang="en-US" sz="2400" smtClean="0">
                <a:solidFill>
                  <a:srgbClr val="DE3021"/>
                </a:solidFill>
              </a:rPr>
              <a:t>BRFSS, 1989</a:t>
            </a:r>
          </a:p>
        </p:txBody>
      </p:sp>
      <p:sp>
        <p:nvSpPr>
          <p:cNvPr id="37941" name="Text Box 2189"/>
          <p:cNvSpPr txBox="1">
            <a:spLocks noChangeArrowheads="1"/>
          </p:cNvSpPr>
          <p:nvPr/>
        </p:nvSpPr>
        <p:spPr bwMode="auto">
          <a:xfrm>
            <a:off x="2119489" y="1200151"/>
            <a:ext cx="55194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altLang="en-US" sz="1400" b="1">
                <a:solidFill>
                  <a:srgbClr val="000000"/>
                </a:solidFill>
                <a:latin typeface="Verdana" pitchFamily="34" charset="0"/>
              </a:rPr>
              <a:t>(*BMI ≥30, or ~ 30 lbs. overweight for 5’ 4” person)</a:t>
            </a:r>
          </a:p>
        </p:txBody>
      </p:sp>
      <p:sp>
        <p:nvSpPr>
          <p:cNvPr id="37942" name="Text Box 2210"/>
          <p:cNvSpPr txBox="1">
            <a:spLocks noChangeArrowheads="1"/>
          </p:cNvSpPr>
          <p:nvPr/>
        </p:nvSpPr>
        <p:spPr bwMode="auto">
          <a:xfrm>
            <a:off x="653345" y="5894388"/>
            <a:ext cx="72517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altLang="en-US" sz="1400" b="1">
                <a:solidFill>
                  <a:srgbClr val="000000"/>
                </a:solidFill>
                <a:latin typeface="Arial Narrow" pitchFamily="34" charset="0"/>
              </a:rPr>
              <a:t>No Data           &lt;10%          10%–14%</a:t>
            </a:r>
          </a:p>
        </p:txBody>
      </p:sp>
      <p:sp>
        <p:nvSpPr>
          <p:cNvPr id="37943" name="Rectangle 2211"/>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37944" name="Rectangle 2212"/>
          <p:cNvSpPr>
            <a:spLocks noChangeArrowheads="1"/>
          </p:cNvSpPr>
          <p:nvPr/>
        </p:nvSpPr>
        <p:spPr bwMode="auto">
          <a:xfrm>
            <a:off x="1349022" y="5953125"/>
            <a:ext cx="208844" cy="234950"/>
          </a:xfrm>
          <a:prstGeom prst="rect">
            <a:avLst/>
          </a:prstGeom>
          <a:solidFill>
            <a:srgbClr val="99CCFF"/>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37945" name="Rectangle 2213"/>
          <p:cNvSpPr>
            <a:spLocks noChangeArrowheads="1"/>
          </p:cNvSpPr>
          <p:nvPr/>
        </p:nvSpPr>
        <p:spPr bwMode="auto">
          <a:xfrm>
            <a:off x="2229556" y="5951538"/>
            <a:ext cx="208844" cy="234950"/>
          </a:xfrm>
          <a:prstGeom prst="rect">
            <a:avLst/>
          </a:prstGeom>
          <a:solidFill>
            <a:srgbClr val="6699FF"/>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pPr algn="ctr"/>
            <a:endParaRPr lang="en-US" altLang="en-US">
              <a:solidFill>
                <a:srgbClr val="000000"/>
              </a:solidFill>
            </a:endParaRPr>
          </a:p>
        </p:txBody>
      </p:sp>
      <p:sp>
        <p:nvSpPr>
          <p:cNvPr id="37946" name="Rectangle 2214"/>
          <p:cNvSpPr>
            <a:spLocks noChangeArrowheads="1"/>
          </p:cNvSpPr>
          <p:nvPr/>
        </p:nvSpPr>
        <p:spPr bwMode="auto">
          <a:xfrm>
            <a:off x="395110" y="5892800"/>
            <a:ext cx="2806865"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Tree>
    <p:extLst>
      <p:ext uri="{BB962C8B-B14F-4D97-AF65-F5344CB8AC3E}">
        <p14:creationId xmlns:p14="http://schemas.microsoft.com/office/powerpoint/2010/main" val="387656090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Freeform 5"/>
          <p:cNvSpPr>
            <a:spLocks/>
          </p:cNvSpPr>
          <p:nvPr/>
        </p:nvSpPr>
        <p:spPr bwMode="auto">
          <a:xfrm>
            <a:off x="2343856" y="1709739"/>
            <a:ext cx="649111"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8915" name="Freeform 6"/>
          <p:cNvSpPr>
            <a:spLocks/>
          </p:cNvSpPr>
          <p:nvPr/>
        </p:nvSpPr>
        <p:spPr bwMode="auto">
          <a:xfrm>
            <a:off x="4011790" y="2003425"/>
            <a:ext cx="644877"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16" name="Freeform 7"/>
          <p:cNvSpPr>
            <a:spLocks/>
          </p:cNvSpPr>
          <p:nvPr/>
        </p:nvSpPr>
        <p:spPr bwMode="auto">
          <a:xfrm>
            <a:off x="3983567" y="2398713"/>
            <a:ext cx="681566"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17" name="Freeform 8"/>
          <p:cNvSpPr>
            <a:spLocks/>
          </p:cNvSpPr>
          <p:nvPr/>
        </p:nvSpPr>
        <p:spPr bwMode="auto">
          <a:xfrm>
            <a:off x="3960989" y="2794000"/>
            <a:ext cx="805744"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18" name="Freeform 9"/>
          <p:cNvSpPr>
            <a:spLocks/>
          </p:cNvSpPr>
          <p:nvPr/>
        </p:nvSpPr>
        <p:spPr bwMode="auto">
          <a:xfrm>
            <a:off x="4121856" y="3203576"/>
            <a:ext cx="722489"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chemeClr val="bg1"/>
          </a:solidFill>
          <a:ln w="12700" cmpd="sng">
            <a:solidFill>
              <a:schemeClr val="tx1"/>
            </a:solidFill>
            <a:prstDash val="solid"/>
            <a:round/>
            <a:headEnd/>
            <a:tailEnd/>
          </a:ln>
        </p:spPr>
        <p:txBody>
          <a:bodyPr/>
          <a:lstStyle/>
          <a:p>
            <a:endParaRPr lang="en-US"/>
          </a:p>
        </p:txBody>
      </p:sp>
      <p:sp>
        <p:nvSpPr>
          <p:cNvPr id="38919" name="Freeform 10"/>
          <p:cNvSpPr>
            <a:spLocks/>
          </p:cNvSpPr>
          <p:nvPr/>
        </p:nvSpPr>
        <p:spPr bwMode="auto">
          <a:xfrm>
            <a:off x="4018845" y="3590925"/>
            <a:ext cx="839612"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20" name="Freeform 11"/>
          <p:cNvSpPr>
            <a:spLocks/>
          </p:cNvSpPr>
          <p:nvPr/>
        </p:nvSpPr>
        <p:spPr bwMode="auto">
          <a:xfrm>
            <a:off x="4651022" y="2740026"/>
            <a:ext cx="592667"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21" name="Freeform 12"/>
          <p:cNvSpPr>
            <a:spLocks/>
          </p:cNvSpPr>
          <p:nvPr/>
        </p:nvSpPr>
        <p:spPr bwMode="auto">
          <a:xfrm>
            <a:off x="4731456" y="31273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22" name="Freeform 13"/>
          <p:cNvSpPr>
            <a:spLocks/>
          </p:cNvSpPr>
          <p:nvPr/>
        </p:nvSpPr>
        <p:spPr bwMode="auto">
          <a:xfrm>
            <a:off x="4975578" y="2282826"/>
            <a:ext cx="513644"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23" name="Freeform 14"/>
          <p:cNvSpPr>
            <a:spLocks/>
          </p:cNvSpPr>
          <p:nvPr/>
        </p:nvSpPr>
        <p:spPr bwMode="auto">
          <a:xfrm>
            <a:off x="5343879" y="3265489"/>
            <a:ext cx="718255"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24" name="Freeform 15"/>
          <p:cNvSpPr>
            <a:spLocks/>
          </p:cNvSpPr>
          <p:nvPr/>
        </p:nvSpPr>
        <p:spPr bwMode="auto">
          <a:xfrm>
            <a:off x="5280378" y="3560764"/>
            <a:ext cx="801511"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25" name="Freeform 16"/>
          <p:cNvSpPr>
            <a:spLocks/>
          </p:cNvSpPr>
          <p:nvPr/>
        </p:nvSpPr>
        <p:spPr bwMode="auto">
          <a:xfrm>
            <a:off x="5489222" y="3824288"/>
            <a:ext cx="375356"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26" name="Freeform 17"/>
          <p:cNvSpPr>
            <a:spLocks/>
          </p:cNvSpPr>
          <p:nvPr/>
        </p:nvSpPr>
        <p:spPr bwMode="auto">
          <a:xfrm>
            <a:off x="5729111" y="2840038"/>
            <a:ext cx="410634"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27" name="Freeform 18"/>
          <p:cNvSpPr>
            <a:spLocks/>
          </p:cNvSpPr>
          <p:nvPr/>
        </p:nvSpPr>
        <p:spPr bwMode="auto">
          <a:xfrm>
            <a:off x="5843412" y="3459163"/>
            <a:ext cx="860778"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28" name="Freeform 19"/>
          <p:cNvSpPr>
            <a:spLocks/>
          </p:cNvSpPr>
          <p:nvPr/>
        </p:nvSpPr>
        <p:spPr bwMode="auto">
          <a:xfrm>
            <a:off x="5590823" y="4311650"/>
            <a:ext cx="889000"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29" name="Freeform 20"/>
          <p:cNvSpPr>
            <a:spLocks/>
          </p:cNvSpPr>
          <p:nvPr/>
        </p:nvSpPr>
        <p:spPr bwMode="auto">
          <a:xfrm>
            <a:off x="5987346" y="3009900"/>
            <a:ext cx="441677"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30" name="Freeform 21"/>
          <p:cNvSpPr>
            <a:spLocks/>
          </p:cNvSpPr>
          <p:nvPr/>
        </p:nvSpPr>
        <p:spPr bwMode="auto">
          <a:xfrm>
            <a:off x="4844345" y="3660776"/>
            <a:ext cx="485422"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chemeClr val="bg1"/>
          </a:solidFill>
          <a:ln w="12700" cmpd="sng">
            <a:solidFill>
              <a:schemeClr val="tx1"/>
            </a:solidFill>
            <a:prstDash val="solid"/>
            <a:round/>
            <a:headEnd/>
            <a:tailEnd/>
          </a:ln>
        </p:spPr>
        <p:txBody>
          <a:bodyPr/>
          <a:lstStyle/>
          <a:p>
            <a:endParaRPr lang="en-US"/>
          </a:p>
        </p:txBody>
      </p:sp>
      <p:sp>
        <p:nvSpPr>
          <p:cNvPr id="38931" name="Freeform 22"/>
          <p:cNvSpPr>
            <a:spLocks/>
          </p:cNvSpPr>
          <p:nvPr/>
        </p:nvSpPr>
        <p:spPr bwMode="auto">
          <a:xfrm>
            <a:off x="2103968" y="2562225"/>
            <a:ext cx="780344"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8932" name="Freeform 23"/>
          <p:cNvSpPr>
            <a:spLocks/>
          </p:cNvSpPr>
          <p:nvPr/>
        </p:nvSpPr>
        <p:spPr bwMode="auto">
          <a:xfrm>
            <a:off x="3324578" y="2452689"/>
            <a:ext cx="681567"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chemeClr val="bg1"/>
          </a:solidFill>
          <a:ln w="12700" cmpd="sng">
            <a:solidFill>
              <a:schemeClr val="tx1"/>
            </a:solidFill>
            <a:prstDash val="solid"/>
            <a:round/>
            <a:headEnd/>
            <a:tailEnd/>
          </a:ln>
        </p:spPr>
        <p:txBody>
          <a:bodyPr/>
          <a:lstStyle/>
          <a:p>
            <a:endParaRPr lang="en-US"/>
          </a:p>
        </p:txBody>
      </p:sp>
      <p:sp>
        <p:nvSpPr>
          <p:cNvPr id="38933" name="Freeform 24"/>
          <p:cNvSpPr>
            <a:spLocks/>
          </p:cNvSpPr>
          <p:nvPr/>
        </p:nvSpPr>
        <p:spPr bwMode="auto">
          <a:xfrm>
            <a:off x="3434645" y="3003551"/>
            <a:ext cx="716844"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8934" name="Freeform 25"/>
          <p:cNvSpPr>
            <a:spLocks/>
          </p:cNvSpPr>
          <p:nvPr/>
        </p:nvSpPr>
        <p:spPr bwMode="auto">
          <a:xfrm>
            <a:off x="3341511" y="3521076"/>
            <a:ext cx="684389"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8935" name="Freeform 26"/>
          <p:cNvSpPr>
            <a:spLocks/>
          </p:cNvSpPr>
          <p:nvPr/>
        </p:nvSpPr>
        <p:spPr bwMode="auto">
          <a:xfrm>
            <a:off x="3601156" y="3660776"/>
            <a:ext cx="1367367"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36" name="Freeform 27"/>
          <p:cNvSpPr>
            <a:spLocks/>
          </p:cNvSpPr>
          <p:nvPr/>
        </p:nvSpPr>
        <p:spPr bwMode="auto">
          <a:xfrm>
            <a:off x="6169378"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8937" name="Freeform 28"/>
          <p:cNvSpPr>
            <a:spLocks/>
          </p:cNvSpPr>
          <p:nvPr/>
        </p:nvSpPr>
        <p:spPr bwMode="auto">
          <a:xfrm>
            <a:off x="6660445" y="2266950"/>
            <a:ext cx="166511"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38938" name="Group 130"/>
          <p:cNvGrpSpPr>
            <a:grpSpLocks/>
          </p:cNvGrpSpPr>
          <p:nvPr/>
        </p:nvGrpSpPr>
        <p:grpSpPr bwMode="auto">
          <a:xfrm>
            <a:off x="1027289" y="3886200"/>
            <a:ext cx="1786467" cy="1390650"/>
            <a:chOff x="728" y="2532"/>
            <a:chExt cx="1266" cy="876"/>
          </a:xfrm>
        </p:grpSpPr>
        <p:sp>
          <p:nvSpPr>
            <p:cNvPr id="38981" name="Freeform 29"/>
            <p:cNvSpPr>
              <a:spLocks/>
            </p:cNvSpPr>
            <p:nvPr/>
          </p:nvSpPr>
          <p:spPr bwMode="auto">
            <a:xfrm>
              <a:off x="1031" y="2532"/>
              <a:ext cx="963" cy="780"/>
            </a:xfrm>
            <a:custGeom>
              <a:avLst/>
              <a:gdLst>
                <a:gd name="T0" fmla="*/ 1890 w 188"/>
                <a:gd name="T1" fmla="*/ 3588 h 160"/>
                <a:gd name="T2" fmla="*/ 3488 w 188"/>
                <a:gd name="T3" fmla="*/ 4636 h 160"/>
                <a:gd name="T4" fmla="*/ 2413 w 188"/>
                <a:gd name="T5" fmla="*/ 5796 h 160"/>
                <a:gd name="T6" fmla="*/ 2151 w 188"/>
                <a:gd name="T7" fmla="*/ 4992 h 160"/>
                <a:gd name="T8" fmla="*/ 681 w 188"/>
                <a:gd name="T9" fmla="*/ 6372 h 160"/>
                <a:gd name="T10" fmla="*/ 1470 w 188"/>
                <a:gd name="T11" fmla="*/ 7415 h 160"/>
                <a:gd name="T12" fmla="*/ 3621 w 188"/>
                <a:gd name="T13" fmla="*/ 7059 h 160"/>
                <a:gd name="T14" fmla="*/ 2966 w 188"/>
                <a:gd name="T15" fmla="*/ 8580 h 160"/>
                <a:gd name="T16" fmla="*/ 2413 w 188"/>
                <a:gd name="T17" fmla="*/ 9150 h 160"/>
                <a:gd name="T18" fmla="*/ 1337 w 188"/>
                <a:gd name="T19" fmla="*/ 9506 h 160"/>
                <a:gd name="T20" fmla="*/ 814 w 188"/>
                <a:gd name="T21" fmla="*/ 11359 h 160"/>
                <a:gd name="T22" fmla="*/ 1470 w 188"/>
                <a:gd name="T23" fmla="*/ 12407 h 160"/>
                <a:gd name="T24" fmla="*/ 2966 w 188"/>
                <a:gd name="T25" fmla="*/ 12977 h 160"/>
                <a:gd name="T26" fmla="*/ 2966 w 188"/>
                <a:gd name="T27" fmla="*/ 13904 h 160"/>
                <a:gd name="T28" fmla="*/ 4697 w 188"/>
                <a:gd name="T29" fmla="*/ 14259 h 160"/>
                <a:gd name="T30" fmla="*/ 5640 w 188"/>
                <a:gd name="T31" fmla="*/ 14474 h 160"/>
                <a:gd name="T32" fmla="*/ 3908 w 188"/>
                <a:gd name="T33" fmla="*/ 16326 h 160"/>
                <a:gd name="T34" fmla="*/ 2546 w 188"/>
                <a:gd name="T35" fmla="*/ 17038 h 160"/>
                <a:gd name="T36" fmla="*/ 394 w 188"/>
                <a:gd name="T37" fmla="*/ 17964 h 160"/>
                <a:gd name="T38" fmla="*/ 394 w 188"/>
                <a:gd name="T39" fmla="*/ 18535 h 160"/>
                <a:gd name="T40" fmla="*/ 3908 w 188"/>
                <a:gd name="T41" fmla="*/ 17253 h 160"/>
                <a:gd name="T42" fmla="*/ 8344 w 188"/>
                <a:gd name="T43" fmla="*/ 13904 h 160"/>
                <a:gd name="T44" fmla="*/ 7924 w 188"/>
                <a:gd name="T45" fmla="*/ 13548 h 160"/>
                <a:gd name="T46" fmla="*/ 10337 w 188"/>
                <a:gd name="T47" fmla="*/ 11003 h 160"/>
                <a:gd name="T48" fmla="*/ 9681 w 188"/>
                <a:gd name="T49" fmla="*/ 11690 h 160"/>
                <a:gd name="T50" fmla="*/ 9814 w 188"/>
                <a:gd name="T51" fmla="*/ 12621 h 160"/>
                <a:gd name="T52" fmla="*/ 9681 w 188"/>
                <a:gd name="T53" fmla="*/ 13216 h 160"/>
                <a:gd name="T54" fmla="*/ 11571 w 188"/>
                <a:gd name="T55" fmla="*/ 12285 h 160"/>
                <a:gd name="T56" fmla="*/ 11571 w 188"/>
                <a:gd name="T57" fmla="*/ 11359 h 160"/>
                <a:gd name="T58" fmla="*/ 14378 w 188"/>
                <a:gd name="T59" fmla="*/ 11929 h 160"/>
                <a:gd name="T60" fmla="*/ 16269 w 188"/>
                <a:gd name="T61" fmla="*/ 11690 h 160"/>
                <a:gd name="T62" fmla="*/ 19496 w 188"/>
                <a:gd name="T63" fmla="*/ 12621 h 160"/>
                <a:gd name="T64" fmla="*/ 20571 w 188"/>
                <a:gd name="T65" fmla="*/ 13787 h 160"/>
                <a:gd name="T66" fmla="*/ 22303 w 188"/>
                <a:gd name="T67" fmla="*/ 14830 h 160"/>
                <a:gd name="T68" fmla="*/ 25269 w 188"/>
                <a:gd name="T69" fmla="*/ 15069 h 160"/>
                <a:gd name="T70" fmla="*/ 24874 w 188"/>
                <a:gd name="T71" fmla="*/ 13548 h 160"/>
                <a:gd name="T72" fmla="*/ 23665 w 188"/>
                <a:gd name="T73" fmla="*/ 13333 h 160"/>
                <a:gd name="T74" fmla="*/ 21908 w 188"/>
                <a:gd name="T75" fmla="*/ 12285 h 160"/>
                <a:gd name="T76" fmla="*/ 19757 w 188"/>
                <a:gd name="T77" fmla="*/ 11003 h 160"/>
                <a:gd name="T78" fmla="*/ 18942 w 188"/>
                <a:gd name="T79" fmla="*/ 11929 h 160"/>
                <a:gd name="T80" fmla="*/ 17344 w 188"/>
                <a:gd name="T81" fmla="*/ 10764 h 160"/>
                <a:gd name="T82" fmla="*/ 15715 w 188"/>
                <a:gd name="T83" fmla="*/ 9267 h 160"/>
                <a:gd name="T84" fmla="*/ 13697 w 188"/>
                <a:gd name="T85" fmla="*/ 2423 h 160"/>
                <a:gd name="T86" fmla="*/ 12094 w 188"/>
                <a:gd name="T87" fmla="*/ 570 h 160"/>
                <a:gd name="T88" fmla="*/ 9261 w 188"/>
                <a:gd name="T89" fmla="*/ 570 h 160"/>
                <a:gd name="T90" fmla="*/ 7924 w 188"/>
                <a:gd name="T91" fmla="*/ 570 h 160"/>
                <a:gd name="T92" fmla="*/ 6060 w 188"/>
                <a:gd name="T93" fmla="*/ 0 h 160"/>
                <a:gd name="T94" fmla="*/ 4697 w 188"/>
                <a:gd name="T95" fmla="*/ 478 h 160"/>
                <a:gd name="T96" fmla="*/ 3227 w 188"/>
                <a:gd name="T97" fmla="*/ 1497 h 160"/>
                <a:gd name="T98" fmla="*/ 2546 w 188"/>
                <a:gd name="T99" fmla="*/ 2423 h 160"/>
                <a:gd name="T100" fmla="*/ 1337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chemeClr val="bg1"/>
            </a:solidFill>
            <a:ln w="12700" cmpd="sng">
              <a:solidFill>
                <a:schemeClr val="tx1"/>
              </a:solidFill>
              <a:prstDash val="solid"/>
              <a:round/>
              <a:headEnd/>
              <a:tailEnd/>
            </a:ln>
          </p:spPr>
          <p:txBody>
            <a:bodyPr/>
            <a:lstStyle/>
            <a:p>
              <a:endParaRPr lang="en-US"/>
            </a:p>
          </p:txBody>
        </p:sp>
        <p:sp>
          <p:nvSpPr>
            <p:cNvPr id="38982" name="Freeform 30"/>
            <p:cNvSpPr>
              <a:spLocks/>
            </p:cNvSpPr>
            <p:nvPr/>
          </p:nvSpPr>
          <p:spPr bwMode="auto">
            <a:xfrm>
              <a:off x="995" y="33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chemeClr val="bg1"/>
            </a:solidFill>
            <a:ln w="12700" cmpd="sng">
              <a:solidFill>
                <a:schemeClr val="tx1"/>
              </a:solidFill>
              <a:prstDash val="solid"/>
              <a:round/>
              <a:headEnd/>
              <a:tailEnd/>
            </a:ln>
          </p:spPr>
          <p:txBody>
            <a:bodyPr/>
            <a:lstStyle/>
            <a:p>
              <a:endParaRPr lang="en-US"/>
            </a:p>
          </p:txBody>
        </p:sp>
        <p:sp>
          <p:nvSpPr>
            <p:cNvPr id="38983" name="Freeform 31"/>
            <p:cNvSpPr>
              <a:spLocks/>
            </p:cNvSpPr>
            <p:nvPr/>
          </p:nvSpPr>
          <p:spPr bwMode="auto">
            <a:xfrm>
              <a:off x="949" y="3310"/>
              <a:ext cx="46" cy="30"/>
            </a:xfrm>
            <a:custGeom>
              <a:avLst/>
              <a:gdLst>
                <a:gd name="T0" fmla="*/ 940 w 9"/>
                <a:gd name="T1" fmla="*/ 0 h 6"/>
                <a:gd name="T2" fmla="*/ 521 w 9"/>
                <a:gd name="T3" fmla="*/ 0 h 6"/>
                <a:gd name="T4" fmla="*/ 394 w 9"/>
                <a:gd name="T5" fmla="*/ 125 h 6"/>
                <a:gd name="T6" fmla="*/ 394 w 9"/>
                <a:gd name="T7" fmla="*/ 125 h 6"/>
                <a:gd name="T8" fmla="*/ 394 w 9"/>
                <a:gd name="T9" fmla="*/ 250 h 6"/>
                <a:gd name="T10" fmla="*/ 394 w 9"/>
                <a:gd name="T11" fmla="*/ 375 h 6"/>
                <a:gd name="T12" fmla="*/ 261 w 9"/>
                <a:gd name="T13" fmla="*/ 375 h 6"/>
                <a:gd name="T14" fmla="*/ 261 w 9"/>
                <a:gd name="T15" fmla="*/ 375 h 6"/>
                <a:gd name="T16" fmla="*/ 133 w 9"/>
                <a:gd name="T17" fmla="*/ 375 h 6"/>
                <a:gd name="T18" fmla="*/ 133 w 9"/>
                <a:gd name="T19" fmla="*/ 500 h 6"/>
                <a:gd name="T20" fmla="*/ 133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33 w 9"/>
                <a:gd name="T39" fmla="*/ 750 h 6"/>
                <a:gd name="T40" fmla="*/ 261 w 9"/>
                <a:gd name="T41" fmla="*/ 750 h 6"/>
                <a:gd name="T42" fmla="*/ 394 w 9"/>
                <a:gd name="T43" fmla="*/ 625 h 6"/>
                <a:gd name="T44" fmla="*/ 808 w 9"/>
                <a:gd name="T45" fmla="*/ 375 h 6"/>
                <a:gd name="T46" fmla="*/ 940 w 9"/>
                <a:gd name="T47" fmla="*/ 250 h 6"/>
                <a:gd name="T48" fmla="*/ 1073 w 9"/>
                <a:gd name="T49" fmla="*/ 250 h 6"/>
                <a:gd name="T50" fmla="*/ 1201 w 9"/>
                <a:gd name="T51" fmla="*/ 125 h 6"/>
                <a:gd name="T52" fmla="*/ 1201 w 9"/>
                <a:gd name="T53" fmla="*/ 125 h 6"/>
                <a:gd name="T54" fmla="*/ 1201 w 9"/>
                <a:gd name="T55" fmla="*/ 125 h 6"/>
                <a:gd name="T56" fmla="*/ 1073 w 9"/>
                <a:gd name="T57" fmla="*/ 0 h 6"/>
                <a:gd name="T58" fmla="*/ 1073 w 9"/>
                <a:gd name="T59" fmla="*/ 0 h 6"/>
                <a:gd name="T60" fmla="*/ 1073 w 9"/>
                <a:gd name="T61" fmla="*/ 0 h 6"/>
                <a:gd name="T62" fmla="*/ 1073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chemeClr val="bg1"/>
            </a:solidFill>
            <a:ln w="12700" cmpd="sng">
              <a:solidFill>
                <a:schemeClr val="tx1"/>
              </a:solidFill>
              <a:prstDash val="solid"/>
              <a:round/>
              <a:headEnd/>
              <a:tailEnd/>
            </a:ln>
          </p:spPr>
          <p:txBody>
            <a:bodyPr/>
            <a:lstStyle/>
            <a:p>
              <a:endParaRPr lang="en-US"/>
            </a:p>
          </p:txBody>
        </p:sp>
        <p:sp>
          <p:nvSpPr>
            <p:cNvPr id="38984" name="Freeform 32"/>
            <p:cNvSpPr>
              <a:spLocks/>
            </p:cNvSpPr>
            <p:nvPr/>
          </p:nvSpPr>
          <p:spPr bwMode="auto">
            <a:xfrm>
              <a:off x="903" y="3332"/>
              <a:ext cx="46" cy="34"/>
            </a:xfrm>
            <a:custGeom>
              <a:avLst/>
              <a:gdLst>
                <a:gd name="T0" fmla="*/ 1073 w 9"/>
                <a:gd name="T1" fmla="*/ 355 h 7"/>
                <a:gd name="T2" fmla="*/ 1073 w 9"/>
                <a:gd name="T3" fmla="*/ 117 h 7"/>
                <a:gd name="T4" fmla="*/ 680 w 9"/>
                <a:gd name="T5" fmla="*/ 355 h 7"/>
                <a:gd name="T6" fmla="*/ 521 w 9"/>
                <a:gd name="T7" fmla="*/ 447 h 7"/>
                <a:gd name="T8" fmla="*/ 521 w 9"/>
                <a:gd name="T9" fmla="*/ 447 h 7"/>
                <a:gd name="T10" fmla="*/ 261 w 9"/>
                <a:gd name="T11" fmla="*/ 568 h 7"/>
                <a:gd name="T12" fmla="*/ 133 w 9"/>
                <a:gd name="T13" fmla="*/ 685 h 7"/>
                <a:gd name="T14" fmla="*/ 0 w 9"/>
                <a:gd name="T15" fmla="*/ 685 h 7"/>
                <a:gd name="T16" fmla="*/ 261 w 9"/>
                <a:gd name="T17" fmla="*/ 685 h 7"/>
                <a:gd name="T18" fmla="*/ 394 w 9"/>
                <a:gd name="T19" fmla="*/ 568 h 7"/>
                <a:gd name="T20" fmla="*/ 808 w 9"/>
                <a:gd name="T21" fmla="*/ 447 h 7"/>
                <a:gd name="T22" fmla="*/ 1073 w 9"/>
                <a:gd name="T23" fmla="*/ 355 h 7"/>
                <a:gd name="T24" fmla="*/ 1073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chemeClr val="bg1"/>
            </a:solidFill>
            <a:ln w="12700" cmpd="sng">
              <a:solidFill>
                <a:schemeClr val="tx1"/>
              </a:solidFill>
              <a:prstDash val="solid"/>
              <a:round/>
              <a:headEnd/>
              <a:tailEnd/>
            </a:ln>
          </p:spPr>
          <p:txBody>
            <a:bodyPr/>
            <a:lstStyle/>
            <a:p>
              <a:endParaRPr lang="en-US"/>
            </a:p>
          </p:txBody>
        </p:sp>
        <p:sp>
          <p:nvSpPr>
            <p:cNvPr id="38985" name="Freeform 33"/>
            <p:cNvSpPr>
              <a:spLocks/>
            </p:cNvSpPr>
            <p:nvPr/>
          </p:nvSpPr>
          <p:spPr bwMode="auto">
            <a:xfrm>
              <a:off x="903" y="3337"/>
              <a:ext cx="41" cy="29"/>
            </a:xfrm>
            <a:custGeom>
              <a:avLst/>
              <a:gdLst>
                <a:gd name="T0" fmla="*/ 1076 w 8"/>
                <a:gd name="T1" fmla="*/ 232 h 6"/>
                <a:gd name="T2" fmla="*/ 1076 w 8"/>
                <a:gd name="T3" fmla="*/ 116 h 6"/>
                <a:gd name="T4" fmla="*/ 1076 w 8"/>
                <a:gd name="T5" fmla="*/ 116 h 6"/>
                <a:gd name="T6" fmla="*/ 1076 w 8"/>
                <a:gd name="T7" fmla="*/ 0 h 6"/>
                <a:gd name="T8" fmla="*/ 1076 w 8"/>
                <a:gd name="T9" fmla="*/ 0 h 6"/>
                <a:gd name="T10" fmla="*/ 1076 w 8"/>
                <a:gd name="T11" fmla="*/ 0 h 6"/>
                <a:gd name="T12" fmla="*/ 1076 w 8"/>
                <a:gd name="T13" fmla="*/ 0 h 6"/>
                <a:gd name="T14" fmla="*/ 1076 w 8"/>
                <a:gd name="T15" fmla="*/ 0 h 6"/>
                <a:gd name="T16" fmla="*/ 1076 w 8"/>
                <a:gd name="T17" fmla="*/ 0 h 6"/>
                <a:gd name="T18" fmla="*/ 1076 w 8"/>
                <a:gd name="T19" fmla="*/ 0 h 6"/>
                <a:gd name="T20" fmla="*/ 943 w 8"/>
                <a:gd name="T21" fmla="*/ 0 h 6"/>
                <a:gd name="T22" fmla="*/ 943 w 8"/>
                <a:gd name="T23" fmla="*/ 0 h 6"/>
                <a:gd name="T24" fmla="*/ 815 w 8"/>
                <a:gd name="T25" fmla="*/ 0 h 6"/>
                <a:gd name="T26" fmla="*/ 682 w 8"/>
                <a:gd name="T27" fmla="*/ 116 h 6"/>
                <a:gd name="T28" fmla="*/ 682 w 8"/>
                <a:gd name="T29" fmla="*/ 232 h 6"/>
                <a:gd name="T30" fmla="*/ 682 w 8"/>
                <a:gd name="T31" fmla="*/ 232 h 6"/>
                <a:gd name="T32" fmla="*/ 554 w 8"/>
                <a:gd name="T33" fmla="*/ 232 h 6"/>
                <a:gd name="T34" fmla="*/ 554 w 8"/>
                <a:gd name="T35" fmla="*/ 232 h 6"/>
                <a:gd name="T36" fmla="*/ 554 w 8"/>
                <a:gd name="T37" fmla="*/ 232 h 6"/>
                <a:gd name="T38" fmla="*/ 554 w 8"/>
                <a:gd name="T39" fmla="*/ 348 h 6"/>
                <a:gd name="T40" fmla="*/ 554 w 8"/>
                <a:gd name="T41" fmla="*/ 348 h 6"/>
                <a:gd name="T42" fmla="*/ 554 w 8"/>
                <a:gd name="T43" fmla="*/ 348 h 6"/>
                <a:gd name="T44" fmla="*/ 554 w 8"/>
                <a:gd name="T45" fmla="*/ 348 h 6"/>
                <a:gd name="T46" fmla="*/ 261 w 8"/>
                <a:gd name="T47" fmla="*/ 445 h 6"/>
                <a:gd name="T48" fmla="*/ 261 w 8"/>
                <a:gd name="T49" fmla="*/ 445 h 6"/>
                <a:gd name="T50" fmla="*/ 261 w 8"/>
                <a:gd name="T51" fmla="*/ 445 h 6"/>
                <a:gd name="T52" fmla="*/ 261 w 8"/>
                <a:gd name="T53" fmla="*/ 445 h 6"/>
                <a:gd name="T54" fmla="*/ 133 w 8"/>
                <a:gd name="T55" fmla="*/ 445 h 6"/>
                <a:gd name="T56" fmla="*/ 133 w 8"/>
                <a:gd name="T57" fmla="*/ 561 h 6"/>
                <a:gd name="T58" fmla="*/ 133 w 8"/>
                <a:gd name="T59" fmla="*/ 561 h 6"/>
                <a:gd name="T60" fmla="*/ 0 w 8"/>
                <a:gd name="T61" fmla="*/ 561 h 6"/>
                <a:gd name="T62" fmla="*/ 0 w 8"/>
                <a:gd name="T63" fmla="*/ 561 h 6"/>
                <a:gd name="T64" fmla="*/ 0 w 8"/>
                <a:gd name="T65" fmla="*/ 561 h 6"/>
                <a:gd name="T66" fmla="*/ 133 w 8"/>
                <a:gd name="T67" fmla="*/ 677 h 6"/>
                <a:gd name="T68" fmla="*/ 133 w 8"/>
                <a:gd name="T69" fmla="*/ 677 h 6"/>
                <a:gd name="T70" fmla="*/ 133 w 8"/>
                <a:gd name="T71" fmla="*/ 677 h 6"/>
                <a:gd name="T72" fmla="*/ 133 w 8"/>
                <a:gd name="T73" fmla="*/ 677 h 6"/>
                <a:gd name="T74" fmla="*/ 261 w 8"/>
                <a:gd name="T75" fmla="*/ 561 h 6"/>
                <a:gd name="T76" fmla="*/ 261 w 8"/>
                <a:gd name="T77" fmla="*/ 561 h 6"/>
                <a:gd name="T78" fmla="*/ 395 w 8"/>
                <a:gd name="T79" fmla="*/ 561 h 6"/>
                <a:gd name="T80" fmla="*/ 395 w 8"/>
                <a:gd name="T81" fmla="*/ 445 h 6"/>
                <a:gd name="T82" fmla="*/ 395 w 8"/>
                <a:gd name="T83" fmla="*/ 445 h 6"/>
                <a:gd name="T84" fmla="*/ 682 w 8"/>
                <a:gd name="T85" fmla="*/ 445 h 6"/>
                <a:gd name="T86" fmla="*/ 682 w 8"/>
                <a:gd name="T87" fmla="*/ 348 h 6"/>
                <a:gd name="T88" fmla="*/ 815 w 8"/>
                <a:gd name="T89" fmla="*/ 348 h 6"/>
                <a:gd name="T90" fmla="*/ 943 w 8"/>
                <a:gd name="T91" fmla="*/ 348 h 6"/>
                <a:gd name="T92" fmla="*/ 943 w 8"/>
                <a:gd name="T93" fmla="*/ 232 h 6"/>
                <a:gd name="T94" fmla="*/ 943 w 8"/>
                <a:gd name="T95" fmla="*/ 232 h 6"/>
                <a:gd name="T96" fmla="*/ 1076 w 8"/>
                <a:gd name="T97" fmla="*/ 232 h 6"/>
                <a:gd name="T98" fmla="*/ 1076 w 8"/>
                <a:gd name="T99" fmla="*/ 232 h 6"/>
                <a:gd name="T100" fmla="*/ 107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chemeClr val="bg1"/>
            </a:solidFill>
            <a:ln w="12700" cmpd="sng">
              <a:solidFill>
                <a:schemeClr val="tx1"/>
              </a:solidFill>
              <a:prstDash val="solid"/>
              <a:round/>
              <a:headEnd/>
              <a:tailEnd/>
            </a:ln>
          </p:spPr>
          <p:txBody>
            <a:bodyPr/>
            <a:lstStyle/>
            <a:p>
              <a:endParaRPr lang="en-US"/>
            </a:p>
          </p:txBody>
        </p:sp>
        <p:sp>
          <p:nvSpPr>
            <p:cNvPr id="38986" name="Freeform 34"/>
            <p:cNvSpPr>
              <a:spLocks/>
            </p:cNvSpPr>
            <p:nvPr/>
          </p:nvSpPr>
          <p:spPr bwMode="auto">
            <a:xfrm>
              <a:off x="877" y="3376"/>
              <a:ext cx="4" cy="5"/>
            </a:xfrm>
            <a:custGeom>
              <a:avLst/>
              <a:gdLst>
                <a:gd name="T0" fmla="*/ 64 w 1"/>
                <a:gd name="T1" fmla="*/ 0 h 1"/>
                <a:gd name="T2" fmla="*/ 0 w 1"/>
                <a:gd name="T3" fmla="*/ 0 h 1"/>
                <a:gd name="T4" fmla="*/ 0 w 1"/>
                <a:gd name="T5" fmla="*/ 125 h 1"/>
                <a:gd name="T6" fmla="*/ 64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chemeClr val="bg1"/>
            </a:solidFill>
            <a:ln w="12700" cmpd="sng">
              <a:solidFill>
                <a:schemeClr val="tx1"/>
              </a:solidFill>
              <a:prstDash val="solid"/>
              <a:round/>
              <a:headEnd/>
              <a:tailEnd/>
            </a:ln>
          </p:spPr>
          <p:txBody>
            <a:bodyPr/>
            <a:lstStyle/>
            <a:p>
              <a:endParaRPr lang="en-US"/>
            </a:p>
          </p:txBody>
        </p:sp>
        <p:sp>
          <p:nvSpPr>
            <p:cNvPr id="38987" name="Freeform 35"/>
            <p:cNvSpPr>
              <a:spLocks/>
            </p:cNvSpPr>
            <p:nvPr/>
          </p:nvSpPr>
          <p:spPr bwMode="auto">
            <a:xfrm>
              <a:off x="877" y="3376"/>
              <a:ext cx="4" cy="5"/>
            </a:xfrm>
            <a:custGeom>
              <a:avLst/>
              <a:gdLst>
                <a:gd name="T0" fmla="*/ 64 w 1"/>
                <a:gd name="T1" fmla="*/ 0 h 1"/>
                <a:gd name="T2" fmla="*/ 64 w 1"/>
                <a:gd name="T3" fmla="*/ 0 h 1"/>
                <a:gd name="T4" fmla="*/ 64 w 1"/>
                <a:gd name="T5" fmla="*/ 0 h 1"/>
                <a:gd name="T6" fmla="*/ 64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64 w 1"/>
                <a:gd name="T27" fmla="*/ 125 h 1"/>
                <a:gd name="T28" fmla="*/ 64 w 1"/>
                <a:gd name="T29" fmla="*/ 0 h 1"/>
                <a:gd name="T30" fmla="*/ 64 w 1"/>
                <a:gd name="T31" fmla="*/ 0 h 1"/>
                <a:gd name="T32" fmla="*/ 64 w 1"/>
                <a:gd name="T33" fmla="*/ 0 h 1"/>
                <a:gd name="T34" fmla="*/ 64 w 1"/>
                <a:gd name="T35" fmla="*/ 0 h 1"/>
                <a:gd name="T36" fmla="*/ 64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chemeClr val="bg1"/>
            </a:solidFill>
            <a:ln w="12700" cmpd="sng">
              <a:solidFill>
                <a:schemeClr val="tx1"/>
              </a:solidFill>
              <a:prstDash val="solid"/>
              <a:round/>
              <a:headEnd/>
              <a:tailEnd/>
            </a:ln>
          </p:spPr>
          <p:txBody>
            <a:bodyPr/>
            <a:lstStyle/>
            <a:p>
              <a:endParaRPr lang="en-US"/>
            </a:p>
          </p:txBody>
        </p:sp>
        <p:sp>
          <p:nvSpPr>
            <p:cNvPr id="38988" name="Freeform 36"/>
            <p:cNvSpPr>
              <a:spLocks/>
            </p:cNvSpPr>
            <p:nvPr/>
          </p:nvSpPr>
          <p:spPr bwMode="auto">
            <a:xfrm>
              <a:off x="836" y="33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chemeClr val="bg1"/>
            </a:solidFill>
            <a:ln w="12700" cmpd="sng">
              <a:solidFill>
                <a:schemeClr val="tx1"/>
              </a:solidFill>
              <a:prstDash val="solid"/>
              <a:round/>
              <a:headEnd/>
              <a:tailEnd/>
            </a:ln>
          </p:spPr>
          <p:txBody>
            <a:bodyPr/>
            <a:lstStyle/>
            <a:p>
              <a:endParaRPr lang="en-US"/>
            </a:p>
          </p:txBody>
        </p:sp>
        <p:sp>
          <p:nvSpPr>
            <p:cNvPr id="38989" name="Freeform 37"/>
            <p:cNvSpPr>
              <a:spLocks/>
            </p:cNvSpPr>
            <p:nvPr/>
          </p:nvSpPr>
          <p:spPr bwMode="auto">
            <a:xfrm>
              <a:off x="840" y="3384"/>
              <a:ext cx="15" cy="9"/>
            </a:xfrm>
            <a:custGeom>
              <a:avLst/>
              <a:gdLst>
                <a:gd name="T0" fmla="*/ 250 w 3"/>
                <a:gd name="T1" fmla="*/ 0 h 2"/>
                <a:gd name="T2" fmla="*/ 250 w 3"/>
                <a:gd name="T3" fmla="*/ 0 h 2"/>
                <a:gd name="T4" fmla="*/ 250 w 3"/>
                <a:gd name="T5" fmla="*/ 0 h 2"/>
                <a:gd name="T6" fmla="*/ 250 w 3"/>
                <a:gd name="T7" fmla="*/ 0 h 2"/>
                <a:gd name="T8" fmla="*/ 375 w 3"/>
                <a:gd name="T9" fmla="*/ 0 h 2"/>
                <a:gd name="T10" fmla="*/ 375 w 3"/>
                <a:gd name="T11" fmla="*/ 0 h 2"/>
                <a:gd name="T12" fmla="*/ 375 w 3"/>
                <a:gd name="T13" fmla="*/ 0 h 2"/>
                <a:gd name="T14" fmla="*/ 375 w 3"/>
                <a:gd name="T15" fmla="*/ 0 h 2"/>
                <a:gd name="T16" fmla="*/ 375 w 3"/>
                <a:gd name="T17" fmla="*/ 0 h 2"/>
                <a:gd name="T18" fmla="*/ 375 w 3"/>
                <a:gd name="T19" fmla="*/ 0 h 2"/>
                <a:gd name="T20" fmla="*/ 375 w 3"/>
                <a:gd name="T21" fmla="*/ 0 h 2"/>
                <a:gd name="T22" fmla="*/ 250 w 3"/>
                <a:gd name="T23" fmla="*/ 0 h 2"/>
                <a:gd name="T24" fmla="*/ 250 w 3"/>
                <a:gd name="T25" fmla="*/ 99 h 2"/>
                <a:gd name="T26" fmla="*/ 375 w 3"/>
                <a:gd name="T27" fmla="*/ 99 h 2"/>
                <a:gd name="T28" fmla="*/ 375 w 3"/>
                <a:gd name="T29" fmla="*/ 99 h 2"/>
                <a:gd name="T30" fmla="*/ 375 w 3"/>
                <a:gd name="T31" fmla="*/ 99 h 2"/>
                <a:gd name="T32" fmla="*/ 250 w 3"/>
                <a:gd name="T33" fmla="*/ 99 h 2"/>
                <a:gd name="T34" fmla="*/ 250 w 3"/>
                <a:gd name="T35" fmla="*/ 99 h 2"/>
                <a:gd name="T36" fmla="*/ 250 w 3"/>
                <a:gd name="T37" fmla="*/ 99 h 2"/>
                <a:gd name="T38" fmla="*/ 250 w 3"/>
                <a:gd name="T39" fmla="*/ 99 h 2"/>
                <a:gd name="T40" fmla="*/ 250 w 3"/>
                <a:gd name="T41" fmla="*/ 99 h 2"/>
                <a:gd name="T42" fmla="*/ 125 w 3"/>
                <a:gd name="T43" fmla="*/ 180 h 2"/>
                <a:gd name="T44" fmla="*/ 125 w 3"/>
                <a:gd name="T45" fmla="*/ 180 h 2"/>
                <a:gd name="T46" fmla="*/ 125 w 3"/>
                <a:gd name="T47" fmla="*/ 180 h 2"/>
                <a:gd name="T48" fmla="*/ 0 w 3"/>
                <a:gd name="T49" fmla="*/ 180 h 2"/>
                <a:gd name="T50" fmla="*/ 0 w 3"/>
                <a:gd name="T51" fmla="*/ 180 h 2"/>
                <a:gd name="T52" fmla="*/ 0 w 3"/>
                <a:gd name="T53" fmla="*/ 99 h 2"/>
                <a:gd name="T54" fmla="*/ 125 w 3"/>
                <a:gd name="T55" fmla="*/ 99 h 2"/>
                <a:gd name="T56" fmla="*/ 125 w 3"/>
                <a:gd name="T57" fmla="*/ 99 h 2"/>
                <a:gd name="T58" fmla="*/ 125 w 3"/>
                <a:gd name="T59" fmla="*/ 99 h 2"/>
                <a:gd name="T60" fmla="*/ 125 w 3"/>
                <a:gd name="T61" fmla="*/ 0 h 2"/>
                <a:gd name="T62" fmla="*/ 250 w 3"/>
                <a:gd name="T63" fmla="*/ 0 h 2"/>
                <a:gd name="T64" fmla="*/ 250 w 3"/>
                <a:gd name="T65" fmla="*/ 0 h 2"/>
                <a:gd name="T66" fmla="*/ 250 w 3"/>
                <a:gd name="T67" fmla="*/ 0 h 2"/>
                <a:gd name="T68" fmla="*/ 250 w 3"/>
                <a:gd name="T69" fmla="*/ 0 h 2"/>
                <a:gd name="T70" fmla="*/ 250 w 3"/>
                <a:gd name="T71" fmla="*/ 0 h 2"/>
                <a:gd name="T72" fmla="*/ 250 w 3"/>
                <a:gd name="T73" fmla="*/ 0 h 2"/>
                <a:gd name="T74" fmla="*/ 250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chemeClr val="bg1"/>
            </a:solidFill>
            <a:ln w="12700" cmpd="sng">
              <a:solidFill>
                <a:schemeClr val="tx1"/>
              </a:solidFill>
              <a:prstDash val="solid"/>
              <a:round/>
              <a:headEnd/>
              <a:tailEnd/>
            </a:ln>
          </p:spPr>
          <p:txBody>
            <a:bodyPr/>
            <a:lstStyle/>
            <a:p>
              <a:endParaRPr lang="en-US"/>
            </a:p>
          </p:txBody>
        </p:sp>
        <p:sp>
          <p:nvSpPr>
            <p:cNvPr id="38990" name="Freeform 38"/>
            <p:cNvSpPr>
              <a:spLocks/>
            </p:cNvSpPr>
            <p:nvPr/>
          </p:nvSpPr>
          <p:spPr bwMode="auto">
            <a:xfrm>
              <a:off x="796" y="3390"/>
              <a:ext cx="20" cy="10"/>
            </a:xfrm>
            <a:custGeom>
              <a:avLst/>
              <a:gdLst>
                <a:gd name="T0" fmla="*/ 375 w 4"/>
                <a:gd name="T1" fmla="*/ 125 h 2"/>
                <a:gd name="T2" fmla="*/ 375 w 4"/>
                <a:gd name="T3" fmla="*/ 0 h 2"/>
                <a:gd name="T4" fmla="*/ 500 w 4"/>
                <a:gd name="T5" fmla="*/ 0 h 2"/>
                <a:gd name="T6" fmla="*/ 500 w 4"/>
                <a:gd name="T7" fmla="*/ 125 h 2"/>
                <a:gd name="T8" fmla="*/ 125 w 4"/>
                <a:gd name="T9" fmla="*/ 250 h 2"/>
                <a:gd name="T10" fmla="*/ 375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chemeClr val="bg1"/>
            </a:solidFill>
            <a:ln w="12700" cmpd="sng">
              <a:solidFill>
                <a:schemeClr val="tx1"/>
              </a:solidFill>
              <a:prstDash val="solid"/>
              <a:round/>
              <a:headEnd/>
              <a:tailEnd/>
            </a:ln>
          </p:spPr>
          <p:txBody>
            <a:bodyPr/>
            <a:lstStyle/>
            <a:p>
              <a:endParaRPr lang="en-US"/>
            </a:p>
          </p:txBody>
        </p:sp>
        <p:sp>
          <p:nvSpPr>
            <p:cNvPr id="38991" name="Freeform 39"/>
            <p:cNvSpPr>
              <a:spLocks/>
            </p:cNvSpPr>
            <p:nvPr/>
          </p:nvSpPr>
          <p:spPr bwMode="auto">
            <a:xfrm>
              <a:off x="802" y="33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chemeClr val="bg1"/>
            </a:solidFill>
            <a:ln w="12700" cmpd="sng">
              <a:solidFill>
                <a:schemeClr val="tx1"/>
              </a:solidFill>
              <a:prstDash val="solid"/>
              <a:round/>
              <a:headEnd/>
              <a:tailEnd/>
            </a:ln>
          </p:spPr>
          <p:txBody>
            <a:bodyPr/>
            <a:lstStyle/>
            <a:p>
              <a:endParaRPr lang="en-US"/>
            </a:p>
          </p:txBody>
        </p:sp>
        <p:sp>
          <p:nvSpPr>
            <p:cNvPr id="38992" name="Freeform 40"/>
            <p:cNvSpPr>
              <a:spLocks/>
            </p:cNvSpPr>
            <p:nvPr/>
          </p:nvSpPr>
          <p:spPr bwMode="auto">
            <a:xfrm>
              <a:off x="777" y="33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chemeClr val="bg1"/>
            </a:solidFill>
            <a:ln w="12700" cmpd="sng">
              <a:solidFill>
                <a:schemeClr val="tx1"/>
              </a:solidFill>
              <a:prstDash val="solid"/>
              <a:round/>
              <a:headEnd/>
              <a:tailEnd/>
            </a:ln>
          </p:spPr>
          <p:txBody>
            <a:bodyPr/>
            <a:lstStyle/>
            <a:p>
              <a:endParaRPr lang="en-US"/>
            </a:p>
          </p:txBody>
        </p:sp>
        <p:sp>
          <p:nvSpPr>
            <p:cNvPr id="38993" name="Freeform 41"/>
            <p:cNvSpPr>
              <a:spLocks/>
            </p:cNvSpPr>
            <p:nvPr/>
          </p:nvSpPr>
          <p:spPr bwMode="auto">
            <a:xfrm>
              <a:off x="777" y="33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chemeClr val="bg1"/>
            </a:solidFill>
            <a:ln w="12700" cmpd="sng">
              <a:solidFill>
                <a:schemeClr val="tx1"/>
              </a:solidFill>
              <a:prstDash val="solid"/>
              <a:round/>
              <a:headEnd/>
              <a:tailEnd/>
            </a:ln>
          </p:spPr>
          <p:txBody>
            <a:bodyPr/>
            <a:lstStyle/>
            <a:p>
              <a:endParaRPr lang="en-US"/>
            </a:p>
          </p:txBody>
        </p:sp>
        <p:sp>
          <p:nvSpPr>
            <p:cNvPr id="38994" name="Freeform 42"/>
            <p:cNvSpPr>
              <a:spLocks/>
            </p:cNvSpPr>
            <p:nvPr/>
          </p:nvSpPr>
          <p:spPr bwMode="auto">
            <a:xfrm>
              <a:off x="756" y="3393"/>
              <a:ext cx="16" cy="15"/>
            </a:xfrm>
            <a:custGeom>
              <a:avLst/>
              <a:gdLst>
                <a:gd name="T0" fmla="*/ 453 w 3"/>
                <a:gd name="T1" fmla="*/ 375 h 3"/>
                <a:gd name="T2" fmla="*/ 453 w 3"/>
                <a:gd name="T3" fmla="*/ 375 h 3"/>
                <a:gd name="T4" fmla="*/ 453 w 3"/>
                <a:gd name="T5" fmla="*/ 375 h 3"/>
                <a:gd name="T6" fmla="*/ 453 w 3"/>
                <a:gd name="T7" fmla="*/ 375 h 3"/>
                <a:gd name="T8" fmla="*/ 453 w 3"/>
                <a:gd name="T9" fmla="*/ 375 h 3"/>
                <a:gd name="T10" fmla="*/ 453 w 3"/>
                <a:gd name="T11" fmla="*/ 375 h 3"/>
                <a:gd name="T12" fmla="*/ 315 w 3"/>
                <a:gd name="T13" fmla="*/ 250 h 3"/>
                <a:gd name="T14" fmla="*/ 144 w 3"/>
                <a:gd name="T15" fmla="*/ 125 h 3"/>
                <a:gd name="T16" fmla="*/ 144 w 3"/>
                <a:gd name="T17" fmla="*/ 125 h 3"/>
                <a:gd name="T18" fmla="*/ 144 w 3"/>
                <a:gd name="T19" fmla="*/ 125 h 3"/>
                <a:gd name="T20" fmla="*/ 144 w 3"/>
                <a:gd name="T21" fmla="*/ 125 h 3"/>
                <a:gd name="T22" fmla="*/ 144 w 3"/>
                <a:gd name="T23" fmla="*/ 125 h 3"/>
                <a:gd name="T24" fmla="*/ 144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44 w 3"/>
                <a:gd name="T49" fmla="*/ 125 h 3"/>
                <a:gd name="T50" fmla="*/ 144 w 3"/>
                <a:gd name="T51" fmla="*/ 250 h 3"/>
                <a:gd name="T52" fmla="*/ 144 w 3"/>
                <a:gd name="T53" fmla="*/ 250 h 3"/>
                <a:gd name="T54" fmla="*/ 315 w 3"/>
                <a:gd name="T55" fmla="*/ 375 h 3"/>
                <a:gd name="T56" fmla="*/ 315 w 3"/>
                <a:gd name="T57" fmla="*/ 375 h 3"/>
                <a:gd name="T58" fmla="*/ 453 w 3"/>
                <a:gd name="T59" fmla="*/ 375 h 3"/>
                <a:gd name="T60" fmla="*/ 453 w 3"/>
                <a:gd name="T61" fmla="*/ 375 h 3"/>
                <a:gd name="T62" fmla="*/ 453 w 3"/>
                <a:gd name="T63" fmla="*/ 375 h 3"/>
                <a:gd name="T64" fmla="*/ 453 w 3"/>
                <a:gd name="T65" fmla="*/ 375 h 3"/>
                <a:gd name="T66" fmla="*/ 453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chemeClr val="bg1"/>
            </a:solidFill>
            <a:ln w="12700" cmpd="sng">
              <a:solidFill>
                <a:schemeClr val="tx1"/>
              </a:solidFill>
              <a:prstDash val="solid"/>
              <a:round/>
              <a:headEnd/>
              <a:tailEnd/>
            </a:ln>
          </p:spPr>
          <p:txBody>
            <a:bodyPr/>
            <a:lstStyle/>
            <a:p>
              <a:endParaRPr lang="en-US"/>
            </a:p>
          </p:txBody>
        </p:sp>
        <p:sp>
          <p:nvSpPr>
            <p:cNvPr id="38995" name="Freeform 43"/>
            <p:cNvSpPr>
              <a:spLocks/>
            </p:cNvSpPr>
            <p:nvPr/>
          </p:nvSpPr>
          <p:spPr bwMode="auto">
            <a:xfrm>
              <a:off x="728" y="3383"/>
              <a:ext cx="20" cy="10"/>
            </a:xfrm>
            <a:custGeom>
              <a:avLst/>
              <a:gdLst>
                <a:gd name="T0" fmla="*/ 0 w 4"/>
                <a:gd name="T1" fmla="*/ 125 h 2"/>
                <a:gd name="T2" fmla="*/ 0 w 4"/>
                <a:gd name="T3" fmla="*/ 125 h 2"/>
                <a:gd name="T4" fmla="*/ 125 w 4"/>
                <a:gd name="T5" fmla="*/ 0 h 2"/>
                <a:gd name="T6" fmla="*/ 125 w 4"/>
                <a:gd name="T7" fmla="*/ 0 h 2"/>
                <a:gd name="T8" fmla="*/ 250 w 4"/>
                <a:gd name="T9" fmla="*/ 0 h 2"/>
                <a:gd name="T10" fmla="*/ 375 w 4"/>
                <a:gd name="T11" fmla="*/ 0 h 2"/>
                <a:gd name="T12" fmla="*/ 375 w 4"/>
                <a:gd name="T13" fmla="*/ 0 h 2"/>
                <a:gd name="T14" fmla="*/ 375 w 4"/>
                <a:gd name="T15" fmla="*/ 0 h 2"/>
                <a:gd name="T16" fmla="*/ 375 w 4"/>
                <a:gd name="T17" fmla="*/ 125 h 2"/>
                <a:gd name="T18" fmla="*/ 500 w 4"/>
                <a:gd name="T19" fmla="*/ 125 h 2"/>
                <a:gd name="T20" fmla="*/ 500 w 4"/>
                <a:gd name="T21" fmla="*/ 125 h 2"/>
                <a:gd name="T22" fmla="*/ 500 w 4"/>
                <a:gd name="T23" fmla="*/ 125 h 2"/>
                <a:gd name="T24" fmla="*/ 500 w 4"/>
                <a:gd name="T25" fmla="*/ 125 h 2"/>
                <a:gd name="T26" fmla="*/ 500 w 4"/>
                <a:gd name="T27" fmla="*/ 125 h 2"/>
                <a:gd name="T28" fmla="*/ 500 w 4"/>
                <a:gd name="T29" fmla="*/ 125 h 2"/>
                <a:gd name="T30" fmla="*/ 500 w 4"/>
                <a:gd name="T31" fmla="*/ 125 h 2"/>
                <a:gd name="T32" fmla="*/ 500 w 4"/>
                <a:gd name="T33" fmla="*/ 250 h 2"/>
                <a:gd name="T34" fmla="*/ 500 w 4"/>
                <a:gd name="T35" fmla="*/ 250 h 2"/>
                <a:gd name="T36" fmla="*/ 500 w 4"/>
                <a:gd name="T37" fmla="*/ 250 h 2"/>
                <a:gd name="T38" fmla="*/ 500 w 4"/>
                <a:gd name="T39" fmla="*/ 250 h 2"/>
                <a:gd name="T40" fmla="*/ 375 w 4"/>
                <a:gd name="T41" fmla="*/ 125 h 2"/>
                <a:gd name="T42" fmla="*/ 375 w 4"/>
                <a:gd name="T43" fmla="*/ 125 h 2"/>
                <a:gd name="T44" fmla="*/ 375 w 4"/>
                <a:gd name="T45" fmla="*/ 250 h 2"/>
                <a:gd name="T46" fmla="*/ 375 w 4"/>
                <a:gd name="T47" fmla="*/ 250 h 2"/>
                <a:gd name="T48" fmla="*/ 375 w 4"/>
                <a:gd name="T49" fmla="*/ 250 h 2"/>
                <a:gd name="T50" fmla="*/ 250 w 4"/>
                <a:gd name="T51" fmla="*/ 250 h 2"/>
                <a:gd name="T52" fmla="*/ 250 w 4"/>
                <a:gd name="T53" fmla="*/ 250 h 2"/>
                <a:gd name="T54" fmla="*/ 250 w 4"/>
                <a:gd name="T55" fmla="*/ 250 h 2"/>
                <a:gd name="T56" fmla="*/ 250 w 4"/>
                <a:gd name="T57" fmla="*/ 250 h 2"/>
                <a:gd name="T58" fmla="*/ 250 w 4"/>
                <a:gd name="T59" fmla="*/ 250 h 2"/>
                <a:gd name="T60" fmla="*/ 250 w 4"/>
                <a:gd name="T61" fmla="*/ 250 h 2"/>
                <a:gd name="T62" fmla="*/ 250 w 4"/>
                <a:gd name="T63" fmla="*/ 250 h 2"/>
                <a:gd name="T64" fmla="*/ 125 w 4"/>
                <a:gd name="T65" fmla="*/ 250 h 2"/>
                <a:gd name="T66" fmla="*/ 125 w 4"/>
                <a:gd name="T67" fmla="*/ 250 h 2"/>
                <a:gd name="T68" fmla="*/ 125 w 4"/>
                <a:gd name="T69" fmla="*/ 125 h 2"/>
                <a:gd name="T70" fmla="*/ 125 w 4"/>
                <a:gd name="T71" fmla="*/ 125 h 2"/>
                <a:gd name="T72" fmla="*/ 125 w 4"/>
                <a:gd name="T73" fmla="*/ 125 h 2"/>
                <a:gd name="T74" fmla="*/ 125 w 4"/>
                <a:gd name="T75" fmla="*/ 125 h 2"/>
                <a:gd name="T76" fmla="*/ 125 w 4"/>
                <a:gd name="T77" fmla="*/ 125 h 2"/>
                <a:gd name="T78" fmla="*/ 125 w 4"/>
                <a:gd name="T79" fmla="*/ 125 h 2"/>
                <a:gd name="T80" fmla="*/ 125 w 4"/>
                <a:gd name="T81" fmla="*/ 125 h 2"/>
                <a:gd name="T82" fmla="*/ 125 w 4"/>
                <a:gd name="T83" fmla="*/ 125 h 2"/>
                <a:gd name="T84" fmla="*/ 125 w 4"/>
                <a:gd name="T85" fmla="*/ 125 h 2"/>
                <a:gd name="T86" fmla="*/ 125 w 4"/>
                <a:gd name="T87" fmla="*/ 125 h 2"/>
                <a:gd name="T88" fmla="*/ 125 w 4"/>
                <a:gd name="T89" fmla="*/ 125 h 2"/>
                <a:gd name="T90" fmla="*/ 125 w 4"/>
                <a:gd name="T91" fmla="*/ 125 h 2"/>
                <a:gd name="T92" fmla="*/ 125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chemeClr val="bg1"/>
            </a:solidFill>
            <a:ln w="12700" cmpd="sng">
              <a:solidFill>
                <a:schemeClr val="tx1"/>
              </a:solidFill>
              <a:prstDash val="solid"/>
              <a:round/>
              <a:headEnd/>
              <a:tailEnd/>
            </a:ln>
          </p:spPr>
          <p:txBody>
            <a:bodyPr/>
            <a:lstStyle/>
            <a:p>
              <a:endParaRPr lang="en-US"/>
            </a:p>
          </p:txBody>
        </p:sp>
      </p:grpSp>
      <p:sp>
        <p:nvSpPr>
          <p:cNvPr id="38939" name="Freeform 44"/>
          <p:cNvSpPr>
            <a:spLocks/>
          </p:cNvSpPr>
          <p:nvPr/>
        </p:nvSpPr>
        <p:spPr bwMode="auto">
          <a:xfrm>
            <a:off x="2956278" y="2794001"/>
            <a:ext cx="551744"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8940" name="Freeform 45"/>
          <p:cNvSpPr>
            <a:spLocks/>
          </p:cNvSpPr>
          <p:nvPr/>
        </p:nvSpPr>
        <p:spPr bwMode="auto">
          <a:xfrm>
            <a:off x="2168878" y="2035176"/>
            <a:ext cx="781756"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41" name="Freeform 46"/>
          <p:cNvSpPr>
            <a:spLocks/>
          </p:cNvSpPr>
          <p:nvPr/>
        </p:nvSpPr>
        <p:spPr bwMode="auto">
          <a:xfrm>
            <a:off x="2805289" y="1833564"/>
            <a:ext cx="585612"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42" name="Freeform 47"/>
          <p:cNvSpPr>
            <a:spLocks/>
          </p:cNvSpPr>
          <p:nvPr/>
        </p:nvSpPr>
        <p:spPr bwMode="auto">
          <a:xfrm>
            <a:off x="3050823" y="1857375"/>
            <a:ext cx="997656"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8943" name="Freeform 48"/>
          <p:cNvSpPr>
            <a:spLocks/>
          </p:cNvSpPr>
          <p:nvPr/>
        </p:nvSpPr>
        <p:spPr bwMode="auto">
          <a:xfrm>
            <a:off x="2451100" y="2662239"/>
            <a:ext cx="620889"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chemeClr val="bg1"/>
          </a:solidFill>
          <a:ln w="12700" cmpd="sng">
            <a:solidFill>
              <a:schemeClr val="tx1"/>
            </a:solidFill>
            <a:prstDash val="solid"/>
            <a:round/>
            <a:headEnd/>
            <a:tailEnd/>
          </a:ln>
        </p:spPr>
        <p:txBody>
          <a:bodyPr/>
          <a:lstStyle/>
          <a:p>
            <a:endParaRPr lang="en-US"/>
          </a:p>
        </p:txBody>
      </p:sp>
      <p:sp>
        <p:nvSpPr>
          <p:cNvPr id="38944" name="Freeform 49"/>
          <p:cNvSpPr>
            <a:spLocks/>
          </p:cNvSpPr>
          <p:nvPr/>
        </p:nvSpPr>
        <p:spPr bwMode="auto">
          <a:xfrm>
            <a:off x="2775656" y="3444875"/>
            <a:ext cx="658988"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45" name="Freeform 50"/>
          <p:cNvSpPr>
            <a:spLocks/>
          </p:cNvSpPr>
          <p:nvPr/>
        </p:nvSpPr>
        <p:spPr bwMode="auto">
          <a:xfrm>
            <a:off x="4607278" y="1981201"/>
            <a:ext cx="642055"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8946" name="Freeform 51"/>
          <p:cNvSpPr>
            <a:spLocks/>
          </p:cNvSpPr>
          <p:nvPr/>
        </p:nvSpPr>
        <p:spPr bwMode="auto">
          <a:xfrm>
            <a:off x="4902201" y="4133851"/>
            <a:ext cx="557389"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47" name="Freeform 52"/>
          <p:cNvSpPr>
            <a:spLocks/>
          </p:cNvSpPr>
          <p:nvPr/>
        </p:nvSpPr>
        <p:spPr bwMode="auto">
          <a:xfrm>
            <a:off x="5126568" y="2855913"/>
            <a:ext cx="390877"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48" name="Freeform 53"/>
          <p:cNvSpPr>
            <a:spLocks/>
          </p:cNvSpPr>
          <p:nvPr/>
        </p:nvSpPr>
        <p:spPr bwMode="auto">
          <a:xfrm>
            <a:off x="5538612" y="2390776"/>
            <a:ext cx="376766" cy="549275"/>
          </a:xfrm>
          <a:custGeom>
            <a:avLst/>
            <a:gdLst>
              <a:gd name="T0" fmla="*/ 2147483647 w 52"/>
              <a:gd name="T1" fmla="*/ 2147483647 h 71"/>
              <a:gd name="T2" fmla="*/ 2147483647 w 52"/>
              <a:gd name="T3" fmla="*/ 2147483647 h 71"/>
              <a:gd name="T4" fmla="*/ 2147483647 w 52"/>
              <a:gd name="T5" fmla="*/ 2147483647 h 71"/>
              <a:gd name="T6" fmla="*/ 2147483647 w 52"/>
              <a:gd name="T7" fmla="*/ 2147483647 h 71"/>
              <a:gd name="T8" fmla="*/ 2147483647 w 52"/>
              <a:gd name="T9" fmla="*/ 2147483647 h 71"/>
              <a:gd name="T10" fmla="*/ 2147483647 w 52"/>
              <a:gd name="T11" fmla="*/ 2147483647 h 71"/>
              <a:gd name="T12" fmla="*/ 2147483647 w 52"/>
              <a:gd name="T13" fmla="*/ 2147483647 h 71"/>
              <a:gd name="T14" fmla="*/ 2147483647 w 52"/>
              <a:gd name="T15" fmla="*/ 2147483647 h 71"/>
              <a:gd name="T16" fmla="*/ 2147483647 w 52"/>
              <a:gd name="T17" fmla="*/ 2147483647 h 71"/>
              <a:gd name="T18" fmla="*/ 2147483647 w 52"/>
              <a:gd name="T19" fmla="*/ 2147483647 h 71"/>
              <a:gd name="T20" fmla="*/ 2147483647 w 52"/>
              <a:gd name="T21" fmla="*/ 2147483647 h 71"/>
              <a:gd name="T22" fmla="*/ 2147483647 w 52"/>
              <a:gd name="T23" fmla="*/ 2147483647 h 71"/>
              <a:gd name="T24" fmla="*/ 2147483647 w 52"/>
              <a:gd name="T25" fmla="*/ 2147483647 h 71"/>
              <a:gd name="T26" fmla="*/ 2147483647 w 52"/>
              <a:gd name="T27" fmla="*/ 2147483647 h 71"/>
              <a:gd name="T28" fmla="*/ 2147483647 w 52"/>
              <a:gd name="T29" fmla="*/ 2147483647 h 71"/>
              <a:gd name="T30" fmla="*/ 2147483647 w 52"/>
              <a:gd name="T31" fmla="*/ 2147483647 h 71"/>
              <a:gd name="T32" fmla="*/ 2147483647 w 52"/>
              <a:gd name="T33" fmla="*/ 2147483647 h 71"/>
              <a:gd name="T34" fmla="*/ 2147483647 w 52"/>
              <a:gd name="T35" fmla="*/ 2147483647 h 71"/>
              <a:gd name="T36" fmla="*/ 2147483647 w 52"/>
              <a:gd name="T37" fmla="*/ 2147483647 h 71"/>
              <a:gd name="T38" fmla="*/ 2147483647 w 52"/>
              <a:gd name="T39" fmla="*/ 2147483647 h 71"/>
              <a:gd name="T40" fmla="*/ 2147483647 w 52"/>
              <a:gd name="T41" fmla="*/ 2147483647 h 71"/>
              <a:gd name="T42" fmla="*/ 2147483647 w 52"/>
              <a:gd name="T43" fmla="*/ 2147483647 h 71"/>
              <a:gd name="T44" fmla="*/ 2147483647 w 52"/>
              <a:gd name="T45" fmla="*/ 2147483647 h 71"/>
              <a:gd name="T46" fmla="*/ 2147483647 w 52"/>
              <a:gd name="T47" fmla="*/ 2147483647 h 71"/>
              <a:gd name="T48" fmla="*/ 2147483647 w 52"/>
              <a:gd name="T49" fmla="*/ 2147483647 h 71"/>
              <a:gd name="T50" fmla="*/ 2147483647 w 52"/>
              <a:gd name="T51" fmla="*/ 2147483647 h 71"/>
              <a:gd name="T52" fmla="*/ 2147483647 w 52"/>
              <a:gd name="T53" fmla="*/ 2147483647 h 71"/>
              <a:gd name="T54" fmla="*/ 2147483647 w 52"/>
              <a:gd name="T55" fmla="*/ 2147483647 h 71"/>
              <a:gd name="T56" fmla="*/ 2147483647 w 52"/>
              <a:gd name="T57" fmla="*/ 2147483647 h 71"/>
              <a:gd name="T58" fmla="*/ 2147483647 w 52"/>
              <a:gd name="T59" fmla="*/ 2147483647 h 71"/>
              <a:gd name="T60" fmla="*/ 2147483647 w 52"/>
              <a:gd name="T61" fmla="*/ 2147483647 h 71"/>
              <a:gd name="T62" fmla="*/ 2147483647 w 52"/>
              <a:gd name="T63" fmla="*/ 2147483647 h 71"/>
              <a:gd name="T64" fmla="*/ 2147483647 w 52"/>
              <a:gd name="T65" fmla="*/ 2147483647 h 71"/>
              <a:gd name="T66" fmla="*/ 2147483647 w 52"/>
              <a:gd name="T67" fmla="*/ 2147483647 h 71"/>
              <a:gd name="T68" fmla="*/ 2147483647 w 52"/>
              <a:gd name="T69" fmla="*/ 2147483647 h 71"/>
              <a:gd name="T70" fmla="*/ 2147483647 w 52"/>
              <a:gd name="T71" fmla="*/ 2147483647 h 71"/>
              <a:gd name="T72" fmla="*/ 2147483647 w 52"/>
              <a:gd name="T73" fmla="*/ 2147483647 h 71"/>
              <a:gd name="T74" fmla="*/ 2147483647 w 52"/>
              <a:gd name="T75" fmla="*/ 2147483647 h 71"/>
              <a:gd name="T76" fmla="*/ 2147483647 w 52"/>
              <a:gd name="T77" fmla="*/ 2147483647 h 71"/>
              <a:gd name="T78" fmla="*/ 2147483647 w 52"/>
              <a:gd name="T79" fmla="*/ 2147483647 h 71"/>
              <a:gd name="T80" fmla="*/ 2147483647 w 52"/>
              <a:gd name="T81" fmla="*/ 2147483647 h 71"/>
              <a:gd name="T82" fmla="*/ 2147483647 w 52"/>
              <a:gd name="T83" fmla="*/ 2147483647 h 71"/>
              <a:gd name="T84" fmla="*/ 2147483647 w 52"/>
              <a:gd name="T85" fmla="*/ 2147483647 h 71"/>
              <a:gd name="T86" fmla="*/ 2147483647 w 52"/>
              <a:gd name="T87" fmla="*/ 2147483647 h 71"/>
              <a:gd name="T88" fmla="*/ 2147483647 w 52"/>
              <a:gd name="T89" fmla="*/ 2147483647 h 71"/>
              <a:gd name="T90" fmla="*/ 2147483647 w 52"/>
              <a:gd name="T91" fmla="*/ 2147483647 h 71"/>
              <a:gd name="T92" fmla="*/ 2147483647 w 52"/>
              <a:gd name="T93" fmla="*/ 2147483647 h 71"/>
              <a:gd name="T94" fmla="*/ 2147483647 w 52"/>
              <a:gd name="T95" fmla="*/ 2147483647 h 71"/>
              <a:gd name="T96" fmla="*/ 2147483647 w 52"/>
              <a:gd name="T97" fmla="*/ 2147483647 h 71"/>
              <a:gd name="T98" fmla="*/ 2147483647 w 52"/>
              <a:gd name="T99" fmla="*/ 2147483647 h 71"/>
              <a:gd name="T100" fmla="*/ 2147483647 w 52"/>
              <a:gd name="T101" fmla="*/ 2147483647 h 71"/>
              <a:gd name="T102" fmla="*/ 2147483647 w 52"/>
              <a:gd name="T103" fmla="*/ 2147483647 h 71"/>
              <a:gd name="T104" fmla="*/ 2147483647 w 52"/>
              <a:gd name="T105" fmla="*/ 2147483647 h 71"/>
              <a:gd name="T106" fmla="*/ 0 w 52"/>
              <a:gd name="T107" fmla="*/ 2147483647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49" name="Freeform 54"/>
          <p:cNvSpPr>
            <a:spLocks/>
          </p:cNvSpPr>
          <p:nvPr/>
        </p:nvSpPr>
        <p:spPr bwMode="auto">
          <a:xfrm>
            <a:off x="5177368" y="2197100"/>
            <a:ext cx="601133" cy="317500"/>
          </a:xfrm>
          <a:custGeom>
            <a:avLst/>
            <a:gdLst>
              <a:gd name="T0" fmla="*/ 2147483647 w 83"/>
              <a:gd name="T1" fmla="*/ 2147483647 h 41"/>
              <a:gd name="T2" fmla="*/ 2147483647 w 83"/>
              <a:gd name="T3" fmla="*/ 2147483647 h 41"/>
              <a:gd name="T4" fmla="*/ 2147483647 w 83"/>
              <a:gd name="T5" fmla="*/ 2147483647 h 41"/>
              <a:gd name="T6" fmla="*/ 2147483647 w 83"/>
              <a:gd name="T7" fmla="*/ 2147483647 h 41"/>
              <a:gd name="T8" fmla="*/ 2147483647 w 83"/>
              <a:gd name="T9" fmla="*/ 2147483647 h 41"/>
              <a:gd name="T10" fmla="*/ 2147483647 w 83"/>
              <a:gd name="T11" fmla="*/ 2147483647 h 41"/>
              <a:gd name="T12" fmla="*/ 2147483647 w 83"/>
              <a:gd name="T13" fmla="*/ 2147483647 h 41"/>
              <a:gd name="T14" fmla="*/ 2147483647 w 83"/>
              <a:gd name="T15" fmla="*/ 2147483647 h 41"/>
              <a:gd name="T16" fmla="*/ 2147483647 w 83"/>
              <a:gd name="T17" fmla="*/ 2147483647 h 41"/>
              <a:gd name="T18" fmla="*/ 2147483647 w 83"/>
              <a:gd name="T19" fmla="*/ 2147483647 h 41"/>
              <a:gd name="T20" fmla="*/ 2147483647 w 83"/>
              <a:gd name="T21" fmla="*/ 2147483647 h 41"/>
              <a:gd name="T22" fmla="*/ 2147483647 w 83"/>
              <a:gd name="T23" fmla="*/ 2147483647 h 41"/>
              <a:gd name="T24" fmla="*/ 2147483647 w 83"/>
              <a:gd name="T25" fmla="*/ 2147483647 h 41"/>
              <a:gd name="T26" fmla="*/ 2147483647 w 83"/>
              <a:gd name="T27" fmla="*/ 2147483647 h 41"/>
              <a:gd name="T28" fmla="*/ 2147483647 w 83"/>
              <a:gd name="T29" fmla="*/ 2147483647 h 41"/>
              <a:gd name="T30" fmla="*/ 2147483647 w 83"/>
              <a:gd name="T31" fmla="*/ 2147483647 h 41"/>
              <a:gd name="T32" fmla="*/ 2147483647 w 83"/>
              <a:gd name="T33" fmla="*/ 2147483647 h 41"/>
              <a:gd name="T34" fmla="*/ 2147483647 w 83"/>
              <a:gd name="T35" fmla="*/ 2147483647 h 41"/>
              <a:gd name="T36" fmla="*/ 2147483647 w 83"/>
              <a:gd name="T37" fmla="*/ 2147483647 h 41"/>
              <a:gd name="T38" fmla="*/ 2147483647 w 83"/>
              <a:gd name="T39" fmla="*/ 2147483647 h 41"/>
              <a:gd name="T40" fmla="*/ 2147483647 w 83"/>
              <a:gd name="T41" fmla="*/ 2147483647 h 41"/>
              <a:gd name="T42" fmla="*/ 2147483647 w 83"/>
              <a:gd name="T43" fmla="*/ 2147483647 h 41"/>
              <a:gd name="T44" fmla="*/ 2147483647 w 83"/>
              <a:gd name="T45" fmla="*/ 2147483647 h 41"/>
              <a:gd name="T46" fmla="*/ 2147483647 w 83"/>
              <a:gd name="T47" fmla="*/ 2147483647 h 41"/>
              <a:gd name="T48" fmla="*/ 2147483647 w 83"/>
              <a:gd name="T49" fmla="*/ 2147483647 h 41"/>
              <a:gd name="T50" fmla="*/ 2147483647 w 83"/>
              <a:gd name="T51" fmla="*/ 2147483647 h 41"/>
              <a:gd name="T52" fmla="*/ 2147483647 w 83"/>
              <a:gd name="T53" fmla="*/ 2147483647 h 41"/>
              <a:gd name="T54" fmla="*/ 2147483647 w 83"/>
              <a:gd name="T55" fmla="*/ 2147483647 h 41"/>
              <a:gd name="T56" fmla="*/ 2147483647 w 83"/>
              <a:gd name="T57" fmla="*/ 2147483647 h 41"/>
              <a:gd name="T58" fmla="*/ 2147483647 w 83"/>
              <a:gd name="T59" fmla="*/ 2147483647 h 41"/>
              <a:gd name="T60" fmla="*/ 2147483647 w 83"/>
              <a:gd name="T61" fmla="*/ 2147483647 h 41"/>
              <a:gd name="T62" fmla="*/ 2147483647 w 83"/>
              <a:gd name="T63" fmla="*/ 2147483647 h 41"/>
              <a:gd name="T64" fmla="*/ 2147483647 w 83"/>
              <a:gd name="T65" fmla="*/ 2147483647 h 41"/>
              <a:gd name="T66" fmla="*/ 2147483647 w 83"/>
              <a:gd name="T67" fmla="*/ 2147483647 h 41"/>
              <a:gd name="T68" fmla="*/ 2147483647 w 83"/>
              <a:gd name="T69" fmla="*/ 2147483647 h 41"/>
              <a:gd name="T70" fmla="*/ 2147483647 w 83"/>
              <a:gd name="T71" fmla="*/ 2147483647 h 41"/>
              <a:gd name="T72" fmla="*/ 2147483647 w 83"/>
              <a:gd name="T73" fmla="*/ 2147483647 h 41"/>
              <a:gd name="T74" fmla="*/ 2147483647 w 83"/>
              <a:gd name="T75" fmla="*/ 2147483647 h 41"/>
              <a:gd name="T76" fmla="*/ 2147483647 w 83"/>
              <a:gd name="T77" fmla="*/ 2147483647 h 41"/>
              <a:gd name="T78" fmla="*/ 2147483647 w 83"/>
              <a:gd name="T79" fmla="*/ 2147483647 h 41"/>
              <a:gd name="T80" fmla="*/ 2147483647 w 83"/>
              <a:gd name="T81" fmla="*/ 2147483647 h 41"/>
              <a:gd name="T82" fmla="*/ 2147483647 w 83"/>
              <a:gd name="T83" fmla="*/ 2147483647 h 41"/>
              <a:gd name="T84" fmla="*/ 2147483647 w 83"/>
              <a:gd name="T85" fmla="*/ 2147483647 h 41"/>
              <a:gd name="T86" fmla="*/ 0 w 83"/>
              <a:gd name="T87" fmla="*/ 2147483647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50" name="Freeform 55"/>
          <p:cNvSpPr>
            <a:spLocks/>
          </p:cNvSpPr>
          <p:nvPr/>
        </p:nvSpPr>
        <p:spPr bwMode="auto">
          <a:xfrm>
            <a:off x="5473701" y="2917826"/>
            <a:ext cx="290689"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51" name="Freeform 56"/>
          <p:cNvSpPr>
            <a:spLocks/>
          </p:cNvSpPr>
          <p:nvPr/>
        </p:nvSpPr>
        <p:spPr bwMode="auto">
          <a:xfrm>
            <a:off x="5171723" y="3846514"/>
            <a:ext cx="338667"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52" name="Freeform 57"/>
          <p:cNvSpPr>
            <a:spLocks/>
          </p:cNvSpPr>
          <p:nvPr/>
        </p:nvSpPr>
        <p:spPr bwMode="auto">
          <a:xfrm>
            <a:off x="6111523" y="2732089"/>
            <a:ext cx="570089"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53" name="Freeform 58"/>
          <p:cNvSpPr>
            <a:spLocks/>
          </p:cNvSpPr>
          <p:nvPr/>
        </p:nvSpPr>
        <p:spPr bwMode="auto">
          <a:xfrm>
            <a:off x="5922434" y="3127376"/>
            <a:ext cx="738011"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8954" name="Freeform 59"/>
          <p:cNvSpPr>
            <a:spLocks/>
          </p:cNvSpPr>
          <p:nvPr/>
        </p:nvSpPr>
        <p:spPr bwMode="auto">
          <a:xfrm>
            <a:off x="5973234" y="3730626"/>
            <a:ext cx="498122"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55" name="Freeform 60"/>
          <p:cNvSpPr>
            <a:spLocks/>
          </p:cNvSpPr>
          <p:nvPr/>
        </p:nvSpPr>
        <p:spPr bwMode="auto">
          <a:xfrm>
            <a:off x="5748867" y="3784600"/>
            <a:ext cx="529167"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56" name="Freeform 61"/>
          <p:cNvSpPr>
            <a:spLocks/>
          </p:cNvSpPr>
          <p:nvPr/>
        </p:nvSpPr>
        <p:spPr bwMode="auto">
          <a:xfrm>
            <a:off x="6246990" y="3041650"/>
            <a:ext cx="448733"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57" name="Freeform 62"/>
          <p:cNvSpPr>
            <a:spLocks/>
          </p:cNvSpPr>
          <p:nvPr/>
        </p:nvSpPr>
        <p:spPr bwMode="auto">
          <a:xfrm>
            <a:off x="6588478" y="3017839"/>
            <a:ext cx="107244"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58" name="Freeform 63"/>
          <p:cNvSpPr>
            <a:spLocks/>
          </p:cNvSpPr>
          <p:nvPr/>
        </p:nvSpPr>
        <p:spPr bwMode="auto">
          <a:xfrm>
            <a:off x="6616701" y="2801939"/>
            <a:ext cx="138289"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chemeClr val="bg1"/>
          </a:solidFill>
          <a:ln w="12700" cmpd="sng">
            <a:solidFill>
              <a:schemeClr val="tx1"/>
            </a:solidFill>
            <a:prstDash val="solid"/>
            <a:round/>
            <a:headEnd/>
            <a:tailEnd/>
          </a:ln>
        </p:spPr>
        <p:txBody>
          <a:bodyPr/>
          <a:lstStyle/>
          <a:p>
            <a:endParaRPr lang="en-US"/>
          </a:p>
        </p:txBody>
      </p:sp>
      <p:sp>
        <p:nvSpPr>
          <p:cNvPr id="38959" name="Freeform 64"/>
          <p:cNvSpPr>
            <a:spLocks/>
          </p:cNvSpPr>
          <p:nvPr/>
        </p:nvSpPr>
        <p:spPr bwMode="auto">
          <a:xfrm>
            <a:off x="6739467" y="2654301"/>
            <a:ext cx="166511"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60" name="Freeform 65"/>
          <p:cNvSpPr>
            <a:spLocks/>
          </p:cNvSpPr>
          <p:nvPr/>
        </p:nvSpPr>
        <p:spPr bwMode="auto">
          <a:xfrm>
            <a:off x="6732411" y="2522538"/>
            <a:ext cx="327378"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8961" name="Freeform 66"/>
          <p:cNvSpPr>
            <a:spLocks/>
          </p:cNvSpPr>
          <p:nvPr/>
        </p:nvSpPr>
        <p:spPr bwMode="auto">
          <a:xfrm>
            <a:off x="6884812" y="2638425"/>
            <a:ext cx="86077"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62" name="Freeform 67"/>
          <p:cNvSpPr>
            <a:spLocks/>
          </p:cNvSpPr>
          <p:nvPr/>
        </p:nvSpPr>
        <p:spPr bwMode="auto">
          <a:xfrm>
            <a:off x="6790267" y="2212975"/>
            <a:ext cx="15240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63" name="Freeform 68"/>
          <p:cNvSpPr>
            <a:spLocks/>
          </p:cNvSpPr>
          <p:nvPr/>
        </p:nvSpPr>
        <p:spPr bwMode="auto">
          <a:xfrm>
            <a:off x="6841067" y="1887539"/>
            <a:ext cx="354189"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38964" name="Group 69"/>
          <p:cNvGrpSpPr>
            <a:grpSpLocks/>
          </p:cNvGrpSpPr>
          <p:nvPr/>
        </p:nvGrpSpPr>
        <p:grpSpPr bwMode="auto">
          <a:xfrm>
            <a:off x="2875845" y="4635501"/>
            <a:ext cx="859367" cy="588963"/>
            <a:chOff x="1991" y="3321"/>
            <a:chExt cx="361" cy="231"/>
          </a:xfrm>
        </p:grpSpPr>
        <p:sp>
          <p:nvSpPr>
            <p:cNvPr id="38973" name="Freeform 70"/>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6487EB"/>
            </a:solidFill>
            <a:ln w="12700" cmpd="sng">
              <a:solidFill>
                <a:schemeClr val="tx1"/>
              </a:solidFill>
              <a:prstDash val="solid"/>
              <a:round/>
              <a:headEnd/>
              <a:tailEnd/>
            </a:ln>
          </p:spPr>
          <p:txBody>
            <a:bodyPr/>
            <a:lstStyle/>
            <a:p>
              <a:endParaRPr lang="en-US"/>
            </a:p>
          </p:txBody>
        </p:sp>
        <p:sp>
          <p:nvSpPr>
            <p:cNvPr id="38974" name="Freeform 71"/>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6487EB"/>
            </a:solidFill>
            <a:ln w="12700" cmpd="sng">
              <a:solidFill>
                <a:schemeClr val="tx1"/>
              </a:solidFill>
              <a:prstDash val="solid"/>
              <a:round/>
              <a:headEnd/>
              <a:tailEnd/>
            </a:ln>
          </p:spPr>
          <p:txBody>
            <a:bodyPr/>
            <a:lstStyle/>
            <a:p>
              <a:endParaRPr lang="en-US"/>
            </a:p>
          </p:txBody>
        </p:sp>
        <p:sp>
          <p:nvSpPr>
            <p:cNvPr id="38975" name="Freeform 72"/>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6487EB"/>
            </a:solidFill>
            <a:ln w="12700" cmpd="sng">
              <a:solidFill>
                <a:schemeClr val="tx1"/>
              </a:solidFill>
              <a:prstDash val="solid"/>
              <a:round/>
              <a:headEnd/>
              <a:tailEnd/>
            </a:ln>
          </p:spPr>
          <p:txBody>
            <a:bodyPr/>
            <a:lstStyle/>
            <a:p>
              <a:endParaRPr lang="en-US"/>
            </a:p>
          </p:txBody>
        </p:sp>
        <p:sp>
          <p:nvSpPr>
            <p:cNvPr id="38976" name="Freeform 73"/>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6487EB"/>
            </a:solidFill>
            <a:ln w="12700" cmpd="sng">
              <a:solidFill>
                <a:schemeClr val="tx1"/>
              </a:solidFill>
              <a:prstDash val="solid"/>
              <a:round/>
              <a:headEnd/>
              <a:tailEnd/>
            </a:ln>
          </p:spPr>
          <p:txBody>
            <a:bodyPr/>
            <a:lstStyle/>
            <a:p>
              <a:endParaRPr lang="en-US"/>
            </a:p>
          </p:txBody>
        </p:sp>
        <p:sp>
          <p:nvSpPr>
            <p:cNvPr id="38977" name="Freeform 74"/>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6487EB"/>
            </a:solidFill>
            <a:ln w="12700" cmpd="sng">
              <a:solidFill>
                <a:schemeClr val="tx1"/>
              </a:solidFill>
              <a:prstDash val="solid"/>
              <a:round/>
              <a:headEnd/>
              <a:tailEnd/>
            </a:ln>
          </p:spPr>
          <p:txBody>
            <a:bodyPr/>
            <a:lstStyle/>
            <a:p>
              <a:endParaRPr lang="en-US"/>
            </a:p>
          </p:txBody>
        </p:sp>
        <p:sp>
          <p:nvSpPr>
            <p:cNvPr id="38978" name="Freeform 75"/>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6487EB"/>
            </a:solidFill>
            <a:ln w="12700" cmpd="sng">
              <a:solidFill>
                <a:schemeClr val="tx1"/>
              </a:solidFill>
              <a:prstDash val="solid"/>
              <a:round/>
              <a:headEnd/>
              <a:tailEnd/>
            </a:ln>
          </p:spPr>
          <p:txBody>
            <a:bodyPr/>
            <a:lstStyle/>
            <a:p>
              <a:endParaRPr lang="en-US"/>
            </a:p>
          </p:txBody>
        </p:sp>
        <p:sp>
          <p:nvSpPr>
            <p:cNvPr id="38979" name="Freeform 76"/>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6487EB"/>
            </a:solidFill>
            <a:ln w="12700" cmpd="sng">
              <a:solidFill>
                <a:schemeClr val="tx1"/>
              </a:solidFill>
              <a:prstDash val="solid"/>
              <a:round/>
              <a:headEnd/>
              <a:tailEnd/>
            </a:ln>
          </p:spPr>
          <p:txBody>
            <a:bodyPr/>
            <a:lstStyle/>
            <a:p>
              <a:endParaRPr lang="en-US"/>
            </a:p>
          </p:txBody>
        </p:sp>
        <p:sp>
          <p:nvSpPr>
            <p:cNvPr id="38980" name="Freeform 77"/>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6487EB"/>
            </a:solidFill>
            <a:ln w="12700" cmpd="sng">
              <a:solidFill>
                <a:schemeClr val="tx1"/>
              </a:solidFill>
              <a:prstDash val="solid"/>
              <a:round/>
              <a:headEnd/>
              <a:tailEnd/>
            </a:ln>
          </p:spPr>
          <p:txBody>
            <a:bodyPr/>
            <a:lstStyle/>
            <a:p>
              <a:endParaRPr lang="en-US"/>
            </a:p>
          </p:txBody>
        </p:sp>
      </p:grpSp>
      <p:sp>
        <p:nvSpPr>
          <p:cNvPr id="38965" name="Rectangle 115"/>
          <p:cNvSpPr>
            <a:spLocks noGrp="1" noChangeArrowheads="1"/>
          </p:cNvSpPr>
          <p:nvPr>
            <p:ph type="title" idx="4294967295"/>
          </p:nvPr>
        </p:nvSpPr>
        <p:spPr>
          <a:xfrm>
            <a:off x="0" y="242888"/>
            <a:ext cx="9144000" cy="1143000"/>
          </a:xfrm>
        </p:spPr>
        <p:txBody>
          <a:bodyPr/>
          <a:lstStyle/>
          <a:p>
            <a:r>
              <a:rPr lang="en-US" altLang="en-US" sz="2400" smtClean="0"/>
              <a:t>Obesity Trends* Among U.S. Adults</a:t>
            </a:r>
            <a:br>
              <a:rPr lang="en-US" altLang="en-US" sz="2400" smtClean="0"/>
            </a:br>
            <a:r>
              <a:rPr lang="en-US" altLang="en-US" sz="2400" smtClean="0">
                <a:solidFill>
                  <a:srgbClr val="DE3021"/>
                </a:solidFill>
              </a:rPr>
              <a:t>BRFSS, 1990</a:t>
            </a:r>
          </a:p>
        </p:txBody>
      </p:sp>
      <p:sp>
        <p:nvSpPr>
          <p:cNvPr id="38966" name="Text Box 140"/>
          <p:cNvSpPr txBox="1">
            <a:spLocks noChangeArrowheads="1"/>
          </p:cNvSpPr>
          <p:nvPr/>
        </p:nvSpPr>
        <p:spPr bwMode="auto">
          <a:xfrm>
            <a:off x="2119489" y="1200151"/>
            <a:ext cx="55194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altLang="en-US" sz="1400" b="1">
                <a:solidFill>
                  <a:srgbClr val="000000"/>
                </a:solidFill>
                <a:latin typeface="Verdana" pitchFamily="34" charset="0"/>
              </a:rPr>
              <a:t>(*BMI ≥30, or ~ 30 lbs. overweight for 5’ 4” person)</a:t>
            </a:r>
          </a:p>
        </p:txBody>
      </p:sp>
      <p:sp>
        <p:nvSpPr>
          <p:cNvPr id="38967" name="Text Box 157"/>
          <p:cNvSpPr txBox="1">
            <a:spLocks noChangeArrowheads="1"/>
          </p:cNvSpPr>
          <p:nvPr/>
        </p:nvSpPr>
        <p:spPr bwMode="auto">
          <a:xfrm>
            <a:off x="653345" y="5894388"/>
            <a:ext cx="72517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altLang="en-US" sz="1400" b="1">
                <a:solidFill>
                  <a:srgbClr val="000000"/>
                </a:solidFill>
                <a:latin typeface="Arial Narrow" pitchFamily="34" charset="0"/>
              </a:rPr>
              <a:t>No Data           &lt;10%          10%–14%</a:t>
            </a:r>
          </a:p>
        </p:txBody>
      </p:sp>
      <p:sp>
        <p:nvSpPr>
          <p:cNvPr id="38968" name="Rectangle 158"/>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38969" name="Rectangle 159"/>
          <p:cNvSpPr>
            <a:spLocks noChangeArrowheads="1"/>
          </p:cNvSpPr>
          <p:nvPr/>
        </p:nvSpPr>
        <p:spPr bwMode="auto">
          <a:xfrm>
            <a:off x="1349022" y="5953125"/>
            <a:ext cx="208844" cy="234950"/>
          </a:xfrm>
          <a:prstGeom prst="rect">
            <a:avLst/>
          </a:prstGeom>
          <a:solidFill>
            <a:srgbClr val="99CCFF"/>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38970" name="Rectangle 160"/>
          <p:cNvSpPr>
            <a:spLocks noChangeArrowheads="1"/>
          </p:cNvSpPr>
          <p:nvPr/>
        </p:nvSpPr>
        <p:spPr bwMode="auto">
          <a:xfrm>
            <a:off x="2229556" y="5951538"/>
            <a:ext cx="208844" cy="234950"/>
          </a:xfrm>
          <a:prstGeom prst="rect">
            <a:avLst/>
          </a:prstGeom>
          <a:solidFill>
            <a:srgbClr val="6699FF"/>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pPr algn="ctr"/>
            <a:endParaRPr lang="en-US" altLang="en-US">
              <a:solidFill>
                <a:srgbClr val="000000"/>
              </a:solidFill>
            </a:endParaRPr>
          </a:p>
        </p:txBody>
      </p:sp>
      <p:sp>
        <p:nvSpPr>
          <p:cNvPr id="38971" name="Rectangle 162"/>
          <p:cNvSpPr>
            <a:spLocks noChangeArrowheads="1"/>
          </p:cNvSpPr>
          <p:nvPr/>
        </p:nvSpPr>
        <p:spPr bwMode="auto">
          <a:xfrm>
            <a:off x="395110" y="5892800"/>
            <a:ext cx="2806865"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pic>
        <p:nvPicPr>
          <p:cNvPr id="38972" name="Picture 84" descr="cdc_spot-outline.jpg"/>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840134" y="6034089"/>
            <a:ext cx="1032933" cy="676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94097147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Legacy</a:t>
            </a:r>
            <a:endParaRPr lang="en-US" dirty="0"/>
          </a:p>
        </p:txBody>
      </p:sp>
      <p:sp>
        <p:nvSpPr>
          <p:cNvPr id="3" name="Content Placeholder 2"/>
          <p:cNvSpPr>
            <a:spLocks noGrp="1"/>
          </p:cNvSpPr>
          <p:nvPr>
            <p:ph idx="1"/>
          </p:nvPr>
        </p:nvSpPr>
        <p:spPr>
          <a:xfrm>
            <a:off x="76200" y="1752600"/>
            <a:ext cx="8229600" cy="1676400"/>
          </a:xfrm>
        </p:spPr>
        <p:txBody>
          <a:bodyPr>
            <a:noAutofit/>
          </a:bodyPr>
          <a:lstStyle/>
          <a:p>
            <a:r>
              <a:rPr lang="en-US" sz="2400" dirty="0" smtClean="0"/>
              <a:t>“A gift by will usually of money or other personal property”</a:t>
            </a:r>
          </a:p>
          <a:p>
            <a:pPr marL="114300" indent="0">
              <a:buNone/>
            </a:pPr>
            <a:endParaRPr lang="en-US" sz="2400" dirty="0"/>
          </a:p>
          <a:p>
            <a:r>
              <a:rPr lang="en-US" sz="2400" dirty="0"/>
              <a:t>“Something transmitted by or received from an ancestor or predecessor or from the past”</a:t>
            </a:r>
          </a:p>
          <a:p>
            <a:endParaRPr lang="en-US" sz="2400" dirty="0"/>
          </a:p>
        </p:txBody>
      </p:sp>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926885" y="3905250"/>
            <a:ext cx="4693115" cy="26479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900354171"/>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Freeform 5"/>
          <p:cNvSpPr>
            <a:spLocks/>
          </p:cNvSpPr>
          <p:nvPr/>
        </p:nvSpPr>
        <p:spPr bwMode="auto">
          <a:xfrm>
            <a:off x="4011790" y="2003425"/>
            <a:ext cx="644877"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39" name="Freeform 6"/>
          <p:cNvSpPr>
            <a:spLocks/>
          </p:cNvSpPr>
          <p:nvPr/>
        </p:nvSpPr>
        <p:spPr bwMode="auto">
          <a:xfrm>
            <a:off x="3983567" y="2398713"/>
            <a:ext cx="681566"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40" name="Freeform 7"/>
          <p:cNvSpPr>
            <a:spLocks/>
          </p:cNvSpPr>
          <p:nvPr/>
        </p:nvSpPr>
        <p:spPr bwMode="auto">
          <a:xfrm>
            <a:off x="3960989" y="2794000"/>
            <a:ext cx="805744"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41" name="Freeform 8"/>
          <p:cNvSpPr>
            <a:spLocks/>
          </p:cNvSpPr>
          <p:nvPr/>
        </p:nvSpPr>
        <p:spPr bwMode="auto">
          <a:xfrm>
            <a:off x="4121856" y="3203576"/>
            <a:ext cx="722489"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chemeClr val="bg1"/>
          </a:solidFill>
          <a:ln w="12700" cmpd="sng">
            <a:solidFill>
              <a:schemeClr val="tx1"/>
            </a:solidFill>
            <a:prstDash val="solid"/>
            <a:round/>
            <a:headEnd/>
            <a:tailEnd/>
          </a:ln>
        </p:spPr>
        <p:txBody>
          <a:bodyPr/>
          <a:lstStyle/>
          <a:p>
            <a:endParaRPr lang="en-US"/>
          </a:p>
        </p:txBody>
      </p:sp>
      <p:sp>
        <p:nvSpPr>
          <p:cNvPr id="39942" name="Freeform 9"/>
          <p:cNvSpPr>
            <a:spLocks/>
          </p:cNvSpPr>
          <p:nvPr/>
        </p:nvSpPr>
        <p:spPr bwMode="auto">
          <a:xfrm>
            <a:off x="4018845" y="3590925"/>
            <a:ext cx="839612"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43" name="Freeform 10"/>
          <p:cNvSpPr>
            <a:spLocks/>
          </p:cNvSpPr>
          <p:nvPr/>
        </p:nvSpPr>
        <p:spPr bwMode="auto">
          <a:xfrm>
            <a:off x="4651022" y="2740026"/>
            <a:ext cx="592667"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44" name="Freeform 11"/>
          <p:cNvSpPr>
            <a:spLocks/>
          </p:cNvSpPr>
          <p:nvPr/>
        </p:nvSpPr>
        <p:spPr bwMode="auto">
          <a:xfrm>
            <a:off x="4731456" y="31273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45" name="Freeform 12"/>
          <p:cNvSpPr>
            <a:spLocks/>
          </p:cNvSpPr>
          <p:nvPr/>
        </p:nvSpPr>
        <p:spPr bwMode="auto">
          <a:xfrm>
            <a:off x="4975578" y="2282826"/>
            <a:ext cx="513644"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46" name="Freeform 13"/>
          <p:cNvSpPr>
            <a:spLocks/>
          </p:cNvSpPr>
          <p:nvPr/>
        </p:nvSpPr>
        <p:spPr bwMode="auto">
          <a:xfrm>
            <a:off x="5343879" y="3265489"/>
            <a:ext cx="718255"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47" name="Freeform 14"/>
          <p:cNvSpPr>
            <a:spLocks/>
          </p:cNvSpPr>
          <p:nvPr/>
        </p:nvSpPr>
        <p:spPr bwMode="auto">
          <a:xfrm>
            <a:off x="5280378" y="3560764"/>
            <a:ext cx="801511"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48" name="Freeform 15"/>
          <p:cNvSpPr>
            <a:spLocks/>
          </p:cNvSpPr>
          <p:nvPr/>
        </p:nvSpPr>
        <p:spPr bwMode="auto">
          <a:xfrm>
            <a:off x="5489222" y="3824288"/>
            <a:ext cx="375356"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49" name="Freeform 16"/>
          <p:cNvSpPr>
            <a:spLocks/>
          </p:cNvSpPr>
          <p:nvPr/>
        </p:nvSpPr>
        <p:spPr bwMode="auto">
          <a:xfrm>
            <a:off x="5729111" y="2840038"/>
            <a:ext cx="410634"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50" name="Freeform 17"/>
          <p:cNvSpPr>
            <a:spLocks/>
          </p:cNvSpPr>
          <p:nvPr/>
        </p:nvSpPr>
        <p:spPr bwMode="auto">
          <a:xfrm>
            <a:off x="5843412" y="3459163"/>
            <a:ext cx="860778"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51" name="Freeform 18"/>
          <p:cNvSpPr>
            <a:spLocks/>
          </p:cNvSpPr>
          <p:nvPr/>
        </p:nvSpPr>
        <p:spPr bwMode="auto">
          <a:xfrm>
            <a:off x="5590823" y="4311650"/>
            <a:ext cx="889000"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52" name="Freeform 19"/>
          <p:cNvSpPr>
            <a:spLocks/>
          </p:cNvSpPr>
          <p:nvPr/>
        </p:nvSpPr>
        <p:spPr bwMode="auto">
          <a:xfrm>
            <a:off x="5987346" y="3009900"/>
            <a:ext cx="441677"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9953" name="Freeform 20"/>
          <p:cNvSpPr>
            <a:spLocks/>
          </p:cNvSpPr>
          <p:nvPr/>
        </p:nvSpPr>
        <p:spPr bwMode="auto">
          <a:xfrm>
            <a:off x="4844345" y="3660776"/>
            <a:ext cx="485422"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54" name="Freeform 21"/>
          <p:cNvSpPr>
            <a:spLocks/>
          </p:cNvSpPr>
          <p:nvPr/>
        </p:nvSpPr>
        <p:spPr bwMode="auto">
          <a:xfrm>
            <a:off x="2103968" y="2562225"/>
            <a:ext cx="780344"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55" name="Freeform 22"/>
          <p:cNvSpPr>
            <a:spLocks/>
          </p:cNvSpPr>
          <p:nvPr/>
        </p:nvSpPr>
        <p:spPr bwMode="auto">
          <a:xfrm>
            <a:off x="3324578" y="2452689"/>
            <a:ext cx="681567"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chemeClr val="bg1"/>
          </a:solidFill>
          <a:ln w="12700" cmpd="sng">
            <a:solidFill>
              <a:schemeClr val="tx1"/>
            </a:solidFill>
            <a:prstDash val="solid"/>
            <a:round/>
            <a:headEnd/>
            <a:tailEnd/>
          </a:ln>
        </p:spPr>
        <p:txBody>
          <a:bodyPr/>
          <a:lstStyle/>
          <a:p>
            <a:endParaRPr lang="en-US"/>
          </a:p>
        </p:txBody>
      </p:sp>
      <p:sp>
        <p:nvSpPr>
          <p:cNvPr id="39956" name="Freeform 23"/>
          <p:cNvSpPr>
            <a:spLocks/>
          </p:cNvSpPr>
          <p:nvPr/>
        </p:nvSpPr>
        <p:spPr bwMode="auto">
          <a:xfrm>
            <a:off x="3434645" y="3003551"/>
            <a:ext cx="716844"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9957" name="Freeform 24"/>
          <p:cNvSpPr>
            <a:spLocks/>
          </p:cNvSpPr>
          <p:nvPr/>
        </p:nvSpPr>
        <p:spPr bwMode="auto">
          <a:xfrm>
            <a:off x="3341511" y="3521076"/>
            <a:ext cx="684389"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9958" name="Freeform 25"/>
          <p:cNvSpPr>
            <a:spLocks/>
          </p:cNvSpPr>
          <p:nvPr/>
        </p:nvSpPr>
        <p:spPr bwMode="auto">
          <a:xfrm>
            <a:off x="3601156" y="3660776"/>
            <a:ext cx="1367367"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59" name="Freeform 26"/>
          <p:cNvSpPr>
            <a:spLocks/>
          </p:cNvSpPr>
          <p:nvPr/>
        </p:nvSpPr>
        <p:spPr bwMode="auto">
          <a:xfrm>
            <a:off x="6169378"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60" name="Freeform 27"/>
          <p:cNvSpPr>
            <a:spLocks/>
          </p:cNvSpPr>
          <p:nvPr/>
        </p:nvSpPr>
        <p:spPr bwMode="auto">
          <a:xfrm>
            <a:off x="6660445" y="2266950"/>
            <a:ext cx="166511"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39961" name="Group 28"/>
          <p:cNvGrpSpPr>
            <a:grpSpLocks/>
          </p:cNvGrpSpPr>
          <p:nvPr/>
        </p:nvGrpSpPr>
        <p:grpSpPr bwMode="auto">
          <a:xfrm>
            <a:off x="1027289" y="3886200"/>
            <a:ext cx="1786467" cy="1390650"/>
            <a:chOff x="768" y="2832"/>
            <a:chExt cx="1203" cy="876"/>
          </a:xfrm>
        </p:grpSpPr>
        <p:sp>
          <p:nvSpPr>
            <p:cNvPr id="40006" name="Freeform 29"/>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007" name="Freeform 30"/>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6987EB"/>
            </a:solidFill>
            <a:ln w="12700" cmpd="sng">
              <a:solidFill>
                <a:schemeClr val="tx1"/>
              </a:solidFill>
              <a:prstDash val="solid"/>
              <a:round/>
              <a:headEnd/>
              <a:tailEnd/>
            </a:ln>
          </p:spPr>
          <p:txBody>
            <a:bodyPr/>
            <a:lstStyle/>
            <a:p>
              <a:endParaRPr lang="en-US"/>
            </a:p>
          </p:txBody>
        </p:sp>
        <p:sp>
          <p:nvSpPr>
            <p:cNvPr id="40008" name="Freeform 31"/>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009" name="Freeform 32"/>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0010" name="Freeform 33"/>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011" name="Freeform 34"/>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0012" name="Freeform 35"/>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013" name="Freeform 36"/>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0014" name="Freeform 37"/>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015" name="Freeform 38"/>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0016" name="Freeform 39"/>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017" name="Freeform 40"/>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0018" name="Freeform 41"/>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019" name="Freeform 42"/>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020" name="Freeform 43"/>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6987EB"/>
            </a:solidFill>
            <a:ln w="12700" cmpd="sng">
              <a:solidFill>
                <a:schemeClr val="tx1"/>
              </a:solidFill>
              <a:prstDash val="solid"/>
              <a:round/>
              <a:headEnd/>
              <a:tailEnd/>
            </a:ln>
          </p:spPr>
          <p:txBody>
            <a:bodyPr/>
            <a:lstStyle/>
            <a:p>
              <a:endParaRPr lang="en-US"/>
            </a:p>
          </p:txBody>
        </p:sp>
      </p:grpSp>
      <p:sp>
        <p:nvSpPr>
          <p:cNvPr id="39962" name="Freeform 44"/>
          <p:cNvSpPr>
            <a:spLocks/>
          </p:cNvSpPr>
          <p:nvPr/>
        </p:nvSpPr>
        <p:spPr bwMode="auto">
          <a:xfrm>
            <a:off x="2956278" y="2794001"/>
            <a:ext cx="551744"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9963" name="Freeform 45"/>
          <p:cNvSpPr>
            <a:spLocks/>
          </p:cNvSpPr>
          <p:nvPr/>
        </p:nvSpPr>
        <p:spPr bwMode="auto">
          <a:xfrm>
            <a:off x="2343856" y="1709739"/>
            <a:ext cx="649111"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9964" name="Freeform 46"/>
          <p:cNvSpPr>
            <a:spLocks/>
          </p:cNvSpPr>
          <p:nvPr/>
        </p:nvSpPr>
        <p:spPr bwMode="auto">
          <a:xfrm>
            <a:off x="2168878" y="2035176"/>
            <a:ext cx="781756"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65" name="Freeform 47"/>
          <p:cNvSpPr>
            <a:spLocks/>
          </p:cNvSpPr>
          <p:nvPr/>
        </p:nvSpPr>
        <p:spPr bwMode="auto">
          <a:xfrm>
            <a:off x="2805289" y="1833564"/>
            <a:ext cx="585612"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66" name="Freeform 48"/>
          <p:cNvSpPr>
            <a:spLocks/>
          </p:cNvSpPr>
          <p:nvPr/>
        </p:nvSpPr>
        <p:spPr bwMode="auto">
          <a:xfrm>
            <a:off x="3050823" y="1857375"/>
            <a:ext cx="997656"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9967" name="Freeform 49"/>
          <p:cNvSpPr>
            <a:spLocks/>
          </p:cNvSpPr>
          <p:nvPr/>
        </p:nvSpPr>
        <p:spPr bwMode="auto">
          <a:xfrm>
            <a:off x="2451100" y="2662239"/>
            <a:ext cx="620889"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chemeClr val="bg1"/>
          </a:solidFill>
          <a:ln w="12700" cmpd="sng">
            <a:solidFill>
              <a:schemeClr val="tx1"/>
            </a:solidFill>
            <a:prstDash val="solid"/>
            <a:round/>
            <a:headEnd/>
            <a:tailEnd/>
          </a:ln>
        </p:spPr>
        <p:txBody>
          <a:bodyPr/>
          <a:lstStyle/>
          <a:p>
            <a:endParaRPr lang="en-US"/>
          </a:p>
        </p:txBody>
      </p:sp>
      <p:sp>
        <p:nvSpPr>
          <p:cNvPr id="39968" name="Freeform 50"/>
          <p:cNvSpPr>
            <a:spLocks/>
          </p:cNvSpPr>
          <p:nvPr/>
        </p:nvSpPr>
        <p:spPr bwMode="auto">
          <a:xfrm>
            <a:off x="2775656" y="3444875"/>
            <a:ext cx="658988"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69" name="Freeform 51"/>
          <p:cNvSpPr>
            <a:spLocks/>
          </p:cNvSpPr>
          <p:nvPr/>
        </p:nvSpPr>
        <p:spPr bwMode="auto">
          <a:xfrm>
            <a:off x="4607278" y="1981201"/>
            <a:ext cx="642055"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70" name="Freeform 52"/>
          <p:cNvSpPr>
            <a:spLocks/>
          </p:cNvSpPr>
          <p:nvPr/>
        </p:nvSpPr>
        <p:spPr bwMode="auto">
          <a:xfrm>
            <a:off x="4902201" y="4133851"/>
            <a:ext cx="557389"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9971" name="Freeform 53"/>
          <p:cNvSpPr>
            <a:spLocks/>
          </p:cNvSpPr>
          <p:nvPr/>
        </p:nvSpPr>
        <p:spPr bwMode="auto">
          <a:xfrm>
            <a:off x="5126568" y="2855913"/>
            <a:ext cx="390877"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39972" name="Group 54"/>
          <p:cNvGrpSpPr>
            <a:grpSpLocks/>
          </p:cNvGrpSpPr>
          <p:nvPr/>
        </p:nvGrpSpPr>
        <p:grpSpPr bwMode="auto">
          <a:xfrm>
            <a:off x="5177367" y="2197100"/>
            <a:ext cx="738011" cy="742950"/>
            <a:chOff x="3562" y="1636"/>
            <a:chExt cx="497" cy="468"/>
          </a:xfrm>
        </p:grpSpPr>
        <p:sp>
          <p:nvSpPr>
            <p:cNvPr id="40004" name="Freeform 55"/>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0005" name="Freeform 56"/>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39973" name="Freeform 57"/>
          <p:cNvSpPr>
            <a:spLocks/>
          </p:cNvSpPr>
          <p:nvPr/>
        </p:nvSpPr>
        <p:spPr bwMode="auto">
          <a:xfrm>
            <a:off x="5473701" y="2917826"/>
            <a:ext cx="290689"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74" name="Freeform 58"/>
          <p:cNvSpPr>
            <a:spLocks/>
          </p:cNvSpPr>
          <p:nvPr/>
        </p:nvSpPr>
        <p:spPr bwMode="auto">
          <a:xfrm>
            <a:off x="5171723" y="3846514"/>
            <a:ext cx="338667"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9975" name="Freeform 59"/>
          <p:cNvSpPr>
            <a:spLocks/>
          </p:cNvSpPr>
          <p:nvPr/>
        </p:nvSpPr>
        <p:spPr bwMode="auto">
          <a:xfrm>
            <a:off x="6111523" y="2732089"/>
            <a:ext cx="570089"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76" name="Freeform 60"/>
          <p:cNvSpPr>
            <a:spLocks/>
          </p:cNvSpPr>
          <p:nvPr/>
        </p:nvSpPr>
        <p:spPr bwMode="auto">
          <a:xfrm>
            <a:off x="5922434" y="3127376"/>
            <a:ext cx="738011"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77" name="Freeform 61"/>
          <p:cNvSpPr>
            <a:spLocks/>
          </p:cNvSpPr>
          <p:nvPr/>
        </p:nvSpPr>
        <p:spPr bwMode="auto">
          <a:xfrm>
            <a:off x="5973234" y="3730626"/>
            <a:ext cx="498122"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78" name="Freeform 62"/>
          <p:cNvSpPr>
            <a:spLocks/>
          </p:cNvSpPr>
          <p:nvPr/>
        </p:nvSpPr>
        <p:spPr bwMode="auto">
          <a:xfrm>
            <a:off x="5748867" y="3784600"/>
            <a:ext cx="529167"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9979" name="Freeform 63"/>
          <p:cNvSpPr>
            <a:spLocks/>
          </p:cNvSpPr>
          <p:nvPr/>
        </p:nvSpPr>
        <p:spPr bwMode="auto">
          <a:xfrm>
            <a:off x="6246990" y="3041650"/>
            <a:ext cx="448733"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80" name="Freeform 64"/>
          <p:cNvSpPr>
            <a:spLocks/>
          </p:cNvSpPr>
          <p:nvPr/>
        </p:nvSpPr>
        <p:spPr bwMode="auto">
          <a:xfrm>
            <a:off x="6588478" y="3017839"/>
            <a:ext cx="107244"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81" name="Freeform 65"/>
          <p:cNvSpPr>
            <a:spLocks/>
          </p:cNvSpPr>
          <p:nvPr/>
        </p:nvSpPr>
        <p:spPr bwMode="auto">
          <a:xfrm>
            <a:off x="6616701" y="2801939"/>
            <a:ext cx="138289"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9982" name="Freeform 66"/>
          <p:cNvSpPr>
            <a:spLocks/>
          </p:cNvSpPr>
          <p:nvPr/>
        </p:nvSpPr>
        <p:spPr bwMode="auto">
          <a:xfrm>
            <a:off x="6739467" y="2654301"/>
            <a:ext cx="166511"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83" name="Freeform 67"/>
          <p:cNvSpPr>
            <a:spLocks/>
          </p:cNvSpPr>
          <p:nvPr/>
        </p:nvSpPr>
        <p:spPr bwMode="auto">
          <a:xfrm>
            <a:off x="6732411" y="2522538"/>
            <a:ext cx="327378"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9984" name="Freeform 68"/>
          <p:cNvSpPr>
            <a:spLocks/>
          </p:cNvSpPr>
          <p:nvPr/>
        </p:nvSpPr>
        <p:spPr bwMode="auto">
          <a:xfrm>
            <a:off x="6884812" y="2638425"/>
            <a:ext cx="86077"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9985" name="Freeform 69"/>
          <p:cNvSpPr>
            <a:spLocks/>
          </p:cNvSpPr>
          <p:nvPr/>
        </p:nvSpPr>
        <p:spPr bwMode="auto">
          <a:xfrm>
            <a:off x="6790267" y="2212975"/>
            <a:ext cx="15240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86" name="Freeform 70"/>
          <p:cNvSpPr>
            <a:spLocks/>
          </p:cNvSpPr>
          <p:nvPr/>
        </p:nvSpPr>
        <p:spPr bwMode="auto">
          <a:xfrm>
            <a:off x="6841067" y="1887539"/>
            <a:ext cx="354189"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39987" name="Group 71"/>
          <p:cNvGrpSpPr>
            <a:grpSpLocks/>
          </p:cNvGrpSpPr>
          <p:nvPr/>
        </p:nvGrpSpPr>
        <p:grpSpPr bwMode="auto">
          <a:xfrm>
            <a:off x="2875845" y="4635501"/>
            <a:ext cx="859367" cy="588963"/>
            <a:chOff x="1991" y="3321"/>
            <a:chExt cx="361" cy="231"/>
          </a:xfrm>
        </p:grpSpPr>
        <p:sp>
          <p:nvSpPr>
            <p:cNvPr id="39996" name="Freeform 72"/>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6487EB"/>
            </a:solidFill>
            <a:ln w="12700" cmpd="sng">
              <a:solidFill>
                <a:schemeClr val="tx1"/>
              </a:solidFill>
              <a:prstDash val="solid"/>
              <a:round/>
              <a:headEnd/>
              <a:tailEnd/>
            </a:ln>
          </p:spPr>
          <p:txBody>
            <a:bodyPr/>
            <a:lstStyle/>
            <a:p>
              <a:endParaRPr lang="en-US"/>
            </a:p>
          </p:txBody>
        </p:sp>
        <p:sp>
          <p:nvSpPr>
            <p:cNvPr id="39997" name="Freeform 73"/>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6487EB"/>
            </a:solidFill>
            <a:ln w="12700" cmpd="sng">
              <a:solidFill>
                <a:schemeClr val="tx1"/>
              </a:solidFill>
              <a:prstDash val="solid"/>
              <a:round/>
              <a:headEnd/>
              <a:tailEnd/>
            </a:ln>
          </p:spPr>
          <p:txBody>
            <a:bodyPr/>
            <a:lstStyle/>
            <a:p>
              <a:endParaRPr lang="en-US"/>
            </a:p>
          </p:txBody>
        </p:sp>
        <p:sp>
          <p:nvSpPr>
            <p:cNvPr id="39998" name="Freeform 74"/>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6487EB"/>
            </a:solidFill>
            <a:ln w="12700" cmpd="sng">
              <a:solidFill>
                <a:schemeClr val="tx1"/>
              </a:solidFill>
              <a:prstDash val="solid"/>
              <a:round/>
              <a:headEnd/>
              <a:tailEnd/>
            </a:ln>
          </p:spPr>
          <p:txBody>
            <a:bodyPr/>
            <a:lstStyle/>
            <a:p>
              <a:endParaRPr lang="en-US"/>
            </a:p>
          </p:txBody>
        </p:sp>
        <p:sp>
          <p:nvSpPr>
            <p:cNvPr id="39999" name="Freeform 75"/>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0000" name="Freeform 76"/>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0001" name="Freeform 77"/>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0002" name="Freeform 78"/>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0003" name="Freeform 79"/>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6487EB"/>
            </a:solidFill>
            <a:ln w="12700" cmpd="sng">
              <a:solidFill>
                <a:schemeClr val="tx1"/>
              </a:solidFill>
              <a:prstDash val="solid"/>
              <a:round/>
              <a:headEnd/>
              <a:tailEnd/>
            </a:ln>
          </p:spPr>
          <p:txBody>
            <a:bodyPr/>
            <a:lstStyle/>
            <a:p>
              <a:endParaRPr lang="en-US"/>
            </a:p>
          </p:txBody>
        </p:sp>
      </p:grpSp>
      <p:sp>
        <p:nvSpPr>
          <p:cNvPr id="39988" name="Rectangle 106"/>
          <p:cNvSpPr>
            <a:spLocks noGrp="1" noChangeArrowheads="1"/>
          </p:cNvSpPr>
          <p:nvPr>
            <p:ph type="title" idx="4294967295"/>
          </p:nvPr>
        </p:nvSpPr>
        <p:spPr>
          <a:xfrm>
            <a:off x="0" y="242888"/>
            <a:ext cx="9144000" cy="1143000"/>
          </a:xfrm>
        </p:spPr>
        <p:txBody>
          <a:bodyPr/>
          <a:lstStyle/>
          <a:p>
            <a:r>
              <a:rPr lang="en-US" altLang="en-US" sz="2400" smtClean="0"/>
              <a:t>Obesity Trends* Among U.S. Adults</a:t>
            </a:r>
            <a:br>
              <a:rPr lang="en-US" altLang="en-US" sz="2400" smtClean="0"/>
            </a:br>
            <a:r>
              <a:rPr lang="en-US" altLang="en-US" sz="2400" smtClean="0">
                <a:solidFill>
                  <a:srgbClr val="DE3021"/>
                </a:solidFill>
              </a:rPr>
              <a:t>BRFSS, 1991</a:t>
            </a:r>
          </a:p>
        </p:txBody>
      </p:sp>
      <p:sp>
        <p:nvSpPr>
          <p:cNvPr id="39989" name="Text Box 133"/>
          <p:cNvSpPr txBox="1">
            <a:spLocks noChangeArrowheads="1"/>
          </p:cNvSpPr>
          <p:nvPr/>
        </p:nvSpPr>
        <p:spPr bwMode="auto">
          <a:xfrm>
            <a:off x="2119489" y="1200151"/>
            <a:ext cx="55194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altLang="en-US" sz="1400" b="1">
                <a:solidFill>
                  <a:srgbClr val="000000"/>
                </a:solidFill>
                <a:latin typeface="Verdana" pitchFamily="34" charset="0"/>
              </a:rPr>
              <a:t>(*BMI ≥30, or ~ 30 lbs. overweight for 5’ 4” person)</a:t>
            </a:r>
          </a:p>
        </p:txBody>
      </p:sp>
      <p:sp>
        <p:nvSpPr>
          <p:cNvPr id="39990" name="Text Box 145"/>
          <p:cNvSpPr txBox="1">
            <a:spLocks noChangeArrowheads="1"/>
          </p:cNvSpPr>
          <p:nvPr/>
        </p:nvSpPr>
        <p:spPr bwMode="auto">
          <a:xfrm>
            <a:off x="653345" y="5894388"/>
            <a:ext cx="72517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altLang="en-US" sz="1400" b="1">
                <a:solidFill>
                  <a:srgbClr val="000000"/>
                </a:solidFill>
                <a:latin typeface="Arial Narrow" pitchFamily="34" charset="0"/>
              </a:rPr>
              <a:t>No Data           &lt;10%          10%–14%	    15%–19% </a:t>
            </a:r>
          </a:p>
        </p:txBody>
      </p:sp>
      <p:sp>
        <p:nvSpPr>
          <p:cNvPr id="39991" name="Rectangle 146"/>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39992" name="Rectangle 147"/>
          <p:cNvSpPr>
            <a:spLocks noChangeArrowheads="1"/>
          </p:cNvSpPr>
          <p:nvPr/>
        </p:nvSpPr>
        <p:spPr bwMode="auto">
          <a:xfrm>
            <a:off x="1349022" y="5953125"/>
            <a:ext cx="208844" cy="234950"/>
          </a:xfrm>
          <a:prstGeom prst="rect">
            <a:avLst/>
          </a:prstGeom>
          <a:solidFill>
            <a:srgbClr val="99CCFF"/>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39993" name="Rectangle 148"/>
          <p:cNvSpPr>
            <a:spLocks noChangeArrowheads="1"/>
          </p:cNvSpPr>
          <p:nvPr/>
        </p:nvSpPr>
        <p:spPr bwMode="auto">
          <a:xfrm>
            <a:off x="2229556" y="5951538"/>
            <a:ext cx="208844" cy="234950"/>
          </a:xfrm>
          <a:prstGeom prst="rect">
            <a:avLst/>
          </a:prstGeom>
          <a:solidFill>
            <a:srgbClr val="6699FF"/>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pPr algn="ctr"/>
            <a:endParaRPr lang="en-US" altLang="en-US">
              <a:solidFill>
                <a:srgbClr val="000000"/>
              </a:solidFill>
            </a:endParaRPr>
          </a:p>
        </p:txBody>
      </p:sp>
      <p:sp>
        <p:nvSpPr>
          <p:cNvPr id="39994" name="Rectangle 149"/>
          <p:cNvSpPr>
            <a:spLocks noChangeArrowheads="1"/>
          </p:cNvSpPr>
          <p:nvPr/>
        </p:nvSpPr>
        <p:spPr bwMode="auto">
          <a:xfrm>
            <a:off x="3372556" y="5961063"/>
            <a:ext cx="208844" cy="234950"/>
          </a:xfrm>
          <a:prstGeom prst="rect">
            <a:avLst/>
          </a:prstGeom>
          <a:solidFill>
            <a:srgbClr val="0000A0"/>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39995" name="Rectangle 150"/>
          <p:cNvSpPr>
            <a:spLocks noChangeArrowheads="1"/>
          </p:cNvSpPr>
          <p:nvPr/>
        </p:nvSpPr>
        <p:spPr bwMode="auto">
          <a:xfrm>
            <a:off x="395111" y="5892800"/>
            <a:ext cx="3939117"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Tree>
    <p:extLst>
      <p:ext uri="{BB962C8B-B14F-4D97-AF65-F5344CB8AC3E}">
        <p14:creationId xmlns:p14="http://schemas.microsoft.com/office/powerpoint/2010/main" val="91647323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Freeform 5"/>
          <p:cNvSpPr>
            <a:spLocks/>
          </p:cNvSpPr>
          <p:nvPr/>
        </p:nvSpPr>
        <p:spPr bwMode="auto">
          <a:xfrm>
            <a:off x="4011790" y="2003425"/>
            <a:ext cx="644877"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63" name="Freeform 6"/>
          <p:cNvSpPr>
            <a:spLocks/>
          </p:cNvSpPr>
          <p:nvPr/>
        </p:nvSpPr>
        <p:spPr bwMode="auto">
          <a:xfrm>
            <a:off x="3983567" y="2398713"/>
            <a:ext cx="681566"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64" name="Freeform 7"/>
          <p:cNvSpPr>
            <a:spLocks/>
          </p:cNvSpPr>
          <p:nvPr/>
        </p:nvSpPr>
        <p:spPr bwMode="auto">
          <a:xfrm>
            <a:off x="3960989" y="2794000"/>
            <a:ext cx="805744"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65" name="Freeform 8"/>
          <p:cNvSpPr>
            <a:spLocks/>
          </p:cNvSpPr>
          <p:nvPr/>
        </p:nvSpPr>
        <p:spPr bwMode="auto">
          <a:xfrm>
            <a:off x="4121856" y="3203576"/>
            <a:ext cx="722489"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66" name="Freeform 9"/>
          <p:cNvSpPr>
            <a:spLocks/>
          </p:cNvSpPr>
          <p:nvPr/>
        </p:nvSpPr>
        <p:spPr bwMode="auto">
          <a:xfrm>
            <a:off x="4018845" y="3590925"/>
            <a:ext cx="839612"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67" name="Freeform 10"/>
          <p:cNvSpPr>
            <a:spLocks/>
          </p:cNvSpPr>
          <p:nvPr/>
        </p:nvSpPr>
        <p:spPr bwMode="auto">
          <a:xfrm>
            <a:off x="4651022" y="2740026"/>
            <a:ext cx="592667"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68" name="Freeform 11"/>
          <p:cNvSpPr>
            <a:spLocks/>
          </p:cNvSpPr>
          <p:nvPr/>
        </p:nvSpPr>
        <p:spPr bwMode="auto">
          <a:xfrm>
            <a:off x="4731456" y="31273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69" name="Freeform 12"/>
          <p:cNvSpPr>
            <a:spLocks/>
          </p:cNvSpPr>
          <p:nvPr/>
        </p:nvSpPr>
        <p:spPr bwMode="auto">
          <a:xfrm>
            <a:off x="4975578" y="2282826"/>
            <a:ext cx="513644"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0970" name="Freeform 13"/>
          <p:cNvSpPr>
            <a:spLocks/>
          </p:cNvSpPr>
          <p:nvPr/>
        </p:nvSpPr>
        <p:spPr bwMode="auto">
          <a:xfrm>
            <a:off x="5343879" y="3265489"/>
            <a:ext cx="718255"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0971" name="Freeform 14"/>
          <p:cNvSpPr>
            <a:spLocks/>
          </p:cNvSpPr>
          <p:nvPr/>
        </p:nvSpPr>
        <p:spPr bwMode="auto">
          <a:xfrm>
            <a:off x="5280378" y="3560764"/>
            <a:ext cx="801511"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72" name="Freeform 15"/>
          <p:cNvSpPr>
            <a:spLocks/>
          </p:cNvSpPr>
          <p:nvPr/>
        </p:nvSpPr>
        <p:spPr bwMode="auto">
          <a:xfrm>
            <a:off x="5489222" y="3824288"/>
            <a:ext cx="375356"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73" name="Freeform 16"/>
          <p:cNvSpPr>
            <a:spLocks/>
          </p:cNvSpPr>
          <p:nvPr/>
        </p:nvSpPr>
        <p:spPr bwMode="auto">
          <a:xfrm>
            <a:off x="5729111" y="2840038"/>
            <a:ext cx="410634"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74" name="Freeform 17"/>
          <p:cNvSpPr>
            <a:spLocks/>
          </p:cNvSpPr>
          <p:nvPr/>
        </p:nvSpPr>
        <p:spPr bwMode="auto">
          <a:xfrm>
            <a:off x="5843412" y="3459163"/>
            <a:ext cx="860778"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75" name="Freeform 18"/>
          <p:cNvSpPr>
            <a:spLocks/>
          </p:cNvSpPr>
          <p:nvPr/>
        </p:nvSpPr>
        <p:spPr bwMode="auto">
          <a:xfrm>
            <a:off x="5590823" y="4311650"/>
            <a:ext cx="889000"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76" name="Freeform 19"/>
          <p:cNvSpPr>
            <a:spLocks/>
          </p:cNvSpPr>
          <p:nvPr/>
        </p:nvSpPr>
        <p:spPr bwMode="auto">
          <a:xfrm>
            <a:off x="5987346" y="3009900"/>
            <a:ext cx="441677"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0977" name="Freeform 20"/>
          <p:cNvSpPr>
            <a:spLocks/>
          </p:cNvSpPr>
          <p:nvPr/>
        </p:nvSpPr>
        <p:spPr bwMode="auto">
          <a:xfrm>
            <a:off x="4844345" y="3660776"/>
            <a:ext cx="485422"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chemeClr val="bg1"/>
          </a:solidFill>
          <a:ln w="12700" cmpd="sng">
            <a:solidFill>
              <a:schemeClr val="tx1"/>
            </a:solidFill>
            <a:prstDash val="solid"/>
            <a:round/>
            <a:headEnd/>
            <a:tailEnd/>
          </a:ln>
        </p:spPr>
        <p:txBody>
          <a:bodyPr/>
          <a:lstStyle/>
          <a:p>
            <a:endParaRPr lang="en-US"/>
          </a:p>
        </p:txBody>
      </p:sp>
      <p:sp>
        <p:nvSpPr>
          <p:cNvPr id="40978" name="Freeform 21"/>
          <p:cNvSpPr>
            <a:spLocks/>
          </p:cNvSpPr>
          <p:nvPr/>
        </p:nvSpPr>
        <p:spPr bwMode="auto">
          <a:xfrm>
            <a:off x="2103968" y="2562225"/>
            <a:ext cx="780344"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79" name="Freeform 22"/>
          <p:cNvSpPr>
            <a:spLocks/>
          </p:cNvSpPr>
          <p:nvPr/>
        </p:nvSpPr>
        <p:spPr bwMode="auto">
          <a:xfrm>
            <a:off x="3324578" y="2452689"/>
            <a:ext cx="681567"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chemeClr val="bg1"/>
          </a:solidFill>
          <a:ln w="12700" cmpd="sng">
            <a:solidFill>
              <a:schemeClr val="tx1"/>
            </a:solidFill>
            <a:prstDash val="solid"/>
            <a:round/>
            <a:headEnd/>
            <a:tailEnd/>
          </a:ln>
        </p:spPr>
        <p:txBody>
          <a:bodyPr/>
          <a:lstStyle/>
          <a:p>
            <a:endParaRPr lang="en-US"/>
          </a:p>
        </p:txBody>
      </p:sp>
      <p:sp>
        <p:nvSpPr>
          <p:cNvPr id="40980" name="Freeform 23"/>
          <p:cNvSpPr>
            <a:spLocks/>
          </p:cNvSpPr>
          <p:nvPr/>
        </p:nvSpPr>
        <p:spPr bwMode="auto">
          <a:xfrm>
            <a:off x="3434645" y="3003551"/>
            <a:ext cx="716844"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AAC8F5"/>
          </a:solidFill>
          <a:ln w="12700" cmpd="sng">
            <a:solidFill>
              <a:schemeClr val="tx1"/>
            </a:solidFill>
            <a:prstDash val="solid"/>
            <a:round/>
            <a:headEnd/>
            <a:tailEnd/>
          </a:ln>
        </p:spPr>
        <p:txBody>
          <a:bodyPr/>
          <a:lstStyle/>
          <a:p>
            <a:endParaRPr lang="en-US"/>
          </a:p>
        </p:txBody>
      </p:sp>
      <p:sp>
        <p:nvSpPr>
          <p:cNvPr id="40981" name="Freeform 24"/>
          <p:cNvSpPr>
            <a:spLocks/>
          </p:cNvSpPr>
          <p:nvPr/>
        </p:nvSpPr>
        <p:spPr bwMode="auto">
          <a:xfrm>
            <a:off x="3341511" y="3521076"/>
            <a:ext cx="684389"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82" name="Freeform 25"/>
          <p:cNvSpPr>
            <a:spLocks/>
          </p:cNvSpPr>
          <p:nvPr/>
        </p:nvSpPr>
        <p:spPr bwMode="auto">
          <a:xfrm>
            <a:off x="3601156" y="3660776"/>
            <a:ext cx="1367367"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83" name="Freeform 26"/>
          <p:cNvSpPr>
            <a:spLocks/>
          </p:cNvSpPr>
          <p:nvPr/>
        </p:nvSpPr>
        <p:spPr bwMode="auto">
          <a:xfrm>
            <a:off x="6169378"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84" name="Freeform 27"/>
          <p:cNvSpPr>
            <a:spLocks/>
          </p:cNvSpPr>
          <p:nvPr/>
        </p:nvSpPr>
        <p:spPr bwMode="auto">
          <a:xfrm>
            <a:off x="6660445" y="2266950"/>
            <a:ext cx="166511"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40985" name="Group 28"/>
          <p:cNvGrpSpPr>
            <a:grpSpLocks/>
          </p:cNvGrpSpPr>
          <p:nvPr/>
        </p:nvGrpSpPr>
        <p:grpSpPr bwMode="auto">
          <a:xfrm>
            <a:off x="1027289" y="3886200"/>
            <a:ext cx="1786467" cy="1390650"/>
            <a:chOff x="768" y="2832"/>
            <a:chExt cx="1203" cy="876"/>
          </a:xfrm>
        </p:grpSpPr>
        <p:sp>
          <p:nvSpPr>
            <p:cNvPr id="41030" name="Freeform 29"/>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31" name="Freeform 30"/>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6987EB"/>
            </a:solidFill>
            <a:ln w="12700" cmpd="sng">
              <a:solidFill>
                <a:schemeClr val="tx1"/>
              </a:solidFill>
              <a:prstDash val="solid"/>
              <a:round/>
              <a:headEnd/>
              <a:tailEnd/>
            </a:ln>
          </p:spPr>
          <p:txBody>
            <a:bodyPr/>
            <a:lstStyle/>
            <a:p>
              <a:endParaRPr lang="en-US"/>
            </a:p>
          </p:txBody>
        </p:sp>
        <p:sp>
          <p:nvSpPr>
            <p:cNvPr id="41032" name="Freeform 31"/>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33" name="Freeform 32"/>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1034" name="Freeform 33"/>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35" name="Freeform 34"/>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1036" name="Freeform 35"/>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37" name="Freeform 36"/>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1038" name="Freeform 37"/>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39" name="Freeform 38"/>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1040" name="Freeform 39"/>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41" name="Freeform 40"/>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1042" name="Freeform 41"/>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43" name="Freeform 42"/>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44" name="Freeform 43"/>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6987EB"/>
            </a:solidFill>
            <a:ln w="12700" cmpd="sng">
              <a:solidFill>
                <a:schemeClr val="tx1"/>
              </a:solidFill>
              <a:prstDash val="solid"/>
              <a:round/>
              <a:headEnd/>
              <a:tailEnd/>
            </a:ln>
          </p:spPr>
          <p:txBody>
            <a:bodyPr/>
            <a:lstStyle/>
            <a:p>
              <a:endParaRPr lang="en-US"/>
            </a:p>
          </p:txBody>
        </p:sp>
      </p:grpSp>
      <p:sp>
        <p:nvSpPr>
          <p:cNvPr id="40986" name="Freeform 44"/>
          <p:cNvSpPr>
            <a:spLocks/>
          </p:cNvSpPr>
          <p:nvPr/>
        </p:nvSpPr>
        <p:spPr bwMode="auto">
          <a:xfrm>
            <a:off x="2956278" y="2794001"/>
            <a:ext cx="551744"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87" name="Freeform 45"/>
          <p:cNvSpPr>
            <a:spLocks/>
          </p:cNvSpPr>
          <p:nvPr/>
        </p:nvSpPr>
        <p:spPr bwMode="auto">
          <a:xfrm>
            <a:off x="2343856" y="1709739"/>
            <a:ext cx="649111"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AAC8F5"/>
          </a:solidFill>
          <a:ln w="12700" cmpd="sng">
            <a:solidFill>
              <a:schemeClr val="tx1"/>
            </a:solidFill>
            <a:prstDash val="solid"/>
            <a:round/>
            <a:headEnd/>
            <a:tailEnd/>
          </a:ln>
        </p:spPr>
        <p:txBody>
          <a:bodyPr/>
          <a:lstStyle/>
          <a:p>
            <a:endParaRPr lang="en-US"/>
          </a:p>
        </p:txBody>
      </p:sp>
      <p:sp>
        <p:nvSpPr>
          <p:cNvPr id="40988" name="Freeform 46"/>
          <p:cNvSpPr>
            <a:spLocks/>
          </p:cNvSpPr>
          <p:nvPr/>
        </p:nvSpPr>
        <p:spPr bwMode="auto">
          <a:xfrm>
            <a:off x="2168878" y="2035176"/>
            <a:ext cx="781756"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89" name="Freeform 47"/>
          <p:cNvSpPr>
            <a:spLocks/>
          </p:cNvSpPr>
          <p:nvPr/>
        </p:nvSpPr>
        <p:spPr bwMode="auto">
          <a:xfrm>
            <a:off x="2805289" y="1833564"/>
            <a:ext cx="585612"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90" name="Freeform 48"/>
          <p:cNvSpPr>
            <a:spLocks/>
          </p:cNvSpPr>
          <p:nvPr/>
        </p:nvSpPr>
        <p:spPr bwMode="auto">
          <a:xfrm>
            <a:off x="3050823" y="1857375"/>
            <a:ext cx="997656"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91" name="Freeform 49"/>
          <p:cNvSpPr>
            <a:spLocks/>
          </p:cNvSpPr>
          <p:nvPr/>
        </p:nvSpPr>
        <p:spPr bwMode="auto">
          <a:xfrm>
            <a:off x="2451100" y="2662239"/>
            <a:ext cx="620889"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92" name="Freeform 50"/>
          <p:cNvSpPr>
            <a:spLocks/>
          </p:cNvSpPr>
          <p:nvPr/>
        </p:nvSpPr>
        <p:spPr bwMode="auto">
          <a:xfrm>
            <a:off x="2775656" y="3444875"/>
            <a:ext cx="658988"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AAC8F5"/>
          </a:solidFill>
          <a:ln w="12700" cmpd="sng">
            <a:solidFill>
              <a:schemeClr val="tx1"/>
            </a:solidFill>
            <a:prstDash val="solid"/>
            <a:round/>
            <a:headEnd/>
            <a:tailEnd/>
          </a:ln>
        </p:spPr>
        <p:txBody>
          <a:bodyPr/>
          <a:lstStyle/>
          <a:p>
            <a:endParaRPr lang="en-US"/>
          </a:p>
        </p:txBody>
      </p:sp>
      <p:sp>
        <p:nvSpPr>
          <p:cNvPr id="40993" name="Freeform 51"/>
          <p:cNvSpPr>
            <a:spLocks/>
          </p:cNvSpPr>
          <p:nvPr/>
        </p:nvSpPr>
        <p:spPr bwMode="auto">
          <a:xfrm>
            <a:off x="4607278" y="1981201"/>
            <a:ext cx="642055"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94" name="Freeform 52"/>
          <p:cNvSpPr>
            <a:spLocks/>
          </p:cNvSpPr>
          <p:nvPr/>
        </p:nvSpPr>
        <p:spPr bwMode="auto">
          <a:xfrm>
            <a:off x="4902201" y="4133851"/>
            <a:ext cx="557389"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0995" name="Freeform 53"/>
          <p:cNvSpPr>
            <a:spLocks/>
          </p:cNvSpPr>
          <p:nvPr/>
        </p:nvSpPr>
        <p:spPr bwMode="auto">
          <a:xfrm>
            <a:off x="5126568" y="2855913"/>
            <a:ext cx="390877"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40996" name="Group 54"/>
          <p:cNvGrpSpPr>
            <a:grpSpLocks/>
          </p:cNvGrpSpPr>
          <p:nvPr/>
        </p:nvGrpSpPr>
        <p:grpSpPr bwMode="auto">
          <a:xfrm>
            <a:off x="5177367" y="2197100"/>
            <a:ext cx="738011" cy="742950"/>
            <a:chOff x="3562" y="1636"/>
            <a:chExt cx="497" cy="468"/>
          </a:xfrm>
        </p:grpSpPr>
        <p:sp>
          <p:nvSpPr>
            <p:cNvPr id="41028" name="Freeform 55"/>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1029" name="Freeform 56"/>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40997" name="Freeform 57"/>
          <p:cNvSpPr>
            <a:spLocks/>
          </p:cNvSpPr>
          <p:nvPr/>
        </p:nvSpPr>
        <p:spPr bwMode="auto">
          <a:xfrm>
            <a:off x="5473701" y="2917826"/>
            <a:ext cx="290689"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98" name="Freeform 58"/>
          <p:cNvSpPr>
            <a:spLocks/>
          </p:cNvSpPr>
          <p:nvPr/>
        </p:nvSpPr>
        <p:spPr bwMode="auto">
          <a:xfrm>
            <a:off x="5171723" y="3846514"/>
            <a:ext cx="338667"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0999" name="Freeform 59"/>
          <p:cNvSpPr>
            <a:spLocks/>
          </p:cNvSpPr>
          <p:nvPr/>
        </p:nvSpPr>
        <p:spPr bwMode="auto">
          <a:xfrm>
            <a:off x="6111523" y="2732089"/>
            <a:ext cx="570089"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00" name="Freeform 60"/>
          <p:cNvSpPr>
            <a:spLocks/>
          </p:cNvSpPr>
          <p:nvPr/>
        </p:nvSpPr>
        <p:spPr bwMode="auto">
          <a:xfrm>
            <a:off x="5922434" y="3127376"/>
            <a:ext cx="738011"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01" name="Freeform 61"/>
          <p:cNvSpPr>
            <a:spLocks/>
          </p:cNvSpPr>
          <p:nvPr/>
        </p:nvSpPr>
        <p:spPr bwMode="auto">
          <a:xfrm>
            <a:off x="5973234" y="3730626"/>
            <a:ext cx="498122"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02" name="Freeform 62"/>
          <p:cNvSpPr>
            <a:spLocks/>
          </p:cNvSpPr>
          <p:nvPr/>
        </p:nvSpPr>
        <p:spPr bwMode="auto">
          <a:xfrm>
            <a:off x="5748867" y="3784600"/>
            <a:ext cx="529167"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03" name="Freeform 63"/>
          <p:cNvSpPr>
            <a:spLocks/>
          </p:cNvSpPr>
          <p:nvPr/>
        </p:nvSpPr>
        <p:spPr bwMode="auto">
          <a:xfrm>
            <a:off x="6246990" y="3041650"/>
            <a:ext cx="448733"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04" name="Freeform 64"/>
          <p:cNvSpPr>
            <a:spLocks/>
          </p:cNvSpPr>
          <p:nvPr/>
        </p:nvSpPr>
        <p:spPr bwMode="auto">
          <a:xfrm>
            <a:off x="6588478" y="3017839"/>
            <a:ext cx="107244"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05" name="Freeform 65"/>
          <p:cNvSpPr>
            <a:spLocks/>
          </p:cNvSpPr>
          <p:nvPr/>
        </p:nvSpPr>
        <p:spPr bwMode="auto">
          <a:xfrm>
            <a:off x="6616701" y="2801939"/>
            <a:ext cx="138289"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AAC8F5"/>
          </a:solidFill>
          <a:ln w="12700" cmpd="sng">
            <a:solidFill>
              <a:schemeClr val="tx1"/>
            </a:solidFill>
            <a:prstDash val="solid"/>
            <a:round/>
            <a:headEnd/>
            <a:tailEnd/>
          </a:ln>
        </p:spPr>
        <p:txBody>
          <a:bodyPr/>
          <a:lstStyle/>
          <a:p>
            <a:endParaRPr lang="en-US"/>
          </a:p>
        </p:txBody>
      </p:sp>
      <p:sp>
        <p:nvSpPr>
          <p:cNvPr id="41006" name="Freeform 66"/>
          <p:cNvSpPr>
            <a:spLocks/>
          </p:cNvSpPr>
          <p:nvPr/>
        </p:nvSpPr>
        <p:spPr bwMode="auto">
          <a:xfrm>
            <a:off x="6739467" y="2654301"/>
            <a:ext cx="166511"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07" name="Freeform 67"/>
          <p:cNvSpPr>
            <a:spLocks/>
          </p:cNvSpPr>
          <p:nvPr/>
        </p:nvSpPr>
        <p:spPr bwMode="auto">
          <a:xfrm>
            <a:off x="6732411" y="2522538"/>
            <a:ext cx="327378"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08" name="Freeform 68"/>
          <p:cNvSpPr>
            <a:spLocks/>
          </p:cNvSpPr>
          <p:nvPr/>
        </p:nvSpPr>
        <p:spPr bwMode="auto">
          <a:xfrm>
            <a:off x="6884812" y="2638425"/>
            <a:ext cx="86077"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09" name="Freeform 69"/>
          <p:cNvSpPr>
            <a:spLocks/>
          </p:cNvSpPr>
          <p:nvPr/>
        </p:nvSpPr>
        <p:spPr bwMode="auto">
          <a:xfrm>
            <a:off x="6790267" y="2212975"/>
            <a:ext cx="15240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10" name="Freeform 70"/>
          <p:cNvSpPr>
            <a:spLocks/>
          </p:cNvSpPr>
          <p:nvPr/>
        </p:nvSpPr>
        <p:spPr bwMode="auto">
          <a:xfrm>
            <a:off x="6841067" y="1887539"/>
            <a:ext cx="354189"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41011" name="Group 71"/>
          <p:cNvGrpSpPr>
            <a:grpSpLocks/>
          </p:cNvGrpSpPr>
          <p:nvPr/>
        </p:nvGrpSpPr>
        <p:grpSpPr bwMode="auto">
          <a:xfrm>
            <a:off x="2875845" y="4635501"/>
            <a:ext cx="859367" cy="588963"/>
            <a:chOff x="1991" y="3321"/>
            <a:chExt cx="361" cy="231"/>
          </a:xfrm>
        </p:grpSpPr>
        <p:sp>
          <p:nvSpPr>
            <p:cNvPr id="41020" name="Freeform 72"/>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AAC8F5"/>
            </a:solidFill>
            <a:ln w="12700" cmpd="sng">
              <a:solidFill>
                <a:schemeClr val="tx1"/>
              </a:solidFill>
              <a:prstDash val="solid"/>
              <a:round/>
              <a:headEnd/>
              <a:tailEnd/>
            </a:ln>
          </p:spPr>
          <p:txBody>
            <a:bodyPr/>
            <a:lstStyle/>
            <a:p>
              <a:endParaRPr lang="en-US"/>
            </a:p>
          </p:txBody>
        </p:sp>
        <p:sp>
          <p:nvSpPr>
            <p:cNvPr id="41021" name="Freeform 73"/>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AAC8F5"/>
            </a:solidFill>
            <a:ln w="12700" cmpd="sng">
              <a:solidFill>
                <a:schemeClr val="tx1"/>
              </a:solidFill>
              <a:prstDash val="solid"/>
              <a:round/>
              <a:headEnd/>
              <a:tailEnd/>
            </a:ln>
          </p:spPr>
          <p:txBody>
            <a:bodyPr/>
            <a:lstStyle/>
            <a:p>
              <a:endParaRPr lang="en-US"/>
            </a:p>
          </p:txBody>
        </p:sp>
        <p:sp>
          <p:nvSpPr>
            <p:cNvPr id="41022" name="Freeform 74"/>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AAC8F5"/>
            </a:solidFill>
            <a:ln w="12700" cmpd="sng">
              <a:solidFill>
                <a:schemeClr val="tx1"/>
              </a:solidFill>
              <a:prstDash val="solid"/>
              <a:round/>
              <a:headEnd/>
              <a:tailEnd/>
            </a:ln>
          </p:spPr>
          <p:txBody>
            <a:bodyPr/>
            <a:lstStyle/>
            <a:p>
              <a:endParaRPr lang="en-US"/>
            </a:p>
          </p:txBody>
        </p:sp>
        <p:sp>
          <p:nvSpPr>
            <p:cNvPr id="41023" name="Freeform 75"/>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AAC8F5"/>
            </a:solidFill>
            <a:ln w="12700" cmpd="sng">
              <a:solidFill>
                <a:schemeClr val="tx1"/>
              </a:solidFill>
              <a:prstDash val="solid"/>
              <a:round/>
              <a:headEnd/>
              <a:tailEnd/>
            </a:ln>
          </p:spPr>
          <p:txBody>
            <a:bodyPr/>
            <a:lstStyle/>
            <a:p>
              <a:endParaRPr lang="en-US"/>
            </a:p>
          </p:txBody>
        </p:sp>
        <p:sp>
          <p:nvSpPr>
            <p:cNvPr id="41024" name="Freeform 76"/>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AAC8F5"/>
            </a:solidFill>
            <a:ln w="12700" cmpd="sng">
              <a:solidFill>
                <a:schemeClr val="tx1"/>
              </a:solidFill>
              <a:prstDash val="solid"/>
              <a:round/>
              <a:headEnd/>
              <a:tailEnd/>
            </a:ln>
          </p:spPr>
          <p:txBody>
            <a:bodyPr/>
            <a:lstStyle/>
            <a:p>
              <a:endParaRPr lang="en-US"/>
            </a:p>
          </p:txBody>
        </p:sp>
        <p:sp>
          <p:nvSpPr>
            <p:cNvPr id="41025" name="Freeform 77"/>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AAC8F5"/>
            </a:solidFill>
            <a:ln w="12700" cmpd="sng">
              <a:solidFill>
                <a:schemeClr val="tx1"/>
              </a:solidFill>
              <a:prstDash val="solid"/>
              <a:round/>
              <a:headEnd/>
              <a:tailEnd/>
            </a:ln>
          </p:spPr>
          <p:txBody>
            <a:bodyPr/>
            <a:lstStyle/>
            <a:p>
              <a:endParaRPr lang="en-US"/>
            </a:p>
          </p:txBody>
        </p:sp>
        <p:sp>
          <p:nvSpPr>
            <p:cNvPr id="41026" name="Freeform 78"/>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AAC8F5"/>
            </a:solidFill>
            <a:ln w="12700" cmpd="sng">
              <a:solidFill>
                <a:schemeClr val="tx1"/>
              </a:solidFill>
              <a:prstDash val="solid"/>
              <a:round/>
              <a:headEnd/>
              <a:tailEnd/>
            </a:ln>
          </p:spPr>
          <p:txBody>
            <a:bodyPr/>
            <a:lstStyle/>
            <a:p>
              <a:endParaRPr lang="en-US"/>
            </a:p>
          </p:txBody>
        </p:sp>
        <p:sp>
          <p:nvSpPr>
            <p:cNvPr id="41027" name="Freeform 79"/>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AAC8F5"/>
            </a:solidFill>
            <a:ln w="12700" cmpd="sng">
              <a:solidFill>
                <a:schemeClr val="tx1"/>
              </a:solidFill>
              <a:prstDash val="solid"/>
              <a:round/>
              <a:headEnd/>
              <a:tailEnd/>
            </a:ln>
          </p:spPr>
          <p:txBody>
            <a:bodyPr/>
            <a:lstStyle/>
            <a:p>
              <a:endParaRPr lang="en-US"/>
            </a:p>
          </p:txBody>
        </p:sp>
      </p:grpSp>
      <p:sp>
        <p:nvSpPr>
          <p:cNvPr id="41012" name="Rectangle 106"/>
          <p:cNvSpPr>
            <a:spLocks noGrp="1" noChangeArrowheads="1"/>
          </p:cNvSpPr>
          <p:nvPr>
            <p:ph type="title" idx="4294967295"/>
          </p:nvPr>
        </p:nvSpPr>
        <p:spPr>
          <a:xfrm>
            <a:off x="0" y="242888"/>
            <a:ext cx="9144000" cy="1143000"/>
          </a:xfrm>
        </p:spPr>
        <p:txBody>
          <a:bodyPr/>
          <a:lstStyle/>
          <a:p>
            <a:r>
              <a:rPr lang="en-US" altLang="en-US" sz="2400" smtClean="0"/>
              <a:t>Obesity Trends* Among U.S. Adults</a:t>
            </a:r>
            <a:br>
              <a:rPr lang="en-US" altLang="en-US" sz="2400" smtClean="0"/>
            </a:br>
            <a:r>
              <a:rPr lang="en-US" altLang="en-US" sz="2400" smtClean="0">
                <a:solidFill>
                  <a:srgbClr val="DE3021"/>
                </a:solidFill>
              </a:rPr>
              <a:t>BRFSS, 1992</a:t>
            </a:r>
          </a:p>
        </p:txBody>
      </p:sp>
      <p:sp>
        <p:nvSpPr>
          <p:cNvPr id="41013" name="Text Box 132"/>
          <p:cNvSpPr txBox="1">
            <a:spLocks noChangeArrowheads="1"/>
          </p:cNvSpPr>
          <p:nvPr/>
        </p:nvSpPr>
        <p:spPr bwMode="auto">
          <a:xfrm>
            <a:off x="2119489" y="1200151"/>
            <a:ext cx="55194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altLang="en-US" sz="1400" b="1">
                <a:solidFill>
                  <a:srgbClr val="000000"/>
                </a:solidFill>
                <a:latin typeface="Verdana" pitchFamily="34" charset="0"/>
              </a:rPr>
              <a:t>(*BMI ≥30, or ~ 30 lbs. overweight for 5’ 4” person)</a:t>
            </a:r>
          </a:p>
        </p:txBody>
      </p:sp>
      <p:sp>
        <p:nvSpPr>
          <p:cNvPr id="41014" name="Text Box 150"/>
          <p:cNvSpPr txBox="1">
            <a:spLocks noChangeArrowheads="1"/>
          </p:cNvSpPr>
          <p:nvPr/>
        </p:nvSpPr>
        <p:spPr bwMode="auto">
          <a:xfrm>
            <a:off x="653345" y="5894388"/>
            <a:ext cx="72517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altLang="en-US" sz="1400" b="1">
                <a:solidFill>
                  <a:srgbClr val="000000"/>
                </a:solidFill>
                <a:latin typeface="Arial Narrow" pitchFamily="34" charset="0"/>
              </a:rPr>
              <a:t>No Data           &lt;10%          10%–14%	    15%–19% </a:t>
            </a:r>
          </a:p>
        </p:txBody>
      </p:sp>
      <p:sp>
        <p:nvSpPr>
          <p:cNvPr id="41015" name="Rectangle 151"/>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41016" name="Rectangle 152"/>
          <p:cNvSpPr>
            <a:spLocks noChangeArrowheads="1"/>
          </p:cNvSpPr>
          <p:nvPr/>
        </p:nvSpPr>
        <p:spPr bwMode="auto">
          <a:xfrm>
            <a:off x="1349022" y="5953125"/>
            <a:ext cx="208844" cy="234950"/>
          </a:xfrm>
          <a:prstGeom prst="rect">
            <a:avLst/>
          </a:prstGeom>
          <a:solidFill>
            <a:srgbClr val="99CCFF"/>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41017" name="Rectangle 153"/>
          <p:cNvSpPr>
            <a:spLocks noChangeArrowheads="1"/>
          </p:cNvSpPr>
          <p:nvPr/>
        </p:nvSpPr>
        <p:spPr bwMode="auto">
          <a:xfrm>
            <a:off x="2286000" y="5951538"/>
            <a:ext cx="208844" cy="234950"/>
          </a:xfrm>
          <a:prstGeom prst="rect">
            <a:avLst/>
          </a:prstGeom>
          <a:solidFill>
            <a:srgbClr val="6699FF"/>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pPr algn="ctr"/>
            <a:endParaRPr lang="en-US" altLang="en-US">
              <a:solidFill>
                <a:srgbClr val="000000"/>
              </a:solidFill>
            </a:endParaRPr>
          </a:p>
        </p:txBody>
      </p:sp>
      <p:sp>
        <p:nvSpPr>
          <p:cNvPr id="41018" name="Rectangle 154"/>
          <p:cNvSpPr>
            <a:spLocks noChangeArrowheads="1"/>
          </p:cNvSpPr>
          <p:nvPr/>
        </p:nvSpPr>
        <p:spPr bwMode="auto">
          <a:xfrm>
            <a:off x="3372556" y="5961063"/>
            <a:ext cx="208844" cy="234950"/>
          </a:xfrm>
          <a:prstGeom prst="rect">
            <a:avLst/>
          </a:prstGeom>
          <a:solidFill>
            <a:srgbClr val="0000A0"/>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41019" name="Rectangle 155"/>
          <p:cNvSpPr>
            <a:spLocks noChangeArrowheads="1"/>
          </p:cNvSpPr>
          <p:nvPr/>
        </p:nvSpPr>
        <p:spPr bwMode="auto">
          <a:xfrm>
            <a:off x="395111" y="5892800"/>
            <a:ext cx="3968750"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Tree>
    <p:extLst>
      <p:ext uri="{BB962C8B-B14F-4D97-AF65-F5344CB8AC3E}">
        <p14:creationId xmlns:p14="http://schemas.microsoft.com/office/powerpoint/2010/main" val="25715435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Freeform 5"/>
          <p:cNvSpPr>
            <a:spLocks/>
          </p:cNvSpPr>
          <p:nvPr/>
        </p:nvSpPr>
        <p:spPr bwMode="auto">
          <a:xfrm>
            <a:off x="4011790" y="2003425"/>
            <a:ext cx="644877"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987" name="Freeform 6"/>
          <p:cNvSpPr>
            <a:spLocks/>
          </p:cNvSpPr>
          <p:nvPr/>
        </p:nvSpPr>
        <p:spPr bwMode="auto">
          <a:xfrm>
            <a:off x="3983567" y="2398713"/>
            <a:ext cx="681566"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988" name="Freeform 7"/>
          <p:cNvSpPr>
            <a:spLocks/>
          </p:cNvSpPr>
          <p:nvPr/>
        </p:nvSpPr>
        <p:spPr bwMode="auto">
          <a:xfrm>
            <a:off x="3960989" y="2794000"/>
            <a:ext cx="805744"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989" name="Freeform 8"/>
          <p:cNvSpPr>
            <a:spLocks/>
          </p:cNvSpPr>
          <p:nvPr/>
        </p:nvSpPr>
        <p:spPr bwMode="auto">
          <a:xfrm>
            <a:off x="4121856" y="3203576"/>
            <a:ext cx="722489"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990" name="Freeform 9"/>
          <p:cNvSpPr>
            <a:spLocks/>
          </p:cNvSpPr>
          <p:nvPr/>
        </p:nvSpPr>
        <p:spPr bwMode="auto">
          <a:xfrm>
            <a:off x="4018845" y="3590925"/>
            <a:ext cx="839612"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991" name="Freeform 10"/>
          <p:cNvSpPr>
            <a:spLocks/>
          </p:cNvSpPr>
          <p:nvPr/>
        </p:nvSpPr>
        <p:spPr bwMode="auto">
          <a:xfrm>
            <a:off x="4651022" y="2740026"/>
            <a:ext cx="592667"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992" name="Freeform 11"/>
          <p:cNvSpPr>
            <a:spLocks/>
          </p:cNvSpPr>
          <p:nvPr/>
        </p:nvSpPr>
        <p:spPr bwMode="auto">
          <a:xfrm>
            <a:off x="4731456" y="31273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993" name="Freeform 12"/>
          <p:cNvSpPr>
            <a:spLocks/>
          </p:cNvSpPr>
          <p:nvPr/>
        </p:nvSpPr>
        <p:spPr bwMode="auto">
          <a:xfrm>
            <a:off x="4975578" y="2282826"/>
            <a:ext cx="513644"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1994" name="Freeform 13"/>
          <p:cNvSpPr>
            <a:spLocks/>
          </p:cNvSpPr>
          <p:nvPr/>
        </p:nvSpPr>
        <p:spPr bwMode="auto">
          <a:xfrm>
            <a:off x="5343879" y="3265489"/>
            <a:ext cx="718255"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1995" name="Freeform 14"/>
          <p:cNvSpPr>
            <a:spLocks/>
          </p:cNvSpPr>
          <p:nvPr/>
        </p:nvSpPr>
        <p:spPr bwMode="auto">
          <a:xfrm>
            <a:off x="5280378" y="3560764"/>
            <a:ext cx="801511"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1996" name="Freeform 15"/>
          <p:cNvSpPr>
            <a:spLocks/>
          </p:cNvSpPr>
          <p:nvPr/>
        </p:nvSpPr>
        <p:spPr bwMode="auto">
          <a:xfrm>
            <a:off x="5489222" y="3824288"/>
            <a:ext cx="375356"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997" name="Freeform 16"/>
          <p:cNvSpPr>
            <a:spLocks/>
          </p:cNvSpPr>
          <p:nvPr/>
        </p:nvSpPr>
        <p:spPr bwMode="auto">
          <a:xfrm>
            <a:off x="5729111" y="2840038"/>
            <a:ext cx="410634"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998" name="Freeform 17"/>
          <p:cNvSpPr>
            <a:spLocks/>
          </p:cNvSpPr>
          <p:nvPr/>
        </p:nvSpPr>
        <p:spPr bwMode="auto">
          <a:xfrm>
            <a:off x="5843412" y="3459163"/>
            <a:ext cx="860778"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1999" name="Freeform 18"/>
          <p:cNvSpPr>
            <a:spLocks/>
          </p:cNvSpPr>
          <p:nvPr/>
        </p:nvSpPr>
        <p:spPr bwMode="auto">
          <a:xfrm>
            <a:off x="5590823" y="4311650"/>
            <a:ext cx="889000"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00" name="Freeform 19"/>
          <p:cNvSpPr>
            <a:spLocks/>
          </p:cNvSpPr>
          <p:nvPr/>
        </p:nvSpPr>
        <p:spPr bwMode="auto">
          <a:xfrm>
            <a:off x="5987346" y="3009900"/>
            <a:ext cx="441677"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2001" name="Freeform 20"/>
          <p:cNvSpPr>
            <a:spLocks/>
          </p:cNvSpPr>
          <p:nvPr/>
        </p:nvSpPr>
        <p:spPr bwMode="auto">
          <a:xfrm>
            <a:off x="4844345" y="3660776"/>
            <a:ext cx="485422"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2002" name="Freeform 21"/>
          <p:cNvSpPr>
            <a:spLocks/>
          </p:cNvSpPr>
          <p:nvPr/>
        </p:nvSpPr>
        <p:spPr bwMode="auto">
          <a:xfrm>
            <a:off x="2103968" y="2562225"/>
            <a:ext cx="780344"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03" name="Freeform 22"/>
          <p:cNvSpPr>
            <a:spLocks/>
          </p:cNvSpPr>
          <p:nvPr/>
        </p:nvSpPr>
        <p:spPr bwMode="auto">
          <a:xfrm>
            <a:off x="3324578" y="2452689"/>
            <a:ext cx="681567"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chemeClr val="bg1"/>
          </a:solidFill>
          <a:ln w="12700" cmpd="sng">
            <a:solidFill>
              <a:schemeClr val="tx1"/>
            </a:solidFill>
            <a:prstDash val="solid"/>
            <a:round/>
            <a:headEnd/>
            <a:tailEnd/>
          </a:ln>
        </p:spPr>
        <p:txBody>
          <a:bodyPr/>
          <a:lstStyle/>
          <a:p>
            <a:endParaRPr lang="en-US"/>
          </a:p>
        </p:txBody>
      </p:sp>
      <p:sp>
        <p:nvSpPr>
          <p:cNvPr id="42004" name="Freeform 23"/>
          <p:cNvSpPr>
            <a:spLocks/>
          </p:cNvSpPr>
          <p:nvPr/>
        </p:nvSpPr>
        <p:spPr bwMode="auto">
          <a:xfrm>
            <a:off x="3434645" y="3003551"/>
            <a:ext cx="716844"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05" name="Freeform 24"/>
          <p:cNvSpPr>
            <a:spLocks/>
          </p:cNvSpPr>
          <p:nvPr/>
        </p:nvSpPr>
        <p:spPr bwMode="auto">
          <a:xfrm>
            <a:off x="3341511" y="3521076"/>
            <a:ext cx="684389"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06" name="Freeform 25"/>
          <p:cNvSpPr>
            <a:spLocks/>
          </p:cNvSpPr>
          <p:nvPr/>
        </p:nvSpPr>
        <p:spPr bwMode="auto">
          <a:xfrm>
            <a:off x="3601156" y="3660776"/>
            <a:ext cx="1367367"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07" name="Freeform 26"/>
          <p:cNvSpPr>
            <a:spLocks/>
          </p:cNvSpPr>
          <p:nvPr/>
        </p:nvSpPr>
        <p:spPr bwMode="auto">
          <a:xfrm>
            <a:off x="6169378"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08" name="Freeform 27"/>
          <p:cNvSpPr>
            <a:spLocks/>
          </p:cNvSpPr>
          <p:nvPr/>
        </p:nvSpPr>
        <p:spPr bwMode="auto">
          <a:xfrm>
            <a:off x="6660445" y="2266950"/>
            <a:ext cx="166511"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42009" name="Group 28"/>
          <p:cNvGrpSpPr>
            <a:grpSpLocks/>
          </p:cNvGrpSpPr>
          <p:nvPr/>
        </p:nvGrpSpPr>
        <p:grpSpPr bwMode="auto">
          <a:xfrm>
            <a:off x="1027289" y="3886200"/>
            <a:ext cx="1786467" cy="1390650"/>
            <a:chOff x="768" y="2832"/>
            <a:chExt cx="1203" cy="876"/>
          </a:xfrm>
        </p:grpSpPr>
        <p:sp>
          <p:nvSpPr>
            <p:cNvPr id="42054" name="Freeform 29"/>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55" name="Freeform 30"/>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6987EB"/>
            </a:solidFill>
            <a:ln w="12700" cmpd="sng">
              <a:solidFill>
                <a:schemeClr val="tx1"/>
              </a:solidFill>
              <a:prstDash val="solid"/>
              <a:round/>
              <a:headEnd/>
              <a:tailEnd/>
            </a:ln>
          </p:spPr>
          <p:txBody>
            <a:bodyPr/>
            <a:lstStyle/>
            <a:p>
              <a:endParaRPr lang="en-US"/>
            </a:p>
          </p:txBody>
        </p:sp>
        <p:sp>
          <p:nvSpPr>
            <p:cNvPr id="42056" name="Freeform 31"/>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57" name="Freeform 32"/>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2058" name="Freeform 33"/>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59" name="Freeform 34"/>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2060" name="Freeform 35"/>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61" name="Freeform 36"/>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2062" name="Freeform 37"/>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63" name="Freeform 38"/>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2064" name="Freeform 39"/>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65" name="Freeform 40"/>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2066" name="Freeform 41"/>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67" name="Freeform 42"/>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68" name="Freeform 43"/>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6987EB"/>
            </a:solidFill>
            <a:ln w="12700" cmpd="sng">
              <a:solidFill>
                <a:schemeClr val="tx1"/>
              </a:solidFill>
              <a:prstDash val="solid"/>
              <a:round/>
              <a:headEnd/>
              <a:tailEnd/>
            </a:ln>
          </p:spPr>
          <p:txBody>
            <a:bodyPr/>
            <a:lstStyle/>
            <a:p>
              <a:endParaRPr lang="en-US"/>
            </a:p>
          </p:txBody>
        </p:sp>
      </p:grpSp>
      <p:sp>
        <p:nvSpPr>
          <p:cNvPr id="42010" name="Freeform 44"/>
          <p:cNvSpPr>
            <a:spLocks/>
          </p:cNvSpPr>
          <p:nvPr/>
        </p:nvSpPr>
        <p:spPr bwMode="auto">
          <a:xfrm>
            <a:off x="2956278" y="2794001"/>
            <a:ext cx="551744"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11" name="Freeform 45"/>
          <p:cNvSpPr>
            <a:spLocks/>
          </p:cNvSpPr>
          <p:nvPr/>
        </p:nvSpPr>
        <p:spPr bwMode="auto">
          <a:xfrm>
            <a:off x="2343856" y="1709739"/>
            <a:ext cx="649111"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12" name="Freeform 46"/>
          <p:cNvSpPr>
            <a:spLocks/>
          </p:cNvSpPr>
          <p:nvPr/>
        </p:nvSpPr>
        <p:spPr bwMode="auto">
          <a:xfrm>
            <a:off x="2168878" y="2035176"/>
            <a:ext cx="781756"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13" name="Freeform 47"/>
          <p:cNvSpPr>
            <a:spLocks/>
          </p:cNvSpPr>
          <p:nvPr/>
        </p:nvSpPr>
        <p:spPr bwMode="auto">
          <a:xfrm>
            <a:off x="2805289" y="1833564"/>
            <a:ext cx="585612"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14" name="Freeform 48"/>
          <p:cNvSpPr>
            <a:spLocks/>
          </p:cNvSpPr>
          <p:nvPr/>
        </p:nvSpPr>
        <p:spPr bwMode="auto">
          <a:xfrm>
            <a:off x="3050823" y="1857375"/>
            <a:ext cx="997656"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15" name="Freeform 49"/>
          <p:cNvSpPr>
            <a:spLocks/>
          </p:cNvSpPr>
          <p:nvPr/>
        </p:nvSpPr>
        <p:spPr bwMode="auto">
          <a:xfrm>
            <a:off x="2451100" y="2662239"/>
            <a:ext cx="620889"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16" name="Freeform 50"/>
          <p:cNvSpPr>
            <a:spLocks/>
          </p:cNvSpPr>
          <p:nvPr/>
        </p:nvSpPr>
        <p:spPr bwMode="auto">
          <a:xfrm>
            <a:off x="2775656" y="3444875"/>
            <a:ext cx="658988"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17" name="Freeform 51"/>
          <p:cNvSpPr>
            <a:spLocks/>
          </p:cNvSpPr>
          <p:nvPr/>
        </p:nvSpPr>
        <p:spPr bwMode="auto">
          <a:xfrm>
            <a:off x="4607278" y="1981201"/>
            <a:ext cx="642055"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18" name="Freeform 52"/>
          <p:cNvSpPr>
            <a:spLocks/>
          </p:cNvSpPr>
          <p:nvPr/>
        </p:nvSpPr>
        <p:spPr bwMode="auto">
          <a:xfrm>
            <a:off x="4902201" y="4133851"/>
            <a:ext cx="557389"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2019" name="Freeform 53"/>
          <p:cNvSpPr>
            <a:spLocks/>
          </p:cNvSpPr>
          <p:nvPr/>
        </p:nvSpPr>
        <p:spPr bwMode="auto">
          <a:xfrm>
            <a:off x="5126568" y="2855913"/>
            <a:ext cx="390877"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42020" name="Group 54"/>
          <p:cNvGrpSpPr>
            <a:grpSpLocks/>
          </p:cNvGrpSpPr>
          <p:nvPr/>
        </p:nvGrpSpPr>
        <p:grpSpPr bwMode="auto">
          <a:xfrm>
            <a:off x="5177367" y="2197100"/>
            <a:ext cx="738011" cy="742950"/>
            <a:chOff x="3562" y="1636"/>
            <a:chExt cx="497" cy="468"/>
          </a:xfrm>
        </p:grpSpPr>
        <p:sp>
          <p:nvSpPr>
            <p:cNvPr id="42052" name="Freeform 55"/>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2053" name="Freeform 56"/>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42021" name="Freeform 57"/>
          <p:cNvSpPr>
            <a:spLocks/>
          </p:cNvSpPr>
          <p:nvPr/>
        </p:nvSpPr>
        <p:spPr bwMode="auto">
          <a:xfrm>
            <a:off x="5473701" y="2917826"/>
            <a:ext cx="290689"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2022" name="Freeform 58"/>
          <p:cNvSpPr>
            <a:spLocks/>
          </p:cNvSpPr>
          <p:nvPr/>
        </p:nvSpPr>
        <p:spPr bwMode="auto">
          <a:xfrm>
            <a:off x="5171723" y="3846514"/>
            <a:ext cx="338667"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2023" name="Freeform 59"/>
          <p:cNvSpPr>
            <a:spLocks/>
          </p:cNvSpPr>
          <p:nvPr/>
        </p:nvSpPr>
        <p:spPr bwMode="auto">
          <a:xfrm>
            <a:off x="6111523" y="2732089"/>
            <a:ext cx="570089"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2024" name="Freeform 60"/>
          <p:cNvSpPr>
            <a:spLocks/>
          </p:cNvSpPr>
          <p:nvPr/>
        </p:nvSpPr>
        <p:spPr bwMode="auto">
          <a:xfrm>
            <a:off x="5922434" y="3127376"/>
            <a:ext cx="738011"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25" name="Freeform 61"/>
          <p:cNvSpPr>
            <a:spLocks/>
          </p:cNvSpPr>
          <p:nvPr/>
        </p:nvSpPr>
        <p:spPr bwMode="auto">
          <a:xfrm>
            <a:off x="5973234" y="3730626"/>
            <a:ext cx="498122"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2026" name="Freeform 62"/>
          <p:cNvSpPr>
            <a:spLocks/>
          </p:cNvSpPr>
          <p:nvPr/>
        </p:nvSpPr>
        <p:spPr bwMode="auto">
          <a:xfrm>
            <a:off x="5748867" y="3784600"/>
            <a:ext cx="529167"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27" name="Freeform 63"/>
          <p:cNvSpPr>
            <a:spLocks/>
          </p:cNvSpPr>
          <p:nvPr/>
        </p:nvSpPr>
        <p:spPr bwMode="auto">
          <a:xfrm>
            <a:off x="6246990" y="3041650"/>
            <a:ext cx="448733"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28" name="Freeform 64"/>
          <p:cNvSpPr>
            <a:spLocks/>
          </p:cNvSpPr>
          <p:nvPr/>
        </p:nvSpPr>
        <p:spPr bwMode="auto">
          <a:xfrm>
            <a:off x="6588478" y="3017839"/>
            <a:ext cx="107244"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29" name="Freeform 65"/>
          <p:cNvSpPr>
            <a:spLocks/>
          </p:cNvSpPr>
          <p:nvPr/>
        </p:nvSpPr>
        <p:spPr bwMode="auto">
          <a:xfrm>
            <a:off x="6616701" y="2801939"/>
            <a:ext cx="138289"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AAC8F5"/>
          </a:solidFill>
          <a:ln w="12700" cmpd="sng">
            <a:solidFill>
              <a:schemeClr val="tx1"/>
            </a:solidFill>
            <a:prstDash val="solid"/>
            <a:round/>
            <a:headEnd/>
            <a:tailEnd/>
          </a:ln>
        </p:spPr>
        <p:txBody>
          <a:bodyPr/>
          <a:lstStyle/>
          <a:p>
            <a:endParaRPr lang="en-US"/>
          </a:p>
        </p:txBody>
      </p:sp>
      <p:sp>
        <p:nvSpPr>
          <p:cNvPr id="42030" name="Freeform 66"/>
          <p:cNvSpPr>
            <a:spLocks/>
          </p:cNvSpPr>
          <p:nvPr/>
        </p:nvSpPr>
        <p:spPr bwMode="auto">
          <a:xfrm>
            <a:off x="6739467" y="2654301"/>
            <a:ext cx="166511"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31" name="Freeform 67"/>
          <p:cNvSpPr>
            <a:spLocks/>
          </p:cNvSpPr>
          <p:nvPr/>
        </p:nvSpPr>
        <p:spPr bwMode="auto">
          <a:xfrm>
            <a:off x="6732411" y="2522538"/>
            <a:ext cx="327378"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AAC8F5"/>
          </a:solidFill>
          <a:ln w="12700" cmpd="sng">
            <a:solidFill>
              <a:schemeClr val="tx1"/>
            </a:solidFill>
            <a:prstDash val="solid"/>
            <a:round/>
            <a:headEnd/>
            <a:tailEnd/>
          </a:ln>
        </p:spPr>
        <p:txBody>
          <a:bodyPr/>
          <a:lstStyle/>
          <a:p>
            <a:endParaRPr lang="en-US"/>
          </a:p>
        </p:txBody>
      </p:sp>
      <p:sp>
        <p:nvSpPr>
          <p:cNvPr id="42032" name="Freeform 68"/>
          <p:cNvSpPr>
            <a:spLocks/>
          </p:cNvSpPr>
          <p:nvPr/>
        </p:nvSpPr>
        <p:spPr bwMode="auto">
          <a:xfrm>
            <a:off x="6884812" y="2638425"/>
            <a:ext cx="86077"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33" name="Freeform 69"/>
          <p:cNvSpPr>
            <a:spLocks/>
          </p:cNvSpPr>
          <p:nvPr/>
        </p:nvSpPr>
        <p:spPr bwMode="auto">
          <a:xfrm>
            <a:off x="6790267" y="2212975"/>
            <a:ext cx="15240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34" name="Freeform 70"/>
          <p:cNvSpPr>
            <a:spLocks/>
          </p:cNvSpPr>
          <p:nvPr/>
        </p:nvSpPr>
        <p:spPr bwMode="auto">
          <a:xfrm>
            <a:off x="6841067" y="1887539"/>
            <a:ext cx="354189"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42035" name="Group 71"/>
          <p:cNvGrpSpPr>
            <a:grpSpLocks/>
          </p:cNvGrpSpPr>
          <p:nvPr/>
        </p:nvGrpSpPr>
        <p:grpSpPr bwMode="auto">
          <a:xfrm>
            <a:off x="2875845" y="4635501"/>
            <a:ext cx="859367" cy="588963"/>
            <a:chOff x="1991" y="3321"/>
            <a:chExt cx="361" cy="231"/>
          </a:xfrm>
        </p:grpSpPr>
        <p:sp>
          <p:nvSpPr>
            <p:cNvPr id="42044" name="Freeform 72"/>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2045" name="Freeform 73"/>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2046" name="Freeform 74"/>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2047" name="Freeform 75"/>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2048" name="Freeform 76"/>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2049" name="Freeform 77"/>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2050" name="Freeform 78"/>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2051" name="Freeform 79"/>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6487EB"/>
            </a:solidFill>
            <a:ln w="12700" cmpd="sng">
              <a:solidFill>
                <a:schemeClr val="tx1"/>
              </a:solidFill>
              <a:prstDash val="solid"/>
              <a:round/>
              <a:headEnd/>
              <a:tailEnd/>
            </a:ln>
          </p:spPr>
          <p:txBody>
            <a:bodyPr/>
            <a:lstStyle/>
            <a:p>
              <a:endParaRPr lang="en-US"/>
            </a:p>
          </p:txBody>
        </p:sp>
      </p:grpSp>
      <p:sp>
        <p:nvSpPr>
          <p:cNvPr id="42036" name="Rectangle 106"/>
          <p:cNvSpPr>
            <a:spLocks noGrp="1" noChangeArrowheads="1"/>
          </p:cNvSpPr>
          <p:nvPr>
            <p:ph type="title" idx="4294967295"/>
          </p:nvPr>
        </p:nvSpPr>
        <p:spPr>
          <a:xfrm>
            <a:off x="0" y="242888"/>
            <a:ext cx="9144000" cy="1143000"/>
          </a:xfrm>
        </p:spPr>
        <p:txBody>
          <a:bodyPr/>
          <a:lstStyle/>
          <a:p>
            <a:r>
              <a:rPr lang="en-US" altLang="en-US" sz="2400" smtClean="0"/>
              <a:t>Obesity Trends* Among U.S. Adults</a:t>
            </a:r>
            <a:br>
              <a:rPr lang="en-US" altLang="en-US" sz="2400" smtClean="0"/>
            </a:br>
            <a:r>
              <a:rPr lang="en-US" altLang="en-US" sz="2400" smtClean="0">
                <a:solidFill>
                  <a:srgbClr val="DE3021"/>
                </a:solidFill>
              </a:rPr>
              <a:t>BRFSS, 1993</a:t>
            </a:r>
          </a:p>
        </p:txBody>
      </p:sp>
      <p:sp>
        <p:nvSpPr>
          <p:cNvPr id="42037" name="Text Box 132"/>
          <p:cNvSpPr txBox="1">
            <a:spLocks noChangeArrowheads="1"/>
          </p:cNvSpPr>
          <p:nvPr/>
        </p:nvSpPr>
        <p:spPr bwMode="auto">
          <a:xfrm>
            <a:off x="2119489" y="1200151"/>
            <a:ext cx="55194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altLang="en-US" sz="1400" b="1">
                <a:solidFill>
                  <a:srgbClr val="000000"/>
                </a:solidFill>
                <a:latin typeface="Verdana" pitchFamily="34" charset="0"/>
              </a:rPr>
              <a:t>(*BMI ≥30, or ~ 30 lbs. overweight for 5’ 4” person)</a:t>
            </a:r>
          </a:p>
        </p:txBody>
      </p:sp>
      <p:sp>
        <p:nvSpPr>
          <p:cNvPr id="42038" name="Text Box 144"/>
          <p:cNvSpPr txBox="1">
            <a:spLocks noChangeArrowheads="1"/>
          </p:cNvSpPr>
          <p:nvPr/>
        </p:nvSpPr>
        <p:spPr bwMode="auto">
          <a:xfrm>
            <a:off x="653345" y="5894388"/>
            <a:ext cx="72517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altLang="en-US" sz="1400" b="1">
                <a:solidFill>
                  <a:srgbClr val="000000"/>
                </a:solidFill>
                <a:latin typeface="Arial Narrow" pitchFamily="34" charset="0"/>
              </a:rPr>
              <a:t>No Data           &lt;10%          10%–14%	    15%–19% </a:t>
            </a:r>
          </a:p>
        </p:txBody>
      </p:sp>
      <p:sp>
        <p:nvSpPr>
          <p:cNvPr id="42039" name="Rectangle 145"/>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42040" name="Rectangle 146"/>
          <p:cNvSpPr>
            <a:spLocks noChangeArrowheads="1"/>
          </p:cNvSpPr>
          <p:nvPr/>
        </p:nvSpPr>
        <p:spPr bwMode="auto">
          <a:xfrm>
            <a:off x="1349022" y="5953125"/>
            <a:ext cx="208844" cy="234950"/>
          </a:xfrm>
          <a:prstGeom prst="rect">
            <a:avLst/>
          </a:prstGeom>
          <a:solidFill>
            <a:srgbClr val="99CCFF"/>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42041" name="Rectangle 147"/>
          <p:cNvSpPr>
            <a:spLocks noChangeArrowheads="1"/>
          </p:cNvSpPr>
          <p:nvPr/>
        </p:nvSpPr>
        <p:spPr bwMode="auto">
          <a:xfrm>
            <a:off x="2229556" y="5951538"/>
            <a:ext cx="208844" cy="234950"/>
          </a:xfrm>
          <a:prstGeom prst="rect">
            <a:avLst/>
          </a:prstGeom>
          <a:solidFill>
            <a:srgbClr val="6699FF"/>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pPr algn="ctr"/>
            <a:endParaRPr lang="en-US" altLang="en-US">
              <a:solidFill>
                <a:srgbClr val="000000"/>
              </a:solidFill>
            </a:endParaRPr>
          </a:p>
        </p:txBody>
      </p:sp>
      <p:sp>
        <p:nvSpPr>
          <p:cNvPr id="42042" name="Rectangle 148"/>
          <p:cNvSpPr>
            <a:spLocks noChangeArrowheads="1"/>
          </p:cNvSpPr>
          <p:nvPr/>
        </p:nvSpPr>
        <p:spPr bwMode="auto">
          <a:xfrm>
            <a:off x="3296356" y="5961063"/>
            <a:ext cx="208844" cy="234950"/>
          </a:xfrm>
          <a:prstGeom prst="rect">
            <a:avLst/>
          </a:prstGeom>
          <a:solidFill>
            <a:srgbClr val="0000A0"/>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42043" name="Rectangle 149"/>
          <p:cNvSpPr>
            <a:spLocks noChangeArrowheads="1"/>
          </p:cNvSpPr>
          <p:nvPr/>
        </p:nvSpPr>
        <p:spPr bwMode="auto">
          <a:xfrm>
            <a:off x="395111" y="5892800"/>
            <a:ext cx="4087989"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Tree>
    <p:extLst>
      <p:ext uri="{BB962C8B-B14F-4D97-AF65-F5344CB8AC3E}">
        <p14:creationId xmlns:p14="http://schemas.microsoft.com/office/powerpoint/2010/main" val="9761441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010" name="Group 2"/>
          <p:cNvGrpSpPr>
            <a:grpSpLocks/>
          </p:cNvGrpSpPr>
          <p:nvPr/>
        </p:nvGrpSpPr>
        <p:grpSpPr bwMode="auto">
          <a:xfrm>
            <a:off x="1027289" y="3886200"/>
            <a:ext cx="1786467" cy="1390650"/>
            <a:chOff x="768" y="2832"/>
            <a:chExt cx="1203" cy="876"/>
          </a:xfrm>
        </p:grpSpPr>
        <p:sp>
          <p:nvSpPr>
            <p:cNvPr id="43079" name="Freeform 3"/>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80" name="Freeform 4"/>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6987EB"/>
            </a:solidFill>
            <a:ln w="12700" cmpd="sng">
              <a:solidFill>
                <a:schemeClr val="tx1"/>
              </a:solidFill>
              <a:prstDash val="solid"/>
              <a:round/>
              <a:headEnd/>
              <a:tailEnd/>
            </a:ln>
          </p:spPr>
          <p:txBody>
            <a:bodyPr/>
            <a:lstStyle/>
            <a:p>
              <a:endParaRPr lang="en-US"/>
            </a:p>
          </p:txBody>
        </p:sp>
        <p:sp>
          <p:nvSpPr>
            <p:cNvPr id="43081" name="Freeform 5"/>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82" name="Freeform 6"/>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3083" name="Freeform 7"/>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84" name="Freeform 8"/>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3085" name="Freeform 9"/>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86" name="Freeform 10"/>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3087" name="Freeform 11"/>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88" name="Freeform 12"/>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3089" name="Freeform 13"/>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90" name="Freeform 14"/>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3091" name="Freeform 15"/>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92" name="Freeform 16"/>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93" name="Freeform 17"/>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6987EB"/>
            </a:solidFill>
            <a:ln w="12700" cmpd="sng">
              <a:solidFill>
                <a:schemeClr val="tx1"/>
              </a:solidFill>
              <a:prstDash val="solid"/>
              <a:round/>
              <a:headEnd/>
              <a:tailEnd/>
            </a:ln>
          </p:spPr>
          <p:txBody>
            <a:bodyPr/>
            <a:lstStyle/>
            <a:p>
              <a:endParaRPr lang="en-US"/>
            </a:p>
          </p:txBody>
        </p:sp>
      </p:grpSp>
      <p:grpSp>
        <p:nvGrpSpPr>
          <p:cNvPr id="43011" name="Group 20"/>
          <p:cNvGrpSpPr>
            <a:grpSpLocks/>
          </p:cNvGrpSpPr>
          <p:nvPr/>
        </p:nvGrpSpPr>
        <p:grpSpPr bwMode="auto">
          <a:xfrm>
            <a:off x="2103967" y="1709739"/>
            <a:ext cx="5091289" cy="3514725"/>
            <a:chOff x="1491" y="1077"/>
            <a:chExt cx="3607" cy="2214"/>
          </a:xfrm>
        </p:grpSpPr>
        <p:sp>
          <p:nvSpPr>
            <p:cNvPr id="43020" name="Freeform 21"/>
            <p:cNvSpPr>
              <a:spLocks/>
            </p:cNvSpPr>
            <p:nvPr/>
          </p:nvSpPr>
          <p:spPr bwMode="auto">
            <a:xfrm>
              <a:off x="2843" y="1262"/>
              <a:ext cx="456" cy="269"/>
            </a:xfrm>
            <a:custGeom>
              <a:avLst/>
              <a:gdLst>
                <a:gd name="T0" fmla="*/ 0 w 89"/>
                <a:gd name="T1" fmla="*/ 5957 h 55"/>
                <a:gd name="T2" fmla="*/ 681 w 89"/>
                <a:gd name="T3" fmla="*/ 0 h 55"/>
                <a:gd name="T4" fmla="*/ 5908 w 89"/>
                <a:gd name="T5" fmla="*/ 357 h 55"/>
                <a:gd name="T6" fmla="*/ 11026 w 89"/>
                <a:gd name="T7" fmla="*/ 479 h 55"/>
                <a:gd name="T8" fmla="*/ 11026 w 89"/>
                <a:gd name="T9" fmla="*/ 572 h 55"/>
                <a:gd name="T10" fmla="*/ 11159 w 89"/>
                <a:gd name="T11" fmla="*/ 1052 h 55"/>
                <a:gd name="T12" fmla="*/ 11159 w 89"/>
                <a:gd name="T13" fmla="*/ 1174 h 55"/>
                <a:gd name="T14" fmla="*/ 11026 w 89"/>
                <a:gd name="T15" fmla="*/ 1531 h 55"/>
                <a:gd name="T16" fmla="*/ 11026 w 89"/>
                <a:gd name="T17" fmla="*/ 2103 h 55"/>
                <a:gd name="T18" fmla="*/ 11287 w 89"/>
                <a:gd name="T19" fmla="*/ 2680 h 55"/>
                <a:gd name="T20" fmla="*/ 11446 w 89"/>
                <a:gd name="T21" fmla="*/ 2920 h 55"/>
                <a:gd name="T22" fmla="*/ 11579 w 89"/>
                <a:gd name="T23" fmla="*/ 3517 h 55"/>
                <a:gd name="T24" fmla="*/ 11579 w 89"/>
                <a:gd name="T25" fmla="*/ 4451 h 55"/>
                <a:gd name="T26" fmla="*/ 11707 w 89"/>
                <a:gd name="T27" fmla="*/ 4690 h 55"/>
                <a:gd name="T28" fmla="*/ 11707 w 89"/>
                <a:gd name="T29" fmla="*/ 5023 h 55"/>
                <a:gd name="T30" fmla="*/ 11707 w 89"/>
                <a:gd name="T31" fmla="*/ 5145 h 55"/>
                <a:gd name="T32" fmla="*/ 11969 w 89"/>
                <a:gd name="T33" fmla="*/ 5957 h 55"/>
                <a:gd name="T34" fmla="*/ 11969 w 89"/>
                <a:gd name="T35" fmla="*/ 6197 h 55"/>
                <a:gd name="T36" fmla="*/ 11969 w 89"/>
                <a:gd name="T37" fmla="*/ 6436 h 55"/>
                <a:gd name="T38" fmla="*/ 0 w 89"/>
                <a:gd name="T39" fmla="*/ 5957 h 55"/>
                <a:gd name="T40" fmla="*/ 0 w 89"/>
                <a:gd name="T41" fmla="*/ 595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21" name="Freeform 22"/>
            <p:cNvSpPr>
              <a:spLocks/>
            </p:cNvSpPr>
            <p:nvPr/>
          </p:nvSpPr>
          <p:spPr bwMode="auto">
            <a:xfrm>
              <a:off x="2823" y="1511"/>
              <a:ext cx="482" cy="312"/>
            </a:xfrm>
            <a:custGeom>
              <a:avLst/>
              <a:gdLst>
                <a:gd name="T0" fmla="*/ 0 w 94"/>
                <a:gd name="T1" fmla="*/ 5918 h 64"/>
                <a:gd name="T2" fmla="*/ 395 w 94"/>
                <a:gd name="T3" fmla="*/ 1974 h 64"/>
                <a:gd name="T4" fmla="*/ 554 w 94"/>
                <a:gd name="T5" fmla="*/ 0 h 64"/>
                <a:gd name="T6" fmla="*/ 12542 w 94"/>
                <a:gd name="T7" fmla="*/ 473 h 64"/>
                <a:gd name="T8" fmla="*/ 12542 w 94"/>
                <a:gd name="T9" fmla="*/ 687 h 64"/>
                <a:gd name="T10" fmla="*/ 12409 w 94"/>
                <a:gd name="T11" fmla="*/ 809 h 64"/>
                <a:gd name="T12" fmla="*/ 12122 w 94"/>
                <a:gd name="T13" fmla="*/ 1165 h 64"/>
                <a:gd name="T14" fmla="*/ 12122 w 94"/>
                <a:gd name="T15" fmla="*/ 1282 h 64"/>
                <a:gd name="T16" fmla="*/ 12676 w 94"/>
                <a:gd name="T17" fmla="*/ 1736 h 64"/>
                <a:gd name="T18" fmla="*/ 12676 w 94"/>
                <a:gd name="T19" fmla="*/ 5324 h 64"/>
                <a:gd name="T20" fmla="*/ 12676 w 94"/>
                <a:gd name="T21" fmla="*/ 5324 h 64"/>
                <a:gd name="T22" fmla="*/ 12409 w 94"/>
                <a:gd name="T23" fmla="*/ 5324 h 64"/>
                <a:gd name="T24" fmla="*/ 12542 w 94"/>
                <a:gd name="T25" fmla="*/ 5441 h 64"/>
                <a:gd name="T26" fmla="*/ 12676 w 94"/>
                <a:gd name="T27" fmla="*/ 5562 h 64"/>
                <a:gd name="T28" fmla="*/ 12542 w 94"/>
                <a:gd name="T29" fmla="*/ 5796 h 64"/>
                <a:gd name="T30" fmla="*/ 12676 w 94"/>
                <a:gd name="T31" fmla="*/ 5918 h 64"/>
                <a:gd name="T32" fmla="*/ 12676 w 94"/>
                <a:gd name="T33" fmla="*/ 6250 h 64"/>
                <a:gd name="T34" fmla="*/ 12542 w 94"/>
                <a:gd name="T35" fmla="*/ 6250 h 64"/>
                <a:gd name="T36" fmla="*/ 12676 w 94"/>
                <a:gd name="T37" fmla="*/ 6489 h 64"/>
                <a:gd name="T38" fmla="*/ 12409 w 94"/>
                <a:gd name="T39" fmla="*/ 6845 h 64"/>
                <a:gd name="T40" fmla="*/ 12676 w 94"/>
                <a:gd name="T41" fmla="*/ 7176 h 64"/>
                <a:gd name="T42" fmla="*/ 12676 w 94"/>
                <a:gd name="T43" fmla="*/ 7415 h 64"/>
                <a:gd name="T44" fmla="*/ 12676 w 94"/>
                <a:gd name="T45" fmla="*/ 7415 h 64"/>
                <a:gd name="T46" fmla="*/ 12281 w 94"/>
                <a:gd name="T47" fmla="*/ 7176 h 64"/>
                <a:gd name="T48" fmla="*/ 11594 w 94"/>
                <a:gd name="T49" fmla="*/ 6845 h 64"/>
                <a:gd name="T50" fmla="*/ 11332 w 94"/>
                <a:gd name="T51" fmla="*/ 6728 h 64"/>
                <a:gd name="T52" fmla="*/ 11045 w 94"/>
                <a:gd name="T53" fmla="*/ 6728 h 64"/>
                <a:gd name="T54" fmla="*/ 10778 w 94"/>
                <a:gd name="T55" fmla="*/ 6937 h 64"/>
                <a:gd name="T56" fmla="*/ 10650 w 94"/>
                <a:gd name="T57" fmla="*/ 6937 h 64"/>
                <a:gd name="T58" fmla="*/ 10384 w 94"/>
                <a:gd name="T59" fmla="*/ 6937 h 64"/>
                <a:gd name="T60" fmla="*/ 10255 w 94"/>
                <a:gd name="T61" fmla="*/ 6606 h 64"/>
                <a:gd name="T62" fmla="*/ 10122 w 94"/>
                <a:gd name="T63" fmla="*/ 6489 h 64"/>
                <a:gd name="T64" fmla="*/ 9835 w 94"/>
                <a:gd name="T65" fmla="*/ 6606 h 64"/>
                <a:gd name="T66" fmla="*/ 9568 w 94"/>
                <a:gd name="T67" fmla="*/ 6606 h 64"/>
                <a:gd name="T68" fmla="*/ 9307 w 94"/>
                <a:gd name="T69" fmla="*/ 6250 h 64"/>
                <a:gd name="T70" fmla="*/ 0 w 94"/>
                <a:gd name="T71" fmla="*/ 5918 h 64"/>
                <a:gd name="T72" fmla="*/ 0 w 94"/>
                <a:gd name="T73" fmla="*/ 5918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22" name="Freeform 23"/>
            <p:cNvSpPr>
              <a:spLocks/>
            </p:cNvSpPr>
            <p:nvPr/>
          </p:nvSpPr>
          <p:spPr bwMode="auto">
            <a:xfrm>
              <a:off x="2807" y="1760"/>
              <a:ext cx="570" cy="268"/>
            </a:xfrm>
            <a:custGeom>
              <a:avLst/>
              <a:gdLst>
                <a:gd name="T0" fmla="*/ 0 w 111"/>
                <a:gd name="T1" fmla="*/ 3942 h 55"/>
                <a:gd name="T2" fmla="*/ 395 w 111"/>
                <a:gd name="T3" fmla="*/ 0 h 55"/>
                <a:gd name="T4" fmla="*/ 9757 w 111"/>
                <a:gd name="T5" fmla="*/ 356 h 55"/>
                <a:gd name="T6" fmla="*/ 10019 w 111"/>
                <a:gd name="T7" fmla="*/ 687 h 55"/>
                <a:gd name="T8" fmla="*/ 10286 w 111"/>
                <a:gd name="T9" fmla="*/ 687 h 55"/>
                <a:gd name="T10" fmla="*/ 10573 w 111"/>
                <a:gd name="T11" fmla="*/ 570 h 55"/>
                <a:gd name="T12" fmla="*/ 10707 w 111"/>
                <a:gd name="T13" fmla="*/ 687 h 55"/>
                <a:gd name="T14" fmla="*/ 10840 w 111"/>
                <a:gd name="T15" fmla="*/ 1043 h 55"/>
                <a:gd name="T16" fmla="*/ 11102 w 111"/>
                <a:gd name="T17" fmla="*/ 1043 h 55"/>
                <a:gd name="T18" fmla="*/ 11236 w 111"/>
                <a:gd name="T19" fmla="*/ 1043 h 55"/>
                <a:gd name="T20" fmla="*/ 11498 w 111"/>
                <a:gd name="T21" fmla="*/ 809 h 55"/>
                <a:gd name="T22" fmla="*/ 11785 w 111"/>
                <a:gd name="T23" fmla="*/ 809 h 55"/>
                <a:gd name="T24" fmla="*/ 12052 w 111"/>
                <a:gd name="T25" fmla="*/ 926 h 55"/>
                <a:gd name="T26" fmla="*/ 12735 w 111"/>
                <a:gd name="T27" fmla="*/ 1282 h 55"/>
                <a:gd name="T28" fmla="*/ 13131 w 111"/>
                <a:gd name="T29" fmla="*/ 1496 h 55"/>
                <a:gd name="T30" fmla="*/ 13131 w 111"/>
                <a:gd name="T31" fmla="*/ 1735 h 55"/>
                <a:gd name="T32" fmla="*/ 13398 w 111"/>
                <a:gd name="T33" fmla="*/ 1852 h 55"/>
                <a:gd name="T34" fmla="*/ 13398 w 111"/>
                <a:gd name="T35" fmla="*/ 1969 h 55"/>
                <a:gd name="T36" fmla="*/ 13264 w 111"/>
                <a:gd name="T37" fmla="*/ 2207 h 55"/>
                <a:gd name="T38" fmla="*/ 13398 w 111"/>
                <a:gd name="T39" fmla="*/ 2422 h 55"/>
                <a:gd name="T40" fmla="*/ 13552 w 111"/>
                <a:gd name="T41" fmla="*/ 2777 h 55"/>
                <a:gd name="T42" fmla="*/ 13685 w 111"/>
                <a:gd name="T43" fmla="*/ 2894 h 55"/>
                <a:gd name="T44" fmla="*/ 13685 w 111"/>
                <a:gd name="T45" fmla="*/ 3016 h 55"/>
                <a:gd name="T46" fmla="*/ 13685 w 111"/>
                <a:gd name="T47" fmla="*/ 3231 h 55"/>
                <a:gd name="T48" fmla="*/ 13947 w 111"/>
                <a:gd name="T49" fmla="*/ 3348 h 55"/>
                <a:gd name="T50" fmla="*/ 14081 w 111"/>
                <a:gd name="T51" fmla="*/ 3465 h 55"/>
                <a:gd name="T52" fmla="*/ 13947 w 111"/>
                <a:gd name="T53" fmla="*/ 3703 h 55"/>
                <a:gd name="T54" fmla="*/ 13947 w 111"/>
                <a:gd name="T55" fmla="*/ 3942 h 55"/>
                <a:gd name="T56" fmla="*/ 14214 w 111"/>
                <a:gd name="T57" fmla="*/ 4059 h 55"/>
                <a:gd name="T58" fmla="*/ 14214 w 111"/>
                <a:gd name="T59" fmla="*/ 4273 h 55"/>
                <a:gd name="T60" fmla="*/ 14081 w 111"/>
                <a:gd name="T61" fmla="*/ 4390 h 55"/>
                <a:gd name="T62" fmla="*/ 14214 w 111"/>
                <a:gd name="T63" fmla="*/ 4512 h 55"/>
                <a:gd name="T64" fmla="*/ 14348 w 111"/>
                <a:gd name="T65" fmla="*/ 4751 h 55"/>
                <a:gd name="T66" fmla="*/ 14214 w 111"/>
                <a:gd name="T67" fmla="*/ 4868 h 55"/>
                <a:gd name="T68" fmla="*/ 14348 w 111"/>
                <a:gd name="T69" fmla="*/ 5082 h 55"/>
                <a:gd name="T70" fmla="*/ 14348 w 111"/>
                <a:gd name="T71" fmla="*/ 5199 h 55"/>
                <a:gd name="T72" fmla="*/ 14476 w 111"/>
                <a:gd name="T73" fmla="*/ 5316 h 55"/>
                <a:gd name="T74" fmla="*/ 14635 w 111"/>
                <a:gd name="T75" fmla="*/ 5555 h 55"/>
                <a:gd name="T76" fmla="*/ 14769 w 111"/>
                <a:gd name="T77" fmla="*/ 5794 h 55"/>
                <a:gd name="T78" fmla="*/ 15031 w 111"/>
                <a:gd name="T79" fmla="*/ 6008 h 55"/>
                <a:gd name="T80" fmla="*/ 15031 w 111"/>
                <a:gd name="T81" fmla="*/ 6125 h 55"/>
                <a:gd name="T82" fmla="*/ 15031 w 111"/>
                <a:gd name="T83" fmla="*/ 6247 h 55"/>
                <a:gd name="T84" fmla="*/ 15031 w 111"/>
                <a:gd name="T85" fmla="*/ 6364 h 55"/>
                <a:gd name="T86" fmla="*/ 3374 w 111"/>
                <a:gd name="T87" fmla="*/ 6125 h 55"/>
                <a:gd name="T88" fmla="*/ 3533 w 111"/>
                <a:gd name="T89" fmla="*/ 4156 h 55"/>
                <a:gd name="T90" fmla="*/ 0 w 111"/>
                <a:gd name="T91" fmla="*/ 3942 h 55"/>
                <a:gd name="T92" fmla="*/ 0 w 111"/>
                <a:gd name="T93" fmla="*/ 3942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23" name="Freeform 24"/>
            <p:cNvSpPr>
              <a:spLocks/>
            </p:cNvSpPr>
            <p:nvPr/>
          </p:nvSpPr>
          <p:spPr bwMode="auto">
            <a:xfrm>
              <a:off x="2920" y="2018"/>
              <a:ext cx="512" cy="259"/>
            </a:xfrm>
            <a:custGeom>
              <a:avLst/>
              <a:gdLst>
                <a:gd name="T0" fmla="*/ 394 w 100"/>
                <a:gd name="T1" fmla="*/ 0 h 53"/>
                <a:gd name="T2" fmla="*/ 11955 w 100"/>
                <a:gd name="T3" fmla="*/ 239 h 53"/>
                <a:gd name="T4" fmla="*/ 12739 w 100"/>
                <a:gd name="T5" fmla="*/ 694 h 53"/>
                <a:gd name="T6" fmla="*/ 12477 w 100"/>
                <a:gd name="T7" fmla="*/ 933 h 53"/>
                <a:gd name="T8" fmla="*/ 12477 w 100"/>
                <a:gd name="T9" fmla="*/ 1168 h 53"/>
                <a:gd name="T10" fmla="*/ 12611 w 100"/>
                <a:gd name="T11" fmla="*/ 1407 h 53"/>
                <a:gd name="T12" fmla="*/ 12739 w 100"/>
                <a:gd name="T13" fmla="*/ 1407 h 53"/>
                <a:gd name="T14" fmla="*/ 12897 w 100"/>
                <a:gd name="T15" fmla="*/ 1745 h 53"/>
                <a:gd name="T16" fmla="*/ 13030 w 100"/>
                <a:gd name="T17" fmla="*/ 1862 h 53"/>
                <a:gd name="T18" fmla="*/ 13292 w 100"/>
                <a:gd name="T19" fmla="*/ 1862 h 53"/>
                <a:gd name="T20" fmla="*/ 13292 w 100"/>
                <a:gd name="T21" fmla="*/ 1984 h 53"/>
                <a:gd name="T22" fmla="*/ 13420 w 100"/>
                <a:gd name="T23" fmla="*/ 6187 h 53"/>
                <a:gd name="T24" fmla="*/ 0 w 100"/>
                <a:gd name="T25" fmla="*/ 5947 h 53"/>
                <a:gd name="T26" fmla="*/ 394 w 100"/>
                <a:gd name="T27" fmla="*/ 0 h 53"/>
                <a:gd name="T28" fmla="*/ 394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24" name="Freeform 25"/>
            <p:cNvSpPr>
              <a:spLocks/>
            </p:cNvSpPr>
            <p:nvPr/>
          </p:nvSpPr>
          <p:spPr bwMode="auto">
            <a:xfrm>
              <a:off x="2848" y="2262"/>
              <a:ext cx="594" cy="293"/>
            </a:xfrm>
            <a:custGeom>
              <a:avLst/>
              <a:gdLst>
                <a:gd name="T0" fmla="*/ 1890 w 116"/>
                <a:gd name="T1" fmla="*/ 117 h 60"/>
                <a:gd name="T2" fmla="*/ 0 w 116"/>
                <a:gd name="T3" fmla="*/ 1050 h 60"/>
                <a:gd name="T4" fmla="*/ 5377 w 116"/>
                <a:gd name="T5" fmla="*/ 5128 h 60"/>
                <a:gd name="T6" fmla="*/ 5638 w 116"/>
                <a:gd name="T7" fmla="*/ 5245 h 60"/>
                <a:gd name="T8" fmla="*/ 6032 w 116"/>
                <a:gd name="T9" fmla="*/ 5582 h 60"/>
                <a:gd name="T10" fmla="*/ 6452 w 116"/>
                <a:gd name="T11" fmla="*/ 5484 h 60"/>
                <a:gd name="T12" fmla="*/ 6713 w 116"/>
                <a:gd name="T13" fmla="*/ 5582 h 60"/>
                <a:gd name="T14" fmla="*/ 6846 w 116"/>
                <a:gd name="T15" fmla="*/ 5821 h 60"/>
                <a:gd name="T16" fmla="*/ 7394 w 116"/>
                <a:gd name="T17" fmla="*/ 5938 h 60"/>
                <a:gd name="T18" fmla="*/ 7655 w 116"/>
                <a:gd name="T19" fmla="*/ 6055 h 60"/>
                <a:gd name="T20" fmla="*/ 7917 w 116"/>
                <a:gd name="T21" fmla="*/ 5938 h 60"/>
                <a:gd name="T22" fmla="*/ 8183 w 116"/>
                <a:gd name="T23" fmla="*/ 6177 h 60"/>
                <a:gd name="T24" fmla="*/ 8731 w 116"/>
                <a:gd name="T25" fmla="*/ 6177 h 60"/>
                <a:gd name="T26" fmla="*/ 8992 w 116"/>
                <a:gd name="T27" fmla="*/ 6417 h 60"/>
                <a:gd name="T28" fmla="*/ 9125 w 116"/>
                <a:gd name="T29" fmla="*/ 6632 h 60"/>
                <a:gd name="T30" fmla="*/ 9545 w 116"/>
                <a:gd name="T31" fmla="*/ 6509 h 60"/>
                <a:gd name="T32" fmla="*/ 10067 w 116"/>
                <a:gd name="T33" fmla="*/ 6749 h 60"/>
                <a:gd name="T34" fmla="*/ 10334 w 116"/>
                <a:gd name="T35" fmla="*/ 6632 h 60"/>
                <a:gd name="T36" fmla="*/ 10620 w 116"/>
                <a:gd name="T37" fmla="*/ 6632 h 60"/>
                <a:gd name="T38" fmla="*/ 10620 w 116"/>
                <a:gd name="T39" fmla="*/ 6988 h 60"/>
                <a:gd name="T40" fmla="*/ 10748 w 116"/>
                <a:gd name="T41" fmla="*/ 6749 h 60"/>
                <a:gd name="T42" fmla="*/ 11015 w 116"/>
                <a:gd name="T43" fmla="*/ 6509 h 60"/>
                <a:gd name="T44" fmla="*/ 11143 w 116"/>
                <a:gd name="T45" fmla="*/ 6632 h 60"/>
                <a:gd name="T46" fmla="*/ 11409 w 116"/>
                <a:gd name="T47" fmla="*/ 6749 h 60"/>
                <a:gd name="T48" fmla="*/ 11696 w 116"/>
                <a:gd name="T49" fmla="*/ 6632 h 60"/>
                <a:gd name="T50" fmla="*/ 11696 w 116"/>
                <a:gd name="T51" fmla="*/ 6749 h 60"/>
                <a:gd name="T52" fmla="*/ 12090 w 116"/>
                <a:gd name="T53" fmla="*/ 6988 h 60"/>
                <a:gd name="T54" fmla="*/ 12479 w 116"/>
                <a:gd name="T55" fmla="*/ 6749 h 60"/>
                <a:gd name="T56" fmla="*/ 13293 w 116"/>
                <a:gd name="T57" fmla="*/ 6509 h 60"/>
                <a:gd name="T58" fmla="*/ 13554 w 116"/>
                <a:gd name="T59" fmla="*/ 6509 h 60"/>
                <a:gd name="T60" fmla="*/ 14241 w 116"/>
                <a:gd name="T61" fmla="*/ 6509 h 60"/>
                <a:gd name="T62" fmla="*/ 15183 w 116"/>
                <a:gd name="T63" fmla="*/ 6866 h 60"/>
                <a:gd name="T64" fmla="*/ 15444 w 116"/>
                <a:gd name="T65" fmla="*/ 6988 h 60"/>
                <a:gd name="T66" fmla="*/ 15577 w 116"/>
                <a:gd name="T67" fmla="*/ 3599 h 60"/>
                <a:gd name="T68" fmla="*/ 15311 w 116"/>
                <a:gd name="T69" fmla="*/ 3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25" name="Freeform 26"/>
            <p:cNvSpPr>
              <a:spLocks/>
            </p:cNvSpPr>
            <p:nvPr/>
          </p:nvSpPr>
          <p:spPr bwMode="auto">
            <a:xfrm>
              <a:off x="3295" y="1726"/>
              <a:ext cx="420" cy="263"/>
            </a:xfrm>
            <a:custGeom>
              <a:avLst/>
              <a:gdLst>
                <a:gd name="T0" fmla="*/ 8866 w 82"/>
                <a:gd name="T1" fmla="*/ 0 h 54"/>
                <a:gd name="T2" fmla="*/ 9127 w 82"/>
                <a:gd name="T3" fmla="*/ 453 h 54"/>
                <a:gd name="T4" fmla="*/ 8999 w 82"/>
                <a:gd name="T5" fmla="*/ 687 h 54"/>
                <a:gd name="T6" fmla="*/ 9260 w 82"/>
                <a:gd name="T7" fmla="*/ 1495 h 54"/>
                <a:gd name="T8" fmla="*/ 9942 w 82"/>
                <a:gd name="T9" fmla="*/ 1851 h 54"/>
                <a:gd name="T10" fmla="*/ 10075 w 82"/>
                <a:gd name="T11" fmla="*/ 2089 h 54"/>
                <a:gd name="T12" fmla="*/ 10495 w 82"/>
                <a:gd name="T13" fmla="*/ 2421 h 54"/>
                <a:gd name="T14" fmla="*/ 11017 w 82"/>
                <a:gd name="T15" fmla="*/ 3015 h 54"/>
                <a:gd name="T16" fmla="*/ 10756 w 82"/>
                <a:gd name="T17" fmla="*/ 3346 h 54"/>
                <a:gd name="T18" fmla="*/ 10756 w 82"/>
                <a:gd name="T19" fmla="*/ 3580 h 54"/>
                <a:gd name="T20" fmla="*/ 10075 w 82"/>
                <a:gd name="T21" fmla="*/ 3935 h 54"/>
                <a:gd name="T22" fmla="*/ 9680 w 82"/>
                <a:gd name="T23" fmla="*/ 4033 h 54"/>
                <a:gd name="T24" fmla="*/ 9419 w 82"/>
                <a:gd name="T25" fmla="*/ 4388 h 54"/>
                <a:gd name="T26" fmla="*/ 9680 w 82"/>
                <a:gd name="T27" fmla="*/ 4744 h 54"/>
                <a:gd name="T28" fmla="*/ 9680 w 82"/>
                <a:gd name="T29" fmla="*/ 5075 h 54"/>
                <a:gd name="T30" fmla="*/ 9127 w 82"/>
                <a:gd name="T31" fmla="*/ 5786 h 54"/>
                <a:gd name="T32" fmla="*/ 8999 w 82"/>
                <a:gd name="T33" fmla="*/ 6122 h 54"/>
                <a:gd name="T34" fmla="*/ 8472 w 82"/>
                <a:gd name="T35" fmla="*/ 5786 h 54"/>
                <a:gd name="T36" fmla="*/ 1470 w 82"/>
                <a:gd name="T37" fmla="*/ 5883 h 54"/>
                <a:gd name="T38" fmla="*/ 1470 w 82"/>
                <a:gd name="T39" fmla="*/ 5552 h 54"/>
                <a:gd name="T40" fmla="*/ 1209 w 82"/>
                <a:gd name="T41" fmla="*/ 5197 h 54"/>
                <a:gd name="T42" fmla="*/ 1337 w 82"/>
                <a:gd name="T43" fmla="*/ 4861 h 54"/>
                <a:gd name="T44" fmla="*/ 1076 w 82"/>
                <a:gd name="T45" fmla="*/ 4505 h 54"/>
                <a:gd name="T46" fmla="*/ 1076 w 82"/>
                <a:gd name="T47" fmla="*/ 4150 h 54"/>
                <a:gd name="T48" fmla="*/ 814 w 82"/>
                <a:gd name="T49" fmla="*/ 3818 h 54"/>
                <a:gd name="T50" fmla="*/ 681 w 82"/>
                <a:gd name="T51" fmla="*/ 3580 h 54"/>
                <a:gd name="T52" fmla="*/ 394 w 82"/>
                <a:gd name="T53" fmla="*/ 3015 h 54"/>
                <a:gd name="T54" fmla="*/ 522 w 82"/>
                <a:gd name="T55" fmla="*/ 2654 h 54"/>
                <a:gd name="T56" fmla="*/ 261 w 82"/>
                <a:gd name="T57" fmla="*/ 2299 h 54"/>
                <a:gd name="T58" fmla="*/ 261 w 82"/>
                <a:gd name="T59" fmla="*/ 2089 h 54"/>
                <a:gd name="T60" fmla="*/ 261 w 82"/>
                <a:gd name="T61" fmla="*/ 1373 h 54"/>
                <a:gd name="T62" fmla="*/ 261 w 82"/>
                <a:gd name="T63" fmla="*/ 1164 h 54"/>
                <a:gd name="T64" fmla="*/ 133 w 82"/>
                <a:gd name="T65" fmla="*/ 687 h 54"/>
                <a:gd name="T66" fmla="*/ 133 w 82"/>
                <a:gd name="T67" fmla="*/ 356 h 54"/>
                <a:gd name="T68" fmla="*/ 261 w 82"/>
                <a:gd name="T69" fmla="*/ 239 h 54"/>
                <a:gd name="T70" fmla="*/ 261 w 82"/>
                <a:gd name="T71" fmla="*/ 239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26" name="Freeform 27"/>
            <p:cNvSpPr>
              <a:spLocks/>
            </p:cNvSpPr>
            <p:nvPr/>
          </p:nvSpPr>
          <p:spPr bwMode="auto">
            <a:xfrm>
              <a:off x="3352" y="1970"/>
              <a:ext cx="460" cy="380"/>
            </a:xfrm>
            <a:custGeom>
              <a:avLst/>
              <a:gdLst>
                <a:gd name="T0" fmla="*/ 10135 w 90"/>
                <a:gd name="T1" fmla="*/ 7975 h 78"/>
                <a:gd name="T2" fmla="*/ 10294 w 90"/>
                <a:gd name="T3" fmla="*/ 8214 h 78"/>
                <a:gd name="T4" fmla="*/ 10294 w 90"/>
                <a:gd name="T5" fmla="*/ 8569 h 78"/>
                <a:gd name="T6" fmla="*/ 9875 w 90"/>
                <a:gd name="T7" fmla="*/ 8901 h 78"/>
                <a:gd name="T8" fmla="*/ 11076 w 90"/>
                <a:gd name="T9" fmla="*/ 9018 h 78"/>
                <a:gd name="T10" fmla="*/ 11076 w 90"/>
                <a:gd name="T11" fmla="*/ 8569 h 78"/>
                <a:gd name="T12" fmla="*/ 11336 w 90"/>
                <a:gd name="T13" fmla="*/ 7975 h 78"/>
                <a:gd name="T14" fmla="*/ 11756 w 90"/>
                <a:gd name="T15" fmla="*/ 7736 h 78"/>
                <a:gd name="T16" fmla="*/ 11888 w 90"/>
                <a:gd name="T17" fmla="*/ 7736 h 78"/>
                <a:gd name="T18" fmla="*/ 12016 w 90"/>
                <a:gd name="T19" fmla="*/ 7049 h 78"/>
                <a:gd name="T20" fmla="*/ 11888 w 90"/>
                <a:gd name="T21" fmla="*/ 6933 h 78"/>
                <a:gd name="T22" fmla="*/ 11756 w 90"/>
                <a:gd name="T23" fmla="*/ 6811 h 78"/>
                <a:gd name="T24" fmla="*/ 11623 w 90"/>
                <a:gd name="T25" fmla="*/ 6933 h 78"/>
                <a:gd name="T26" fmla="*/ 11209 w 90"/>
                <a:gd name="T27" fmla="*/ 6479 h 78"/>
                <a:gd name="T28" fmla="*/ 11336 w 90"/>
                <a:gd name="T29" fmla="*/ 6241 h 78"/>
                <a:gd name="T30" fmla="*/ 11209 w 90"/>
                <a:gd name="T31" fmla="*/ 6007 h 78"/>
                <a:gd name="T32" fmla="*/ 10554 w 90"/>
                <a:gd name="T33" fmla="*/ 5315 h 78"/>
                <a:gd name="T34" fmla="*/ 9875 w 90"/>
                <a:gd name="T35" fmla="*/ 4959 h 78"/>
                <a:gd name="T36" fmla="*/ 9481 w 90"/>
                <a:gd name="T37" fmla="*/ 4389 h 78"/>
                <a:gd name="T38" fmla="*/ 9875 w 90"/>
                <a:gd name="T39" fmla="*/ 3941 h 78"/>
                <a:gd name="T40" fmla="*/ 9875 w 90"/>
                <a:gd name="T41" fmla="*/ 3464 h 78"/>
                <a:gd name="T42" fmla="*/ 9353 w 90"/>
                <a:gd name="T43" fmla="*/ 3133 h 78"/>
                <a:gd name="T44" fmla="*/ 9093 w 90"/>
                <a:gd name="T45" fmla="*/ 3347 h 78"/>
                <a:gd name="T46" fmla="*/ 8674 w 90"/>
                <a:gd name="T47" fmla="*/ 2538 h 78"/>
                <a:gd name="T48" fmla="*/ 8019 w 90"/>
                <a:gd name="T49" fmla="*/ 2090 h 78"/>
                <a:gd name="T50" fmla="*/ 7472 w 90"/>
                <a:gd name="T51" fmla="*/ 1496 h 78"/>
                <a:gd name="T52" fmla="*/ 7340 w 90"/>
                <a:gd name="T53" fmla="*/ 687 h 78"/>
                <a:gd name="T54" fmla="*/ 7340 w 90"/>
                <a:gd name="T55" fmla="*/ 453 h 78"/>
                <a:gd name="T56" fmla="*/ 0 w 90"/>
                <a:gd name="T57" fmla="*/ 239 h 78"/>
                <a:gd name="T58" fmla="*/ 261 w 90"/>
                <a:gd name="T59" fmla="*/ 570 h 78"/>
                <a:gd name="T60" fmla="*/ 680 w 90"/>
                <a:gd name="T61" fmla="*/ 1043 h 78"/>
                <a:gd name="T62" fmla="*/ 680 w 90"/>
                <a:gd name="T63" fmla="*/ 1281 h 78"/>
                <a:gd name="T64" fmla="*/ 1462 w 90"/>
                <a:gd name="T65" fmla="*/ 1851 h 78"/>
                <a:gd name="T66" fmla="*/ 1201 w 90"/>
                <a:gd name="T67" fmla="*/ 2304 h 78"/>
                <a:gd name="T68" fmla="*/ 1462 w 90"/>
                <a:gd name="T69" fmla="*/ 2538 h 78"/>
                <a:gd name="T70" fmla="*/ 1722 w 90"/>
                <a:gd name="T71" fmla="*/ 3016 h 78"/>
                <a:gd name="T72" fmla="*/ 2014 w 90"/>
                <a:gd name="T73" fmla="*/ 3133 h 78"/>
                <a:gd name="T74" fmla="*/ 2142 w 90"/>
                <a:gd name="T75" fmla="*/ 8331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3027" name="Freeform 28"/>
            <p:cNvSpPr>
              <a:spLocks/>
            </p:cNvSpPr>
            <p:nvPr/>
          </p:nvSpPr>
          <p:spPr bwMode="auto">
            <a:xfrm>
              <a:off x="3525" y="1438"/>
              <a:ext cx="364" cy="371"/>
            </a:xfrm>
            <a:custGeom>
              <a:avLst/>
              <a:gdLst>
                <a:gd name="T0" fmla="*/ 3917 w 71"/>
                <a:gd name="T1" fmla="*/ 8723 h 76"/>
                <a:gd name="T2" fmla="*/ 3235 w 71"/>
                <a:gd name="T3" fmla="*/ 8362 h 76"/>
                <a:gd name="T4" fmla="*/ 2968 w 71"/>
                <a:gd name="T5" fmla="*/ 7552 h 76"/>
                <a:gd name="T6" fmla="*/ 3102 w 71"/>
                <a:gd name="T7" fmla="*/ 7342 h 76"/>
                <a:gd name="T8" fmla="*/ 2840 w 71"/>
                <a:gd name="T9" fmla="*/ 6864 h 76"/>
                <a:gd name="T10" fmla="*/ 2840 w 71"/>
                <a:gd name="T11" fmla="*/ 6292 h 76"/>
                <a:gd name="T12" fmla="*/ 2287 w 71"/>
                <a:gd name="T13" fmla="*/ 5814 h 76"/>
                <a:gd name="T14" fmla="*/ 1630 w 71"/>
                <a:gd name="T15" fmla="*/ 5243 h 76"/>
                <a:gd name="T16" fmla="*/ 1077 w 71"/>
                <a:gd name="T17" fmla="*/ 5004 h 76"/>
                <a:gd name="T18" fmla="*/ 948 w 71"/>
                <a:gd name="T19" fmla="*/ 4886 h 76"/>
                <a:gd name="T20" fmla="*/ 395 w 71"/>
                <a:gd name="T21" fmla="*/ 4764 h 76"/>
                <a:gd name="T22" fmla="*/ 133 w 71"/>
                <a:gd name="T23" fmla="*/ 4525 h 76"/>
                <a:gd name="T24" fmla="*/ 261 w 71"/>
                <a:gd name="T25" fmla="*/ 3598 h 76"/>
                <a:gd name="T26" fmla="*/ 395 w 71"/>
                <a:gd name="T27" fmla="*/ 3266 h 76"/>
                <a:gd name="T28" fmla="*/ 0 w 71"/>
                <a:gd name="T29" fmla="*/ 2909 h 76"/>
                <a:gd name="T30" fmla="*/ 133 w 71"/>
                <a:gd name="T31" fmla="*/ 2548 h 76"/>
                <a:gd name="T32" fmla="*/ 682 w 71"/>
                <a:gd name="T33" fmla="*/ 1977 h 76"/>
                <a:gd name="T34" fmla="*/ 948 w 71"/>
                <a:gd name="T35" fmla="*/ 1860 h 76"/>
                <a:gd name="T36" fmla="*/ 948 w 71"/>
                <a:gd name="T37" fmla="*/ 693 h 76"/>
                <a:gd name="T38" fmla="*/ 1210 w 71"/>
                <a:gd name="T39" fmla="*/ 571 h 76"/>
                <a:gd name="T40" fmla="*/ 1758 w 71"/>
                <a:gd name="T41" fmla="*/ 571 h 76"/>
                <a:gd name="T42" fmla="*/ 2968 w 71"/>
                <a:gd name="T43" fmla="*/ 117 h 76"/>
                <a:gd name="T44" fmla="*/ 3235 w 71"/>
                <a:gd name="T45" fmla="*/ 117 h 76"/>
                <a:gd name="T46" fmla="*/ 3102 w 71"/>
                <a:gd name="T47" fmla="*/ 356 h 76"/>
                <a:gd name="T48" fmla="*/ 2968 w 71"/>
                <a:gd name="T49" fmla="*/ 693 h 76"/>
                <a:gd name="T50" fmla="*/ 3496 w 71"/>
                <a:gd name="T51" fmla="*/ 571 h 76"/>
                <a:gd name="T52" fmla="*/ 3784 w 71"/>
                <a:gd name="T53" fmla="*/ 693 h 76"/>
                <a:gd name="T54" fmla="*/ 4178 w 71"/>
                <a:gd name="T55" fmla="*/ 928 h 76"/>
                <a:gd name="T56" fmla="*/ 4312 w 71"/>
                <a:gd name="T57" fmla="*/ 1167 h 76"/>
                <a:gd name="T58" fmla="*/ 5942 w 71"/>
                <a:gd name="T59" fmla="*/ 1504 h 76"/>
                <a:gd name="T60" fmla="*/ 6465 w 71"/>
                <a:gd name="T61" fmla="*/ 1738 h 76"/>
                <a:gd name="T62" fmla="*/ 6726 w 71"/>
                <a:gd name="T63" fmla="*/ 1738 h 76"/>
                <a:gd name="T64" fmla="*/ 6860 w 71"/>
                <a:gd name="T65" fmla="*/ 1738 h 76"/>
                <a:gd name="T66" fmla="*/ 7541 w 71"/>
                <a:gd name="T67" fmla="*/ 1860 h 76"/>
                <a:gd name="T68" fmla="*/ 7541 w 71"/>
                <a:gd name="T69" fmla="*/ 1977 h 76"/>
                <a:gd name="T70" fmla="*/ 7808 w 71"/>
                <a:gd name="T71" fmla="*/ 2099 h 76"/>
                <a:gd name="T72" fmla="*/ 8228 w 71"/>
                <a:gd name="T73" fmla="*/ 2455 h 76"/>
                <a:gd name="T74" fmla="*/ 8095 w 71"/>
                <a:gd name="T75" fmla="*/ 2909 h 76"/>
                <a:gd name="T76" fmla="*/ 8490 w 71"/>
                <a:gd name="T77" fmla="*/ 2909 h 76"/>
                <a:gd name="T78" fmla="*/ 8357 w 71"/>
                <a:gd name="T79" fmla="*/ 3144 h 76"/>
                <a:gd name="T80" fmla="*/ 8623 w 71"/>
                <a:gd name="T81" fmla="*/ 3481 h 76"/>
                <a:gd name="T82" fmla="*/ 8228 w 71"/>
                <a:gd name="T83" fmla="*/ 3837 h 76"/>
                <a:gd name="T84" fmla="*/ 7936 w 71"/>
                <a:gd name="T85" fmla="*/ 4432 h 76"/>
                <a:gd name="T86" fmla="*/ 7936 w 71"/>
                <a:gd name="T87" fmla="*/ 4525 h 76"/>
                <a:gd name="T88" fmla="*/ 8490 w 71"/>
                <a:gd name="T89" fmla="*/ 4076 h 76"/>
                <a:gd name="T90" fmla="*/ 8885 w 71"/>
                <a:gd name="T91" fmla="*/ 3837 h 76"/>
                <a:gd name="T92" fmla="*/ 9172 w 71"/>
                <a:gd name="T93" fmla="*/ 3598 h 76"/>
                <a:gd name="T94" fmla="*/ 9172 w 71"/>
                <a:gd name="T95" fmla="*/ 3266 h 76"/>
                <a:gd name="T96" fmla="*/ 9305 w 71"/>
                <a:gd name="T97" fmla="*/ 3144 h 76"/>
                <a:gd name="T98" fmla="*/ 9438 w 71"/>
                <a:gd name="T99" fmla="*/ 2909 h 76"/>
                <a:gd name="T100" fmla="*/ 9567 w 71"/>
                <a:gd name="T101" fmla="*/ 3027 h 76"/>
                <a:gd name="T102" fmla="*/ 9305 w 71"/>
                <a:gd name="T103" fmla="*/ 3837 h 76"/>
                <a:gd name="T104" fmla="*/ 9172 w 71"/>
                <a:gd name="T105" fmla="*/ 4076 h 76"/>
                <a:gd name="T106" fmla="*/ 8885 w 71"/>
                <a:gd name="T107" fmla="*/ 4647 h 76"/>
                <a:gd name="T108" fmla="*/ 8885 w 71"/>
                <a:gd name="T109" fmla="*/ 5243 h 76"/>
                <a:gd name="T110" fmla="*/ 8623 w 71"/>
                <a:gd name="T111" fmla="*/ 5458 h 76"/>
                <a:gd name="T112" fmla="*/ 8751 w 71"/>
                <a:gd name="T113" fmla="*/ 6292 h 76"/>
                <a:gd name="T114" fmla="*/ 8490 w 71"/>
                <a:gd name="T115" fmla="*/ 6864 h 76"/>
                <a:gd name="T116" fmla="*/ 8751 w 71"/>
                <a:gd name="T117" fmla="*/ 8147 h 76"/>
                <a:gd name="T118" fmla="*/ 8751 w 71"/>
                <a:gd name="T119" fmla="*/ 8269 h 76"/>
                <a:gd name="T120" fmla="*/ 8751 w 71"/>
                <a:gd name="T121" fmla="*/ 8601 h 76"/>
                <a:gd name="T122" fmla="*/ 4050 w 71"/>
                <a:gd name="T123" fmla="*/ 8841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3028" name="Freeform 29"/>
            <p:cNvSpPr>
              <a:spLocks/>
            </p:cNvSpPr>
            <p:nvPr/>
          </p:nvSpPr>
          <p:spPr bwMode="auto">
            <a:xfrm>
              <a:off x="3786" y="2057"/>
              <a:ext cx="509" cy="249"/>
            </a:xfrm>
            <a:custGeom>
              <a:avLst/>
              <a:gdLst>
                <a:gd name="T0" fmla="*/ 2725 w 99"/>
                <a:gd name="T1" fmla="*/ 5698 h 51"/>
                <a:gd name="T2" fmla="*/ 2591 w 99"/>
                <a:gd name="T3" fmla="*/ 5458 h 51"/>
                <a:gd name="T4" fmla="*/ 2987 w 99"/>
                <a:gd name="T5" fmla="*/ 5458 h 51"/>
                <a:gd name="T6" fmla="*/ 10864 w 99"/>
                <a:gd name="T7" fmla="*/ 4765 h 51"/>
                <a:gd name="T8" fmla="*/ 11553 w 99"/>
                <a:gd name="T9" fmla="*/ 4433 h 51"/>
                <a:gd name="T10" fmla="*/ 12108 w 99"/>
                <a:gd name="T11" fmla="*/ 4077 h 51"/>
                <a:gd name="T12" fmla="*/ 12108 w 99"/>
                <a:gd name="T13" fmla="*/ 3838 h 51"/>
                <a:gd name="T14" fmla="*/ 12237 w 99"/>
                <a:gd name="T15" fmla="*/ 3598 h 51"/>
                <a:gd name="T16" fmla="*/ 13455 w 99"/>
                <a:gd name="T17" fmla="*/ 2671 h 51"/>
                <a:gd name="T18" fmla="*/ 13321 w 99"/>
                <a:gd name="T19" fmla="*/ 2549 h 51"/>
                <a:gd name="T20" fmla="*/ 13193 w 99"/>
                <a:gd name="T21" fmla="*/ 2456 h 51"/>
                <a:gd name="T22" fmla="*/ 12900 w 99"/>
                <a:gd name="T23" fmla="*/ 2334 h 51"/>
                <a:gd name="T24" fmla="*/ 12766 w 99"/>
                <a:gd name="T25" fmla="*/ 2334 h 51"/>
                <a:gd name="T26" fmla="*/ 12237 w 99"/>
                <a:gd name="T27" fmla="*/ 1621 h 51"/>
                <a:gd name="T28" fmla="*/ 12108 w 99"/>
                <a:gd name="T29" fmla="*/ 1406 h 51"/>
                <a:gd name="T30" fmla="*/ 12108 w 99"/>
                <a:gd name="T31" fmla="*/ 928 h 51"/>
                <a:gd name="T32" fmla="*/ 11815 w 99"/>
                <a:gd name="T33" fmla="*/ 810 h 51"/>
                <a:gd name="T34" fmla="*/ 11419 w 99"/>
                <a:gd name="T35" fmla="*/ 478 h 51"/>
                <a:gd name="T36" fmla="*/ 11157 w 99"/>
                <a:gd name="T37" fmla="*/ 478 h 51"/>
                <a:gd name="T38" fmla="*/ 10997 w 99"/>
                <a:gd name="T39" fmla="*/ 693 h 51"/>
                <a:gd name="T40" fmla="*/ 10602 w 99"/>
                <a:gd name="T41" fmla="*/ 693 h 51"/>
                <a:gd name="T42" fmla="*/ 10206 w 99"/>
                <a:gd name="T43" fmla="*/ 693 h 51"/>
                <a:gd name="T44" fmla="*/ 9650 w 99"/>
                <a:gd name="T45" fmla="*/ 571 h 51"/>
                <a:gd name="T46" fmla="*/ 8961 w 99"/>
                <a:gd name="T47" fmla="*/ 478 h 51"/>
                <a:gd name="T48" fmla="*/ 8566 w 99"/>
                <a:gd name="T49" fmla="*/ 0 h 51"/>
                <a:gd name="T50" fmla="*/ 8298 w 99"/>
                <a:gd name="T51" fmla="*/ 117 h 51"/>
                <a:gd name="T52" fmla="*/ 7877 w 99"/>
                <a:gd name="T53" fmla="*/ 0 h 51"/>
                <a:gd name="T54" fmla="*/ 7877 w 99"/>
                <a:gd name="T55" fmla="*/ 239 h 51"/>
                <a:gd name="T56" fmla="*/ 7877 w 99"/>
                <a:gd name="T57" fmla="*/ 693 h 51"/>
                <a:gd name="T58" fmla="*/ 7481 w 99"/>
                <a:gd name="T59" fmla="*/ 928 h 51"/>
                <a:gd name="T60" fmla="*/ 6925 w 99"/>
                <a:gd name="T61" fmla="*/ 928 h 51"/>
                <a:gd name="T62" fmla="*/ 6267 w 99"/>
                <a:gd name="T63" fmla="*/ 2099 h 51"/>
                <a:gd name="T64" fmla="*/ 5712 w 99"/>
                <a:gd name="T65" fmla="*/ 2456 h 51"/>
                <a:gd name="T66" fmla="*/ 5311 w 99"/>
                <a:gd name="T67" fmla="*/ 2217 h 51"/>
                <a:gd name="T68" fmla="*/ 5023 w 99"/>
                <a:gd name="T69" fmla="*/ 2788 h 51"/>
                <a:gd name="T70" fmla="*/ 4756 w 99"/>
                <a:gd name="T71" fmla="*/ 2788 h 51"/>
                <a:gd name="T72" fmla="*/ 4360 w 99"/>
                <a:gd name="T73" fmla="*/ 2671 h 51"/>
                <a:gd name="T74" fmla="*/ 4072 w 99"/>
                <a:gd name="T75" fmla="*/ 3027 h 51"/>
                <a:gd name="T76" fmla="*/ 3542 w 99"/>
                <a:gd name="T77" fmla="*/ 2788 h 51"/>
                <a:gd name="T78" fmla="*/ 2725 w 99"/>
                <a:gd name="T79" fmla="*/ 2910 h 51"/>
                <a:gd name="T80" fmla="*/ 2725 w 99"/>
                <a:gd name="T81" fmla="*/ 3144 h 51"/>
                <a:gd name="T82" fmla="*/ 2458 w 99"/>
                <a:gd name="T83" fmla="*/ 3144 h 51"/>
                <a:gd name="T84" fmla="*/ 2458 w 99"/>
                <a:gd name="T85" fmla="*/ 3144 h 51"/>
                <a:gd name="T86" fmla="*/ 2298 w 99"/>
                <a:gd name="T87" fmla="*/ 3481 h 51"/>
                <a:gd name="T88" fmla="*/ 2298 w 99"/>
                <a:gd name="T89" fmla="*/ 3481 h 51"/>
                <a:gd name="T90" fmla="*/ 2458 w 99"/>
                <a:gd name="T91" fmla="*/ 3838 h 51"/>
                <a:gd name="T92" fmla="*/ 1640 w 99"/>
                <a:gd name="T93" fmla="*/ 3955 h 51"/>
                <a:gd name="T94" fmla="*/ 1769 w 99"/>
                <a:gd name="T95" fmla="*/ 4648 h 51"/>
                <a:gd name="T96" fmla="*/ 1347 w 99"/>
                <a:gd name="T97" fmla="*/ 4531 h 51"/>
                <a:gd name="T98" fmla="*/ 817 w 99"/>
                <a:gd name="T99" fmla="*/ 4433 h 51"/>
                <a:gd name="T100" fmla="*/ 555 w 99"/>
                <a:gd name="T101" fmla="*/ 4887 h 51"/>
                <a:gd name="T102" fmla="*/ 555 w 99"/>
                <a:gd name="T103" fmla="*/ 4887 h 51"/>
                <a:gd name="T104" fmla="*/ 689 w 99"/>
                <a:gd name="T105" fmla="*/ 5126 h 51"/>
                <a:gd name="T106" fmla="*/ 396 w 99"/>
                <a:gd name="T107" fmla="*/ 5698 h 51"/>
                <a:gd name="T108" fmla="*/ 134 w 99"/>
                <a:gd name="T109" fmla="*/ 5698 h 51"/>
                <a:gd name="T110" fmla="*/ 0 w 99"/>
                <a:gd name="T111" fmla="*/ 593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3029" name="Freeform 30"/>
            <p:cNvSpPr>
              <a:spLocks/>
            </p:cNvSpPr>
            <p:nvPr/>
          </p:nvSpPr>
          <p:spPr bwMode="auto">
            <a:xfrm>
              <a:off x="3741" y="2243"/>
              <a:ext cx="568" cy="190"/>
            </a:xfrm>
            <a:custGeom>
              <a:avLst/>
              <a:gdLst>
                <a:gd name="T0" fmla="*/ 14875 w 111"/>
                <a:gd name="T1" fmla="*/ 0 h 39"/>
                <a:gd name="T2" fmla="*/ 11913 w 111"/>
                <a:gd name="T3" fmla="*/ 356 h 39"/>
                <a:gd name="T4" fmla="*/ 11652 w 111"/>
                <a:gd name="T5" fmla="*/ 453 h 39"/>
                <a:gd name="T6" fmla="*/ 4165 w 111"/>
                <a:gd name="T7" fmla="*/ 1043 h 39"/>
                <a:gd name="T8" fmla="*/ 4165 w 111"/>
                <a:gd name="T9" fmla="*/ 926 h 39"/>
                <a:gd name="T10" fmla="*/ 3746 w 111"/>
                <a:gd name="T11" fmla="*/ 1043 h 39"/>
                <a:gd name="T12" fmla="*/ 3874 w 111"/>
                <a:gd name="T13" fmla="*/ 1164 h 39"/>
                <a:gd name="T14" fmla="*/ 3874 w 111"/>
                <a:gd name="T15" fmla="*/ 1281 h 39"/>
                <a:gd name="T16" fmla="*/ 1203 w 111"/>
                <a:gd name="T17" fmla="*/ 1496 h 39"/>
                <a:gd name="T18" fmla="*/ 1075 w 111"/>
                <a:gd name="T19" fmla="*/ 1734 h 39"/>
                <a:gd name="T20" fmla="*/ 942 w 111"/>
                <a:gd name="T21" fmla="*/ 2090 h 39"/>
                <a:gd name="T22" fmla="*/ 1075 w 111"/>
                <a:gd name="T23" fmla="*/ 2207 h 39"/>
                <a:gd name="T24" fmla="*/ 942 w 111"/>
                <a:gd name="T25" fmla="*/ 2538 h 39"/>
                <a:gd name="T26" fmla="*/ 942 w 111"/>
                <a:gd name="T27" fmla="*/ 2538 h 39"/>
                <a:gd name="T28" fmla="*/ 942 w 111"/>
                <a:gd name="T29" fmla="*/ 2660 h 39"/>
                <a:gd name="T30" fmla="*/ 814 w 111"/>
                <a:gd name="T31" fmla="*/ 2894 h 39"/>
                <a:gd name="T32" fmla="*/ 681 w 111"/>
                <a:gd name="T33" fmla="*/ 3016 h 39"/>
                <a:gd name="T34" fmla="*/ 522 w 111"/>
                <a:gd name="T35" fmla="*/ 3464 h 39"/>
                <a:gd name="T36" fmla="*/ 261 w 111"/>
                <a:gd name="T37" fmla="*/ 3703 h 39"/>
                <a:gd name="T38" fmla="*/ 261 w 111"/>
                <a:gd name="T39" fmla="*/ 4058 h 39"/>
                <a:gd name="T40" fmla="*/ 261 w 111"/>
                <a:gd name="T41" fmla="*/ 4389 h 39"/>
                <a:gd name="T42" fmla="*/ 261 w 111"/>
                <a:gd name="T43" fmla="*/ 4389 h 39"/>
                <a:gd name="T44" fmla="*/ 0 w 111"/>
                <a:gd name="T45" fmla="*/ 4511 h 39"/>
                <a:gd name="T46" fmla="*/ 3874 w 111"/>
                <a:gd name="T47" fmla="*/ 4273 h 39"/>
                <a:gd name="T48" fmla="*/ 8720 w 111"/>
                <a:gd name="T49" fmla="*/ 3941 h 39"/>
                <a:gd name="T50" fmla="*/ 10449 w 111"/>
                <a:gd name="T51" fmla="*/ 3703 h 39"/>
                <a:gd name="T52" fmla="*/ 10577 w 111"/>
                <a:gd name="T53" fmla="*/ 3230 h 39"/>
                <a:gd name="T54" fmla="*/ 10710 w 111"/>
                <a:gd name="T55" fmla="*/ 3230 h 39"/>
                <a:gd name="T56" fmla="*/ 10710 w 111"/>
                <a:gd name="T57" fmla="*/ 3230 h 39"/>
                <a:gd name="T58" fmla="*/ 10838 w 111"/>
                <a:gd name="T59" fmla="*/ 3133 h 39"/>
                <a:gd name="T60" fmla="*/ 10997 w 111"/>
                <a:gd name="T61" fmla="*/ 3016 h 39"/>
                <a:gd name="T62" fmla="*/ 10838 w 111"/>
                <a:gd name="T63" fmla="*/ 2894 h 39"/>
                <a:gd name="T64" fmla="*/ 10997 w 111"/>
                <a:gd name="T65" fmla="*/ 2777 h 39"/>
                <a:gd name="T66" fmla="*/ 11130 w 111"/>
                <a:gd name="T67" fmla="*/ 2660 h 39"/>
                <a:gd name="T68" fmla="*/ 11524 w 111"/>
                <a:gd name="T69" fmla="*/ 2538 h 39"/>
                <a:gd name="T70" fmla="*/ 11913 w 111"/>
                <a:gd name="T71" fmla="*/ 2421 h 39"/>
                <a:gd name="T72" fmla="*/ 12332 w 111"/>
                <a:gd name="T73" fmla="*/ 2090 h 39"/>
                <a:gd name="T74" fmla="*/ 12465 w 111"/>
                <a:gd name="T75" fmla="*/ 2090 h 39"/>
                <a:gd name="T76" fmla="*/ 12726 w 111"/>
                <a:gd name="T77" fmla="*/ 1851 h 39"/>
                <a:gd name="T78" fmla="*/ 12859 w 111"/>
                <a:gd name="T79" fmla="*/ 1613 h 39"/>
                <a:gd name="T80" fmla="*/ 12859 w 111"/>
                <a:gd name="T81" fmla="*/ 1613 h 39"/>
                <a:gd name="T82" fmla="*/ 12987 w 111"/>
                <a:gd name="T83" fmla="*/ 1613 h 39"/>
                <a:gd name="T84" fmla="*/ 13120 w 111"/>
                <a:gd name="T85" fmla="*/ 1613 h 39"/>
                <a:gd name="T86" fmla="*/ 13120 w 111"/>
                <a:gd name="T87" fmla="*/ 1496 h 39"/>
                <a:gd name="T88" fmla="*/ 13274 w 111"/>
                <a:gd name="T89" fmla="*/ 1379 h 39"/>
                <a:gd name="T90" fmla="*/ 13274 w 111"/>
                <a:gd name="T91" fmla="*/ 1379 h 39"/>
                <a:gd name="T92" fmla="*/ 13407 w 111"/>
                <a:gd name="T93" fmla="*/ 1496 h 39"/>
                <a:gd name="T94" fmla="*/ 13540 w 111"/>
                <a:gd name="T95" fmla="*/ 1379 h 39"/>
                <a:gd name="T96" fmla="*/ 13540 w 111"/>
                <a:gd name="T97" fmla="*/ 1379 h 39"/>
                <a:gd name="T98" fmla="*/ 13801 w 111"/>
                <a:gd name="T99" fmla="*/ 1164 h 39"/>
                <a:gd name="T100" fmla="*/ 13929 w 111"/>
                <a:gd name="T101" fmla="*/ 1164 h 39"/>
                <a:gd name="T102" fmla="*/ 14190 w 111"/>
                <a:gd name="T103" fmla="*/ 1164 h 39"/>
                <a:gd name="T104" fmla="*/ 14609 w 111"/>
                <a:gd name="T105" fmla="*/ 687 h 39"/>
                <a:gd name="T106" fmla="*/ 14742 w 111"/>
                <a:gd name="T107" fmla="*/ 570 h 39"/>
                <a:gd name="T108" fmla="*/ 14875 w 111"/>
                <a:gd name="T109" fmla="*/ 453 h 39"/>
                <a:gd name="T110" fmla="*/ 14875 w 111"/>
                <a:gd name="T111" fmla="*/ 356 h 39"/>
                <a:gd name="T112" fmla="*/ 14875 w 111"/>
                <a:gd name="T113" fmla="*/ 117 h 39"/>
                <a:gd name="T114" fmla="*/ 14875 w 111"/>
                <a:gd name="T115" fmla="*/ 0 h 39"/>
                <a:gd name="T116" fmla="*/ 14875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30" name="Freeform 31"/>
            <p:cNvSpPr>
              <a:spLocks/>
            </p:cNvSpPr>
            <p:nvPr/>
          </p:nvSpPr>
          <p:spPr bwMode="auto">
            <a:xfrm>
              <a:off x="3889" y="2409"/>
              <a:ext cx="266" cy="404"/>
            </a:xfrm>
            <a:custGeom>
              <a:avLst/>
              <a:gdLst>
                <a:gd name="T0" fmla="*/ 0 w 52"/>
                <a:gd name="T1" fmla="*/ 355 h 83"/>
                <a:gd name="T2" fmla="*/ 133 w 52"/>
                <a:gd name="T3" fmla="*/ 569 h 83"/>
                <a:gd name="T4" fmla="*/ 0 w 52"/>
                <a:gd name="T5" fmla="*/ 6347 h 83"/>
                <a:gd name="T6" fmla="*/ 0 w 52"/>
                <a:gd name="T7" fmla="*/ 6561 h 83"/>
                <a:gd name="T8" fmla="*/ 394 w 52"/>
                <a:gd name="T9" fmla="*/ 9453 h 83"/>
                <a:gd name="T10" fmla="*/ 522 w 52"/>
                <a:gd name="T11" fmla="*/ 9453 h 83"/>
                <a:gd name="T12" fmla="*/ 680 w 52"/>
                <a:gd name="T13" fmla="*/ 9336 h 83"/>
                <a:gd name="T14" fmla="*/ 941 w 52"/>
                <a:gd name="T15" fmla="*/ 9453 h 83"/>
                <a:gd name="T16" fmla="*/ 1074 w 52"/>
                <a:gd name="T17" fmla="*/ 9336 h 83"/>
                <a:gd name="T18" fmla="*/ 1074 w 52"/>
                <a:gd name="T19" fmla="*/ 8883 h 83"/>
                <a:gd name="T20" fmla="*/ 1202 w 52"/>
                <a:gd name="T21" fmla="*/ 8649 h 83"/>
                <a:gd name="T22" fmla="*/ 1335 w 52"/>
                <a:gd name="T23" fmla="*/ 8883 h 83"/>
                <a:gd name="T24" fmla="*/ 1335 w 52"/>
                <a:gd name="T25" fmla="*/ 9005 h 83"/>
                <a:gd name="T26" fmla="*/ 1463 w 52"/>
                <a:gd name="T27" fmla="*/ 9214 h 83"/>
                <a:gd name="T28" fmla="*/ 1755 w 52"/>
                <a:gd name="T29" fmla="*/ 9569 h 83"/>
                <a:gd name="T30" fmla="*/ 1882 w 52"/>
                <a:gd name="T31" fmla="*/ 9569 h 83"/>
                <a:gd name="T32" fmla="*/ 2015 w 52"/>
                <a:gd name="T33" fmla="*/ 9569 h 83"/>
                <a:gd name="T34" fmla="*/ 2276 w 52"/>
                <a:gd name="T35" fmla="*/ 9336 h 83"/>
                <a:gd name="T36" fmla="*/ 2276 w 52"/>
                <a:gd name="T37" fmla="*/ 9336 h 83"/>
                <a:gd name="T38" fmla="*/ 2409 w 52"/>
                <a:gd name="T39" fmla="*/ 9214 h 83"/>
                <a:gd name="T40" fmla="*/ 2409 w 52"/>
                <a:gd name="T41" fmla="*/ 9214 h 83"/>
                <a:gd name="T42" fmla="*/ 2409 w 52"/>
                <a:gd name="T43" fmla="*/ 9122 h 83"/>
                <a:gd name="T44" fmla="*/ 2276 w 52"/>
                <a:gd name="T45" fmla="*/ 9122 h 83"/>
                <a:gd name="T46" fmla="*/ 2276 w 52"/>
                <a:gd name="T47" fmla="*/ 9005 h 83"/>
                <a:gd name="T48" fmla="*/ 2409 w 52"/>
                <a:gd name="T49" fmla="*/ 8883 h 83"/>
                <a:gd name="T50" fmla="*/ 2409 w 52"/>
                <a:gd name="T51" fmla="*/ 8766 h 83"/>
                <a:gd name="T52" fmla="*/ 2143 w 52"/>
                <a:gd name="T53" fmla="*/ 8649 h 83"/>
                <a:gd name="T54" fmla="*/ 2143 w 52"/>
                <a:gd name="T55" fmla="*/ 8649 h 83"/>
                <a:gd name="T56" fmla="*/ 2015 w 52"/>
                <a:gd name="T57" fmla="*/ 8649 h 83"/>
                <a:gd name="T58" fmla="*/ 1882 w 52"/>
                <a:gd name="T59" fmla="*/ 8411 h 83"/>
                <a:gd name="T60" fmla="*/ 1882 w 52"/>
                <a:gd name="T61" fmla="*/ 8294 h 83"/>
                <a:gd name="T62" fmla="*/ 1882 w 52"/>
                <a:gd name="T63" fmla="*/ 8197 h 83"/>
                <a:gd name="T64" fmla="*/ 1882 w 52"/>
                <a:gd name="T65" fmla="*/ 8197 h 83"/>
                <a:gd name="T66" fmla="*/ 1882 w 52"/>
                <a:gd name="T67" fmla="*/ 8080 h 83"/>
                <a:gd name="T68" fmla="*/ 6962 w 52"/>
                <a:gd name="T69" fmla="*/ 7603 h 83"/>
                <a:gd name="T70" fmla="*/ 6962 w 52"/>
                <a:gd name="T71" fmla="*/ 7486 h 83"/>
                <a:gd name="T72" fmla="*/ 6701 w 52"/>
                <a:gd name="T73" fmla="*/ 7272 h 83"/>
                <a:gd name="T74" fmla="*/ 6701 w 52"/>
                <a:gd name="T75" fmla="*/ 6683 h 83"/>
                <a:gd name="T76" fmla="*/ 6435 w 52"/>
                <a:gd name="T77" fmla="*/ 6347 h 83"/>
                <a:gd name="T78" fmla="*/ 6435 w 52"/>
                <a:gd name="T79" fmla="*/ 5992 h 83"/>
                <a:gd name="T80" fmla="*/ 6568 w 52"/>
                <a:gd name="T81" fmla="*/ 5758 h 83"/>
                <a:gd name="T82" fmla="*/ 6568 w 52"/>
                <a:gd name="T83" fmla="*/ 5427 h 83"/>
                <a:gd name="T84" fmla="*/ 6701 w 52"/>
                <a:gd name="T85" fmla="*/ 5189 h 83"/>
                <a:gd name="T86" fmla="*/ 6829 w 52"/>
                <a:gd name="T87" fmla="*/ 5189 h 83"/>
                <a:gd name="T88" fmla="*/ 6568 w 52"/>
                <a:gd name="T89" fmla="*/ 5072 h 83"/>
                <a:gd name="T90" fmla="*/ 6701 w 52"/>
                <a:gd name="T91" fmla="*/ 4833 h 83"/>
                <a:gd name="T92" fmla="*/ 6568 w 52"/>
                <a:gd name="T93" fmla="*/ 4736 h 83"/>
                <a:gd name="T94" fmla="*/ 6435 w 52"/>
                <a:gd name="T95" fmla="*/ 4619 h 83"/>
                <a:gd name="T96" fmla="*/ 6282 w 52"/>
                <a:gd name="T97" fmla="*/ 4502 h 83"/>
                <a:gd name="T98" fmla="*/ 6149 w 52"/>
                <a:gd name="T99" fmla="*/ 4264 h 83"/>
                <a:gd name="T100" fmla="*/ 6021 w 52"/>
                <a:gd name="T101" fmla="*/ 4147 h 83"/>
                <a:gd name="T102" fmla="*/ 4814 w 52"/>
                <a:gd name="T103" fmla="*/ 0 h 83"/>
                <a:gd name="T104" fmla="*/ 0 w 52"/>
                <a:gd name="T105" fmla="*/ 355 h 83"/>
                <a:gd name="T106" fmla="*/ 0 w 52"/>
                <a:gd name="T107" fmla="*/ 35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3031" name="Freeform 32"/>
            <p:cNvSpPr>
              <a:spLocks/>
            </p:cNvSpPr>
            <p:nvPr/>
          </p:nvSpPr>
          <p:spPr bwMode="auto">
            <a:xfrm>
              <a:off x="4059" y="1789"/>
              <a:ext cx="291" cy="307"/>
            </a:xfrm>
            <a:custGeom>
              <a:avLst/>
              <a:gdLst>
                <a:gd name="T0" fmla="*/ 679 w 57"/>
                <a:gd name="T1" fmla="*/ 6364 h 63"/>
                <a:gd name="T2" fmla="*/ 1067 w 57"/>
                <a:gd name="T3" fmla="*/ 6481 h 63"/>
                <a:gd name="T4" fmla="*/ 1327 w 57"/>
                <a:gd name="T5" fmla="*/ 6364 h 63"/>
                <a:gd name="T6" fmla="*/ 1720 w 57"/>
                <a:gd name="T7" fmla="*/ 6837 h 63"/>
                <a:gd name="T8" fmla="*/ 2399 w 57"/>
                <a:gd name="T9" fmla="*/ 6934 h 63"/>
                <a:gd name="T10" fmla="*/ 2920 w 57"/>
                <a:gd name="T11" fmla="*/ 7051 h 63"/>
                <a:gd name="T12" fmla="*/ 3334 w 57"/>
                <a:gd name="T13" fmla="*/ 7051 h 63"/>
                <a:gd name="T14" fmla="*/ 3727 w 57"/>
                <a:gd name="T15" fmla="*/ 7051 h 63"/>
                <a:gd name="T16" fmla="*/ 3860 w 57"/>
                <a:gd name="T17" fmla="*/ 6837 h 63"/>
                <a:gd name="T18" fmla="*/ 4120 w 57"/>
                <a:gd name="T19" fmla="*/ 6837 h 63"/>
                <a:gd name="T20" fmla="*/ 4533 w 57"/>
                <a:gd name="T21" fmla="*/ 7173 h 63"/>
                <a:gd name="T22" fmla="*/ 4794 w 57"/>
                <a:gd name="T23" fmla="*/ 7290 h 63"/>
                <a:gd name="T24" fmla="*/ 5187 w 57"/>
                <a:gd name="T25" fmla="*/ 7051 h 63"/>
                <a:gd name="T26" fmla="*/ 5315 w 57"/>
                <a:gd name="T27" fmla="*/ 6720 h 63"/>
                <a:gd name="T28" fmla="*/ 5447 w 57"/>
                <a:gd name="T29" fmla="*/ 6008 h 63"/>
                <a:gd name="T30" fmla="*/ 5866 w 57"/>
                <a:gd name="T31" fmla="*/ 6247 h 63"/>
                <a:gd name="T32" fmla="*/ 5994 w 57"/>
                <a:gd name="T33" fmla="*/ 5911 h 63"/>
                <a:gd name="T34" fmla="*/ 6254 w 57"/>
                <a:gd name="T35" fmla="*/ 5438 h 63"/>
                <a:gd name="T36" fmla="*/ 6387 w 57"/>
                <a:gd name="T37" fmla="*/ 5200 h 63"/>
                <a:gd name="T38" fmla="*/ 6775 w 57"/>
                <a:gd name="T39" fmla="*/ 5083 h 63"/>
                <a:gd name="T40" fmla="*/ 7066 w 57"/>
                <a:gd name="T41" fmla="*/ 4751 h 63"/>
                <a:gd name="T42" fmla="*/ 7326 w 57"/>
                <a:gd name="T43" fmla="*/ 4512 h 63"/>
                <a:gd name="T44" fmla="*/ 7326 w 57"/>
                <a:gd name="T45" fmla="*/ 4157 h 63"/>
                <a:gd name="T46" fmla="*/ 7454 w 57"/>
                <a:gd name="T47" fmla="*/ 3942 h 63"/>
                <a:gd name="T48" fmla="*/ 7193 w 57"/>
                <a:gd name="T49" fmla="*/ 3016 h 63"/>
                <a:gd name="T50" fmla="*/ 7326 w 57"/>
                <a:gd name="T51" fmla="*/ 2661 h 63"/>
                <a:gd name="T52" fmla="*/ 7586 w 57"/>
                <a:gd name="T53" fmla="*/ 2539 h 63"/>
                <a:gd name="T54" fmla="*/ 6126 w 57"/>
                <a:gd name="T55" fmla="*/ 356 h 63"/>
                <a:gd name="T56" fmla="*/ 5580 w 57"/>
                <a:gd name="T57" fmla="*/ 687 h 63"/>
                <a:gd name="T58" fmla="*/ 4927 w 57"/>
                <a:gd name="T59" fmla="*/ 1165 h 63"/>
                <a:gd name="T60" fmla="*/ 4533 w 57"/>
                <a:gd name="T61" fmla="*/ 1165 h 63"/>
                <a:gd name="T62" fmla="*/ 3987 w 57"/>
                <a:gd name="T63" fmla="*/ 1496 h 63"/>
                <a:gd name="T64" fmla="*/ 3599 w 57"/>
                <a:gd name="T65" fmla="*/ 1379 h 63"/>
                <a:gd name="T66" fmla="*/ 3334 w 57"/>
                <a:gd name="T67" fmla="*/ 1379 h 63"/>
                <a:gd name="T68" fmla="*/ 3334 w 57"/>
                <a:gd name="T69" fmla="*/ 1282 h 63"/>
                <a:gd name="T70" fmla="*/ 2527 w 57"/>
                <a:gd name="T71" fmla="*/ 1043 h 63"/>
                <a:gd name="T72" fmla="*/ 2267 w 57"/>
                <a:gd name="T73" fmla="*/ 1165 h 63"/>
                <a:gd name="T74" fmla="*/ 0 w 57"/>
                <a:gd name="T75" fmla="*/ 1282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3032" name="Freeform 33"/>
            <p:cNvSpPr>
              <a:spLocks/>
            </p:cNvSpPr>
            <p:nvPr/>
          </p:nvSpPr>
          <p:spPr bwMode="auto">
            <a:xfrm>
              <a:off x="4140" y="2179"/>
              <a:ext cx="610" cy="249"/>
            </a:xfrm>
            <a:custGeom>
              <a:avLst/>
              <a:gdLst>
                <a:gd name="T0" fmla="*/ 261 w 119"/>
                <a:gd name="T1" fmla="*/ 4765 h 51"/>
                <a:gd name="T2" fmla="*/ 554 w 119"/>
                <a:gd name="T3" fmla="*/ 4531 h 51"/>
                <a:gd name="T4" fmla="*/ 682 w 119"/>
                <a:gd name="T5" fmla="*/ 4194 h 51"/>
                <a:gd name="T6" fmla="*/ 1892 w 119"/>
                <a:gd name="T7" fmla="*/ 3598 h 51"/>
                <a:gd name="T8" fmla="*/ 2419 w 119"/>
                <a:gd name="T9" fmla="*/ 3144 h 51"/>
                <a:gd name="T10" fmla="*/ 2707 w 119"/>
                <a:gd name="T11" fmla="*/ 3144 h 51"/>
                <a:gd name="T12" fmla="*/ 2840 w 119"/>
                <a:gd name="T13" fmla="*/ 2910 h 51"/>
                <a:gd name="T14" fmla="*/ 3101 w 119"/>
                <a:gd name="T15" fmla="*/ 2910 h 51"/>
                <a:gd name="T16" fmla="*/ 3783 w 119"/>
                <a:gd name="T17" fmla="*/ 2671 h 51"/>
                <a:gd name="T18" fmla="*/ 4439 w 119"/>
                <a:gd name="T19" fmla="*/ 1977 h 51"/>
                <a:gd name="T20" fmla="*/ 4439 w 119"/>
                <a:gd name="T21" fmla="*/ 1504 h 51"/>
                <a:gd name="T22" fmla="*/ 4993 w 119"/>
                <a:gd name="T23" fmla="*/ 1504 h 51"/>
                <a:gd name="T24" fmla="*/ 5649 w 119"/>
                <a:gd name="T25" fmla="*/ 1406 h 51"/>
                <a:gd name="T26" fmla="*/ 15214 w 119"/>
                <a:gd name="T27" fmla="*/ 117 h 51"/>
                <a:gd name="T28" fmla="*/ 15347 w 119"/>
                <a:gd name="T29" fmla="*/ 239 h 51"/>
                <a:gd name="T30" fmla="*/ 15634 w 119"/>
                <a:gd name="T31" fmla="*/ 571 h 51"/>
                <a:gd name="T32" fmla="*/ 15634 w 119"/>
                <a:gd name="T33" fmla="*/ 693 h 51"/>
                <a:gd name="T34" fmla="*/ 15347 w 119"/>
                <a:gd name="T35" fmla="*/ 571 h 51"/>
                <a:gd name="T36" fmla="*/ 15214 w 119"/>
                <a:gd name="T37" fmla="*/ 693 h 51"/>
                <a:gd name="T38" fmla="*/ 14686 w 119"/>
                <a:gd name="T39" fmla="*/ 928 h 51"/>
                <a:gd name="T40" fmla="*/ 14138 w 119"/>
                <a:gd name="T41" fmla="*/ 1289 h 51"/>
                <a:gd name="T42" fmla="*/ 14266 w 119"/>
                <a:gd name="T43" fmla="*/ 1406 h 51"/>
                <a:gd name="T44" fmla="*/ 15081 w 119"/>
                <a:gd name="T45" fmla="*/ 1050 h 51"/>
                <a:gd name="T46" fmla="*/ 15347 w 119"/>
                <a:gd name="T47" fmla="*/ 1289 h 51"/>
                <a:gd name="T48" fmla="*/ 15476 w 119"/>
                <a:gd name="T49" fmla="*/ 1289 h 51"/>
                <a:gd name="T50" fmla="*/ 15896 w 119"/>
                <a:gd name="T51" fmla="*/ 1050 h 51"/>
                <a:gd name="T52" fmla="*/ 16029 w 119"/>
                <a:gd name="T53" fmla="*/ 1621 h 51"/>
                <a:gd name="T54" fmla="*/ 15768 w 119"/>
                <a:gd name="T55" fmla="*/ 1977 h 51"/>
                <a:gd name="T56" fmla="*/ 15347 w 119"/>
                <a:gd name="T57" fmla="*/ 2217 h 51"/>
                <a:gd name="T58" fmla="*/ 14819 w 119"/>
                <a:gd name="T59" fmla="*/ 2334 h 51"/>
                <a:gd name="T60" fmla="*/ 14686 w 119"/>
                <a:gd name="T61" fmla="*/ 2217 h 51"/>
                <a:gd name="T62" fmla="*/ 14558 w 119"/>
                <a:gd name="T63" fmla="*/ 2099 h 51"/>
                <a:gd name="T64" fmla="*/ 14558 w 119"/>
                <a:gd name="T65" fmla="*/ 2456 h 51"/>
                <a:gd name="T66" fmla="*/ 14686 w 119"/>
                <a:gd name="T67" fmla="*/ 2549 h 51"/>
                <a:gd name="T68" fmla="*/ 14819 w 119"/>
                <a:gd name="T69" fmla="*/ 2788 h 51"/>
                <a:gd name="T70" fmla="*/ 14138 w 119"/>
                <a:gd name="T71" fmla="*/ 3144 h 51"/>
                <a:gd name="T72" fmla="*/ 14138 w 119"/>
                <a:gd name="T73" fmla="*/ 3383 h 51"/>
                <a:gd name="T74" fmla="*/ 15081 w 119"/>
                <a:gd name="T75" fmla="*/ 3144 h 51"/>
                <a:gd name="T76" fmla="*/ 15347 w 119"/>
                <a:gd name="T77" fmla="*/ 3144 h 51"/>
                <a:gd name="T78" fmla="*/ 14686 w 119"/>
                <a:gd name="T79" fmla="*/ 3720 h 51"/>
                <a:gd name="T80" fmla="*/ 13876 w 119"/>
                <a:gd name="T81" fmla="*/ 4194 h 51"/>
                <a:gd name="T82" fmla="*/ 13743 w 119"/>
                <a:gd name="T83" fmla="*/ 4316 h 51"/>
                <a:gd name="T84" fmla="*/ 12928 w 119"/>
                <a:gd name="T85" fmla="*/ 5126 h 51"/>
                <a:gd name="T86" fmla="*/ 12533 w 119"/>
                <a:gd name="T87" fmla="*/ 5815 h 51"/>
                <a:gd name="T88" fmla="*/ 9304 w 119"/>
                <a:gd name="T89" fmla="*/ 4531 h 51"/>
                <a:gd name="T90" fmla="*/ 6725 w 119"/>
                <a:gd name="T91" fmla="*/ 4194 h 51"/>
                <a:gd name="T92" fmla="*/ 6597 w 119"/>
                <a:gd name="T93" fmla="*/ 4194 h 51"/>
                <a:gd name="T94" fmla="*/ 4044 w 119"/>
                <a:gd name="T95" fmla="*/ 4316 h 51"/>
                <a:gd name="T96" fmla="*/ 3496 w 119"/>
                <a:gd name="T97" fmla="*/ 4648 h 51"/>
                <a:gd name="T98" fmla="*/ 0 w 119"/>
                <a:gd name="T99" fmla="*/ 5244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3033" name="Freeform 34"/>
            <p:cNvSpPr>
              <a:spLocks/>
            </p:cNvSpPr>
            <p:nvPr/>
          </p:nvSpPr>
          <p:spPr bwMode="auto">
            <a:xfrm>
              <a:off x="3961" y="2716"/>
              <a:ext cx="630" cy="453"/>
            </a:xfrm>
            <a:custGeom>
              <a:avLst/>
              <a:gdLst>
                <a:gd name="T0" fmla="*/ 0 w 123"/>
                <a:gd name="T1" fmla="*/ 925 h 93"/>
                <a:gd name="T2" fmla="*/ 0 w 123"/>
                <a:gd name="T3" fmla="*/ 1164 h 93"/>
                <a:gd name="T4" fmla="*/ 261 w 123"/>
                <a:gd name="T5" fmla="*/ 1378 h 93"/>
                <a:gd name="T6" fmla="*/ 394 w 123"/>
                <a:gd name="T7" fmla="*/ 1734 h 93"/>
                <a:gd name="T8" fmla="*/ 522 w 123"/>
                <a:gd name="T9" fmla="*/ 1968 h 93"/>
                <a:gd name="T10" fmla="*/ 394 w 123"/>
                <a:gd name="T11" fmla="*/ 2207 h 93"/>
                <a:gd name="T12" fmla="*/ 942 w 123"/>
                <a:gd name="T13" fmla="*/ 2090 h 93"/>
                <a:gd name="T14" fmla="*/ 1209 w 123"/>
                <a:gd name="T15" fmla="*/ 1734 h 93"/>
                <a:gd name="T16" fmla="*/ 1337 w 123"/>
                <a:gd name="T17" fmla="*/ 1734 h 93"/>
                <a:gd name="T18" fmla="*/ 1209 w 123"/>
                <a:gd name="T19" fmla="*/ 1968 h 93"/>
                <a:gd name="T20" fmla="*/ 2546 w 123"/>
                <a:gd name="T21" fmla="*/ 1612 h 93"/>
                <a:gd name="T22" fmla="*/ 2546 w 123"/>
                <a:gd name="T23" fmla="*/ 1851 h 93"/>
                <a:gd name="T24" fmla="*/ 3360 w 123"/>
                <a:gd name="T25" fmla="*/ 1968 h 93"/>
                <a:gd name="T26" fmla="*/ 3908 w 123"/>
                <a:gd name="T27" fmla="*/ 2090 h 93"/>
                <a:gd name="T28" fmla="*/ 4169 w 123"/>
                <a:gd name="T29" fmla="*/ 2207 h 93"/>
                <a:gd name="T30" fmla="*/ 4169 w 123"/>
                <a:gd name="T31" fmla="*/ 2299 h 93"/>
                <a:gd name="T32" fmla="*/ 4825 w 123"/>
                <a:gd name="T33" fmla="*/ 2776 h 93"/>
                <a:gd name="T34" fmla="*/ 4697 w 123"/>
                <a:gd name="T35" fmla="*/ 2893 h 93"/>
                <a:gd name="T36" fmla="*/ 4564 w 123"/>
                <a:gd name="T37" fmla="*/ 3015 h 93"/>
                <a:gd name="T38" fmla="*/ 5511 w 123"/>
                <a:gd name="T39" fmla="*/ 2776 h 93"/>
                <a:gd name="T40" fmla="*/ 6715 w 123"/>
                <a:gd name="T41" fmla="*/ 2421 h 93"/>
                <a:gd name="T42" fmla="*/ 6715 w 123"/>
                <a:gd name="T43" fmla="*/ 2090 h 93"/>
                <a:gd name="T44" fmla="*/ 8185 w 123"/>
                <a:gd name="T45" fmla="*/ 2421 h 93"/>
                <a:gd name="T46" fmla="*/ 9260 w 123"/>
                <a:gd name="T47" fmla="*/ 3225 h 93"/>
                <a:gd name="T48" fmla="*/ 9942 w 123"/>
                <a:gd name="T49" fmla="*/ 3463 h 93"/>
                <a:gd name="T50" fmla="*/ 10336 w 123"/>
                <a:gd name="T51" fmla="*/ 4150 h 93"/>
                <a:gd name="T52" fmla="*/ 10203 w 123"/>
                <a:gd name="T53" fmla="*/ 5553 h 93"/>
                <a:gd name="T54" fmla="*/ 10756 w 123"/>
                <a:gd name="T55" fmla="*/ 6240 h 93"/>
                <a:gd name="T56" fmla="*/ 10623 w 123"/>
                <a:gd name="T57" fmla="*/ 5792 h 93"/>
                <a:gd name="T58" fmla="*/ 11017 w 123"/>
                <a:gd name="T59" fmla="*/ 5884 h 93"/>
                <a:gd name="T60" fmla="*/ 11150 w 123"/>
                <a:gd name="T61" fmla="*/ 5792 h 93"/>
                <a:gd name="T62" fmla="*/ 11150 w 123"/>
                <a:gd name="T63" fmla="*/ 6123 h 93"/>
                <a:gd name="T64" fmla="*/ 10756 w 123"/>
                <a:gd name="T65" fmla="*/ 6595 h 93"/>
                <a:gd name="T66" fmla="*/ 11150 w 123"/>
                <a:gd name="T67" fmla="*/ 7048 h 93"/>
                <a:gd name="T68" fmla="*/ 11965 w 123"/>
                <a:gd name="T69" fmla="*/ 7852 h 93"/>
                <a:gd name="T70" fmla="*/ 12226 w 123"/>
                <a:gd name="T71" fmla="*/ 7974 h 93"/>
                <a:gd name="T72" fmla="*/ 12620 w 123"/>
                <a:gd name="T73" fmla="*/ 8544 h 93"/>
                <a:gd name="T74" fmla="*/ 13302 w 123"/>
                <a:gd name="T75" fmla="*/ 9469 h 93"/>
                <a:gd name="T76" fmla="*/ 14505 w 123"/>
                <a:gd name="T77" fmla="*/ 10180 h 93"/>
                <a:gd name="T78" fmla="*/ 14925 w 123"/>
                <a:gd name="T79" fmla="*/ 10390 h 93"/>
                <a:gd name="T80" fmla="*/ 14772 w 123"/>
                <a:gd name="T81" fmla="*/ 10512 h 93"/>
                <a:gd name="T82" fmla="*/ 14639 w 123"/>
                <a:gd name="T83" fmla="*/ 10628 h 93"/>
                <a:gd name="T84" fmla="*/ 15192 w 123"/>
                <a:gd name="T85" fmla="*/ 10628 h 93"/>
                <a:gd name="T86" fmla="*/ 16267 w 123"/>
                <a:gd name="T87" fmla="*/ 10180 h 93"/>
                <a:gd name="T88" fmla="*/ 16267 w 123"/>
                <a:gd name="T89" fmla="*/ 9469 h 93"/>
                <a:gd name="T90" fmla="*/ 16395 w 123"/>
                <a:gd name="T91" fmla="*/ 8544 h 93"/>
                <a:gd name="T92" fmla="*/ 16267 w 123"/>
                <a:gd name="T93" fmla="*/ 7048 h 93"/>
                <a:gd name="T94" fmla="*/ 15192 w 123"/>
                <a:gd name="T95" fmla="*/ 5553 h 93"/>
                <a:gd name="T96" fmla="*/ 14772 w 123"/>
                <a:gd name="T97" fmla="*/ 4959 h 93"/>
                <a:gd name="T98" fmla="*/ 14772 w 123"/>
                <a:gd name="T99" fmla="*/ 4389 h 93"/>
                <a:gd name="T100" fmla="*/ 13850 w 123"/>
                <a:gd name="T101" fmla="*/ 3346 h 93"/>
                <a:gd name="T102" fmla="*/ 13302 w 123"/>
                <a:gd name="T103" fmla="*/ 2776 h 93"/>
                <a:gd name="T104" fmla="*/ 12354 w 123"/>
                <a:gd name="T105" fmla="*/ 925 h 93"/>
                <a:gd name="T106" fmla="*/ 12093 w 123"/>
                <a:gd name="T107" fmla="*/ 687 h 93"/>
                <a:gd name="T108" fmla="*/ 11832 w 123"/>
                <a:gd name="T109" fmla="*/ 117 h 93"/>
                <a:gd name="T110" fmla="*/ 11017 w 123"/>
                <a:gd name="T111" fmla="*/ 117 h 93"/>
                <a:gd name="T112" fmla="*/ 11017 w 123"/>
                <a:gd name="T113" fmla="*/ 809 h 93"/>
                <a:gd name="T114" fmla="*/ 10756 w 123"/>
                <a:gd name="T115" fmla="*/ 925 h 93"/>
                <a:gd name="T116" fmla="*/ 5245 w 123"/>
                <a:gd name="T117" fmla="*/ 809 h 93"/>
                <a:gd name="T118" fmla="*/ 5117 w 123"/>
                <a:gd name="T119" fmla="*/ 356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34" name="Freeform 35"/>
            <p:cNvSpPr>
              <a:spLocks/>
            </p:cNvSpPr>
            <p:nvPr/>
          </p:nvSpPr>
          <p:spPr bwMode="auto">
            <a:xfrm>
              <a:off x="4242" y="1896"/>
              <a:ext cx="313" cy="293"/>
            </a:xfrm>
            <a:custGeom>
              <a:avLst/>
              <a:gdLst>
                <a:gd name="T0" fmla="*/ 2714 w 61"/>
                <a:gd name="T1" fmla="*/ 0 h 60"/>
                <a:gd name="T2" fmla="*/ 2714 w 61"/>
                <a:gd name="T3" fmla="*/ 356 h 60"/>
                <a:gd name="T4" fmla="*/ 2843 w 61"/>
                <a:gd name="T5" fmla="*/ 571 h 60"/>
                <a:gd name="T6" fmla="*/ 2555 w 61"/>
                <a:gd name="T7" fmla="*/ 1504 h 60"/>
                <a:gd name="T8" fmla="*/ 2555 w 61"/>
                <a:gd name="T9" fmla="*/ 1738 h 60"/>
                <a:gd name="T10" fmla="*/ 2422 w 61"/>
                <a:gd name="T11" fmla="*/ 2217 h 60"/>
                <a:gd name="T12" fmla="*/ 2027 w 61"/>
                <a:gd name="T13" fmla="*/ 2554 h 60"/>
                <a:gd name="T14" fmla="*/ 1765 w 61"/>
                <a:gd name="T15" fmla="*/ 2671 h 60"/>
                <a:gd name="T16" fmla="*/ 1473 w 61"/>
                <a:gd name="T17" fmla="*/ 2788 h 60"/>
                <a:gd name="T18" fmla="*/ 1344 w 61"/>
                <a:gd name="T19" fmla="*/ 3028 h 60"/>
                <a:gd name="T20" fmla="*/ 1211 w 61"/>
                <a:gd name="T21" fmla="*/ 3506 h 60"/>
                <a:gd name="T22" fmla="*/ 816 w 61"/>
                <a:gd name="T23" fmla="*/ 3506 h 60"/>
                <a:gd name="T24" fmla="*/ 554 w 61"/>
                <a:gd name="T25" fmla="*/ 3960 h 60"/>
                <a:gd name="T26" fmla="*/ 554 w 61"/>
                <a:gd name="T27" fmla="*/ 4434 h 60"/>
                <a:gd name="T28" fmla="*/ 262 w 61"/>
                <a:gd name="T29" fmla="*/ 4771 h 60"/>
                <a:gd name="T30" fmla="*/ 0 w 61"/>
                <a:gd name="T31" fmla="*/ 5010 h 60"/>
                <a:gd name="T32" fmla="*/ 0 w 61"/>
                <a:gd name="T33" fmla="*/ 5367 h 60"/>
                <a:gd name="T34" fmla="*/ 395 w 61"/>
                <a:gd name="T35" fmla="*/ 5938 h 60"/>
                <a:gd name="T36" fmla="*/ 816 w 61"/>
                <a:gd name="T37" fmla="*/ 6295 h 60"/>
                <a:gd name="T38" fmla="*/ 1078 w 61"/>
                <a:gd name="T39" fmla="*/ 6295 h 60"/>
                <a:gd name="T40" fmla="*/ 1078 w 61"/>
                <a:gd name="T41" fmla="*/ 6417 h 60"/>
                <a:gd name="T42" fmla="*/ 1344 w 61"/>
                <a:gd name="T43" fmla="*/ 6417 h 60"/>
                <a:gd name="T44" fmla="*/ 1344 w 61"/>
                <a:gd name="T45" fmla="*/ 6632 h 60"/>
                <a:gd name="T46" fmla="*/ 2027 w 61"/>
                <a:gd name="T47" fmla="*/ 6988 h 60"/>
                <a:gd name="T48" fmla="*/ 2422 w 61"/>
                <a:gd name="T49" fmla="*/ 6866 h 60"/>
                <a:gd name="T50" fmla="*/ 2555 w 61"/>
                <a:gd name="T51" fmla="*/ 6632 h 60"/>
                <a:gd name="T52" fmla="*/ 2843 w 61"/>
                <a:gd name="T53" fmla="*/ 6866 h 60"/>
                <a:gd name="T54" fmla="*/ 3371 w 61"/>
                <a:gd name="T55" fmla="*/ 6632 h 60"/>
                <a:gd name="T56" fmla="*/ 3499 w 61"/>
                <a:gd name="T57" fmla="*/ 6417 h 60"/>
                <a:gd name="T58" fmla="*/ 4054 w 61"/>
                <a:gd name="T59" fmla="*/ 6177 h 60"/>
                <a:gd name="T60" fmla="*/ 4449 w 61"/>
                <a:gd name="T61" fmla="*/ 5938 h 60"/>
                <a:gd name="T62" fmla="*/ 4449 w 61"/>
                <a:gd name="T63" fmla="*/ 5582 h 60"/>
                <a:gd name="T64" fmla="*/ 5136 w 61"/>
                <a:gd name="T65" fmla="*/ 3721 h 60"/>
                <a:gd name="T66" fmla="*/ 5398 w 61"/>
                <a:gd name="T67" fmla="*/ 3838 h 60"/>
                <a:gd name="T68" fmla="*/ 5531 w 61"/>
                <a:gd name="T69" fmla="*/ 4078 h 60"/>
                <a:gd name="T70" fmla="*/ 5952 w 61"/>
                <a:gd name="T71" fmla="*/ 3721 h 60"/>
                <a:gd name="T72" fmla="*/ 6214 w 61"/>
                <a:gd name="T73" fmla="*/ 3150 h 60"/>
                <a:gd name="T74" fmla="*/ 6609 w 61"/>
                <a:gd name="T75" fmla="*/ 2910 h 60"/>
                <a:gd name="T76" fmla="*/ 6896 w 61"/>
                <a:gd name="T77" fmla="*/ 2671 h 60"/>
                <a:gd name="T78" fmla="*/ 7030 w 61"/>
                <a:gd name="T79" fmla="*/ 2339 h 60"/>
                <a:gd name="T80" fmla="*/ 7030 w 61"/>
                <a:gd name="T81" fmla="*/ 2217 h 60"/>
                <a:gd name="T82" fmla="*/ 7030 w 61"/>
                <a:gd name="T83" fmla="*/ 1738 h 60"/>
                <a:gd name="T84" fmla="*/ 7979 w 61"/>
                <a:gd name="T85" fmla="*/ 2217 h 60"/>
                <a:gd name="T86" fmla="*/ 8107 w 61"/>
                <a:gd name="T87" fmla="*/ 2217 h 60"/>
                <a:gd name="T88" fmla="*/ 7979 w 61"/>
                <a:gd name="T89" fmla="*/ 1504 h 60"/>
                <a:gd name="T90" fmla="*/ 7846 w 61"/>
                <a:gd name="T91" fmla="*/ 1289 h 60"/>
                <a:gd name="T92" fmla="*/ 7558 w 61"/>
                <a:gd name="T93" fmla="*/ 1289 h 60"/>
                <a:gd name="T94" fmla="*/ 6896 w 61"/>
                <a:gd name="T95" fmla="*/ 1406 h 60"/>
                <a:gd name="T96" fmla="*/ 6609 w 61"/>
                <a:gd name="T97" fmla="*/ 1621 h 60"/>
                <a:gd name="T98" fmla="*/ 6214 w 61"/>
                <a:gd name="T99" fmla="*/ 1504 h 60"/>
                <a:gd name="T100" fmla="*/ 6080 w 61"/>
                <a:gd name="T101" fmla="*/ 1738 h 60"/>
                <a:gd name="T102" fmla="*/ 5685 w 61"/>
                <a:gd name="T103" fmla="*/ 1978 h 60"/>
                <a:gd name="T104" fmla="*/ 5265 w 61"/>
                <a:gd name="T105" fmla="*/ 2339 h 60"/>
                <a:gd name="T106" fmla="*/ 4869 w 61"/>
                <a:gd name="T107" fmla="*/ 1504 h 60"/>
                <a:gd name="T108" fmla="*/ 2843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3035" name="Freeform 36"/>
            <p:cNvSpPr>
              <a:spLocks/>
            </p:cNvSpPr>
            <p:nvPr/>
          </p:nvSpPr>
          <p:spPr bwMode="auto">
            <a:xfrm>
              <a:off x="3432" y="2306"/>
              <a:ext cx="344" cy="302"/>
            </a:xfrm>
            <a:custGeom>
              <a:avLst/>
              <a:gdLst>
                <a:gd name="T0" fmla="*/ 0 w 67"/>
                <a:gd name="T1" fmla="*/ 356 h 62"/>
                <a:gd name="T2" fmla="*/ 8117 w 67"/>
                <a:gd name="T3" fmla="*/ 0 h 62"/>
                <a:gd name="T4" fmla="*/ 8117 w 67"/>
                <a:gd name="T5" fmla="*/ 117 h 62"/>
                <a:gd name="T6" fmla="*/ 8251 w 67"/>
                <a:gd name="T7" fmla="*/ 239 h 62"/>
                <a:gd name="T8" fmla="*/ 8384 w 67"/>
                <a:gd name="T9" fmla="*/ 356 h 62"/>
                <a:gd name="T10" fmla="*/ 8251 w 67"/>
                <a:gd name="T11" fmla="*/ 570 h 62"/>
                <a:gd name="T12" fmla="*/ 8117 w 67"/>
                <a:gd name="T13" fmla="*/ 687 h 62"/>
                <a:gd name="T14" fmla="*/ 7856 w 67"/>
                <a:gd name="T15" fmla="*/ 925 h 62"/>
                <a:gd name="T16" fmla="*/ 7856 w 67"/>
                <a:gd name="T17" fmla="*/ 1042 h 62"/>
                <a:gd name="T18" fmla="*/ 9067 w 67"/>
                <a:gd name="T19" fmla="*/ 1042 h 62"/>
                <a:gd name="T20" fmla="*/ 9067 w 67"/>
                <a:gd name="T21" fmla="*/ 1042 h 62"/>
                <a:gd name="T22" fmla="*/ 9067 w 67"/>
                <a:gd name="T23" fmla="*/ 1164 h 62"/>
                <a:gd name="T24" fmla="*/ 8939 w 67"/>
                <a:gd name="T25" fmla="*/ 1378 h 62"/>
                <a:gd name="T26" fmla="*/ 8805 w 67"/>
                <a:gd name="T27" fmla="*/ 1495 h 62"/>
                <a:gd name="T28" fmla="*/ 8672 w 67"/>
                <a:gd name="T29" fmla="*/ 1968 h 62"/>
                <a:gd name="T30" fmla="*/ 8384 w 67"/>
                <a:gd name="T31" fmla="*/ 2207 h 62"/>
                <a:gd name="T32" fmla="*/ 8384 w 67"/>
                <a:gd name="T33" fmla="*/ 2538 h 62"/>
                <a:gd name="T34" fmla="*/ 8384 w 67"/>
                <a:gd name="T35" fmla="*/ 2893 h 62"/>
                <a:gd name="T36" fmla="*/ 8384 w 67"/>
                <a:gd name="T37" fmla="*/ 2893 h 62"/>
                <a:gd name="T38" fmla="*/ 8117 w 67"/>
                <a:gd name="T39" fmla="*/ 3015 h 62"/>
                <a:gd name="T40" fmla="*/ 8117 w 67"/>
                <a:gd name="T41" fmla="*/ 3132 h 62"/>
                <a:gd name="T42" fmla="*/ 7722 w 67"/>
                <a:gd name="T43" fmla="*/ 3346 h 62"/>
                <a:gd name="T44" fmla="*/ 7722 w 67"/>
                <a:gd name="T45" fmla="*/ 3702 h 62"/>
                <a:gd name="T46" fmla="*/ 7722 w 67"/>
                <a:gd name="T47" fmla="*/ 4033 h 62"/>
                <a:gd name="T48" fmla="*/ 7594 w 67"/>
                <a:gd name="T49" fmla="*/ 4150 h 62"/>
                <a:gd name="T50" fmla="*/ 7301 w 67"/>
                <a:gd name="T51" fmla="*/ 4389 h 62"/>
                <a:gd name="T52" fmla="*/ 7039 w 67"/>
                <a:gd name="T53" fmla="*/ 4627 h 62"/>
                <a:gd name="T54" fmla="*/ 6906 w 67"/>
                <a:gd name="T55" fmla="*/ 4744 h 62"/>
                <a:gd name="T56" fmla="*/ 6906 w 67"/>
                <a:gd name="T57" fmla="*/ 4959 h 62"/>
                <a:gd name="T58" fmla="*/ 6777 w 67"/>
                <a:gd name="T59" fmla="*/ 5197 h 62"/>
                <a:gd name="T60" fmla="*/ 6777 w 67"/>
                <a:gd name="T61" fmla="*/ 5314 h 62"/>
                <a:gd name="T62" fmla="*/ 6644 w 67"/>
                <a:gd name="T63" fmla="*/ 5670 h 62"/>
                <a:gd name="T64" fmla="*/ 6485 w 67"/>
                <a:gd name="T65" fmla="*/ 5884 h 62"/>
                <a:gd name="T66" fmla="*/ 6644 w 67"/>
                <a:gd name="T67" fmla="*/ 6240 h 62"/>
                <a:gd name="T68" fmla="*/ 6777 w 67"/>
                <a:gd name="T69" fmla="*/ 6357 h 62"/>
                <a:gd name="T70" fmla="*/ 6777 w 67"/>
                <a:gd name="T71" fmla="*/ 6595 h 62"/>
                <a:gd name="T72" fmla="*/ 6777 w 67"/>
                <a:gd name="T73" fmla="*/ 6595 h 62"/>
                <a:gd name="T74" fmla="*/ 6777 w 67"/>
                <a:gd name="T75" fmla="*/ 6712 h 62"/>
                <a:gd name="T76" fmla="*/ 6777 w 67"/>
                <a:gd name="T77" fmla="*/ 6712 h 62"/>
                <a:gd name="T78" fmla="*/ 6644 w 67"/>
                <a:gd name="T79" fmla="*/ 6927 h 62"/>
                <a:gd name="T80" fmla="*/ 6777 w 67"/>
                <a:gd name="T81" fmla="*/ 7048 h 62"/>
                <a:gd name="T82" fmla="*/ 1083 w 67"/>
                <a:gd name="T83" fmla="*/ 7165 h 62"/>
                <a:gd name="T84" fmla="*/ 1083 w 67"/>
                <a:gd name="T85" fmla="*/ 6123 h 62"/>
                <a:gd name="T86" fmla="*/ 816 w 67"/>
                <a:gd name="T87" fmla="*/ 6001 h 62"/>
                <a:gd name="T88" fmla="*/ 555 w 67"/>
                <a:gd name="T89" fmla="*/ 6123 h 62"/>
                <a:gd name="T90" fmla="*/ 555 w 67"/>
                <a:gd name="T91" fmla="*/ 6123 h 62"/>
                <a:gd name="T92" fmla="*/ 262 w 67"/>
                <a:gd name="T93" fmla="*/ 5884 h 62"/>
                <a:gd name="T94" fmla="*/ 262 w 67"/>
                <a:gd name="T95" fmla="*/ 2538 h 62"/>
                <a:gd name="T96" fmla="*/ 0 w 67"/>
                <a:gd name="T97" fmla="*/ 356 h 62"/>
                <a:gd name="T98" fmla="*/ 0 w 67"/>
                <a:gd name="T99" fmla="*/ 356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3036" name="Freeform 37"/>
            <p:cNvSpPr>
              <a:spLocks/>
            </p:cNvSpPr>
            <p:nvPr/>
          </p:nvSpPr>
          <p:spPr bwMode="auto">
            <a:xfrm>
              <a:off x="1491" y="1614"/>
              <a:ext cx="553" cy="897"/>
            </a:xfrm>
            <a:custGeom>
              <a:avLst/>
              <a:gdLst>
                <a:gd name="T0" fmla="*/ 8182 w 108"/>
                <a:gd name="T1" fmla="*/ 20748 h 184"/>
                <a:gd name="T2" fmla="*/ 8182 w 108"/>
                <a:gd name="T3" fmla="*/ 20509 h 184"/>
                <a:gd name="T4" fmla="*/ 8049 w 108"/>
                <a:gd name="T5" fmla="*/ 20270 h 184"/>
                <a:gd name="T6" fmla="*/ 7655 w 108"/>
                <a:gd name="T7" fmla="*/ 18896 h 184"/>
                <a:gd name="T8" fmla="*/ 6713 w 108"/>
                <a:gd name="T9" fmla="*/ 18086 h 184"/>
                <a:gd name="T10" fmla="*/ 6452 w 108"/>
                <a:gd name="T11" fmla="*/ 17730 h 184"/>
                <a:gd name="T12" fmla="*/ 6185 w 108"/>
                <a:gd name="T13" fmla="*/ 17375 h 184"/>
                <a:gd name="T14" fmla="*/ 5243 w 108"/>
                <a:gd name="T15" fmla="*/ 17038 h 184"/>
                <a:gd name="T16" fmla="*/ 4429 w 108"/>
                <a:gd name="T17" fmla="*/ 16326 h 184"/>
                <a:gd name="T18" fmla="*/ 2965 w 108"/>
                <a:gd name="T19" fmla="*/ 15756 h 184"/>
                <a:gd name="T20" fmla="*/ 2965 w 108"/>
                <a:gd name="T21" fmla="*/ 15308 h 184"/>
                <a:gd name="T22" fmla="*/ 3093 w 108"/>
                <a:gd name="T23" fmla="*/ 14713 h 184"/>
                <a:gd name="T24" fmla="*/ 2832 w 108"/>
                <a:gd name="T25" fmla="*/ 14142 h 184"/>
                <a:gd name="T26" fmla="*/ 2965 w 108"/>
                <a:gd name="T27" fmla="*/ 13904 h 184"/>
                <a:gd name="T28" fmla="*/ 2151 w 108"/>
                <a:gd name="T29" fmla="*/ 12621 h 184"/>
                <a:gd name="T30" fmla="*/ 1598 w 108"/>
                <a:gd name="T31" fmla="*/ 11812 h 184"/>
                <a:gd name="T32" fmla="*/ 1889 w 108"/>
                <a:gd name="T33" fmla="*/ 11120 h 184"/>
                <a:gd name="T34" fmla="*/ 1889 w 108"/>
                <a:gd name="T35" fmla="*/ 10550 h 184"/>
                <a:gd name="T36" fmla="*/ 1208 w 108"/>
                <a:gd name="T37" fmla="*/ 9960 h 184"/>
                <a:gd name="T38" fmla="*/ 1208 w 108"/>
                <a:gd name="T39" fmla="*/ 9029 h 184"/>
                <a:gd name="T40" fmla="*/ 1470 w 108"/>
                <a:gd name="T41" fmla="*/ 8697 h 184"/>
                <a:gd name="T42" fmla="*/ 1598 w 108"/>
                <a:gd name="T43" fmla="*/ 9150 h 184"/>
                <a:gd name="T44" fmla="*/ 2017 w 108"/>
                <a:gd name="T45" fmla="*/ 9029 h 184"/>
                <a:gd name="T46" fmla="*/ 1889 w 108"/>
                <a:gd name="T47" fmla="*/ 8224 h 184"/>
                <a:gd name="T48" fmla="*/ 1598 w 108"/>
                <a:gd name="T49" fmla="*/ 8463 h 184"/>
                <a:gd name="T50" fmla="*/ 942 w 108"/>
                <a:gd name="T51" fmla="*/ 8102 h 184"/>
                <a:gd name="T52" fmla="*/ 814 w 108"/>
                <a:gd name="T53" fmla="*/ 7059 h 184"/>
                <a:gd name="T54" fmla="*/ 133 w 108"/>
                <a:gd name="T55" fmla="*/ 5918 h 184"/>
                <a:gd name="T56" fmla="*/ 133 w 108"/>
                <a:gd name="T57" fmla="*/ 5324 h 184"/>
                <a:gd name="T58" fmla="*/ 522 w 108"/>
                <a:gd name="T59" fmla="*/ 4636 h 184"/>
                <a:gd name="T60" fmla="*/ 261 w 108"/>
                <a:gd name="T61" fmla="*/ 3710 h 184"/>
                <a:gd name="T62" fmla="*/ 0 w 108"/>
                <a:gd name="T63" fmla="*/ 3232 h 184"/>
                <a:gd name="T64" fmla="*/ 0 w 108"/>
                <a:gd name="T65" fmla="*/ 2779 h 184"/>
                <a:gd name="T66" fmla="*/ 814 w 108"/>
                <a:gd name="T67" fmla="*/ 1736 h 184"/>
                <a:gd name="T68" fmla="*/ 1208 w 108"/>
                <a:gd name="T69" fmla="*/ 1165 h 184"/>
                <a:gd name="T70" fmla="*/ 1208 w 108"/>
                <a:gd name="T71" fmla="*/ 117 h 184"/>
                <a:gd name="T72" fmla="*/ 6452 w 108"/>
                <a:gd name="T73" fmla="*/ 7415 h 184"/>
                <a:gd name="T74" fmla="*/ 13973 w 108"/>
                <a:gd name="T75" fmla="*/ 17253 h 184"/>
                <a:gd name="T76" fmla="*/ 14107 w 108"/>
                <a:gd name="T77" fmla="*/ 17730 h 184"/>
                <a:gd name="T78" fmla="*/ 14235 w 108"/>
                <a:gd name="T79" fmla="*/ 18179 h 184"/>
                <a:gd name="T80" fmla="*/ 14368 w 108"/>
                <a:gd name="T81" fmla="*/ 18535 h 184"/>
                <a:gd name="T82" fmla="*/ 13815 w 108"/>
                <a:gd name="T83" fmla="*/ 18774 h 184"/>
                <a:gd name="T84" fmla="*/ 13159 w 108"/>
                <a:gd name="T85" fmla="*/ 19939 h 184"/>
                <a:gd name="T86" fmla="*/ 13031 w 108"/>
                <a:gd name="T87" fmla="*/ 20153 h 184"/>
                <a:gd name="T88" fmla="*/ 12898 w 108"/>
                <a:gd name="T89" fmla="*/ 20626 h 184"/>
                <a:gd name="T90" fmla="*/ 13159 w 108"/>
                <a:gd name="T91" fmla="*/ 20963 h 184"/>
                <a:gd name="T92" fmla="*/ 12898 w 108"/>
                <a:gd name="T93" fmla="*/ 21318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37" name="Freeform 38"/>
            <p:cNvSpPr>
              <a:spLocks/>
            </p:cNvSpPr>
            <p:nvPr/>
          </p:nvSpPr>
          <p:spPr bwMode="auto">
            <a:xfrm>
              <a:off x="2356" y="1545"/>
              <a:ext cx="483" cy="381"/>
            </a:xfrm>
            <a:custGeom>
              <a:avLst/>
              <a:gdLst>
                <a:gd name="T0" fmla="*/ 11936 w 94"/>
                <a:gd name="T1" fmla="*/ 9090 h 78"/>
                <a:gd name="T2" fmla="*/ 12358 w 94"/>
                <a:gd name="T3" fmla="*/ 5129 h 78"/>
                <a:gd name="T4" fmla="*/ 12753 w 94"/>
                <a:gd name="T5" fmla="*/ 1167 h 78"/>
                <a:gd name="T6" fmla="*/ 1346 w 94"/>
                <a:gd name="T7" fmla="*/ 0 h 78"/>
                <a:gd name="T8" fmla="*/ 1213 w 94"/>
                <a:gd name="T9" fmla="*/ 928 h 78"/>
                <a:gd name="T10" fmla="*/ 396 w 94"/>
                <a:gd name="T11" fmla="*/ 5822 h 78"/>
                <a:gd name="T12" fmla="*/ 262 w 94"/>
                <a:gd name="T13" fmla="*/ 5822 h 78"/>
                <a:gd name="T14" fmla="*/ 0 w 94"/>
                <a:gd name="T15" fmla="*/ 7801 h 78"/>
                <a:gd name="T16" fmla="*/ 3381 w 94"/>
                <a:gd name="T17" fmla="*/ 8279 h 78"/>
                <a:gd name="T18" fmla="*/ 11936 w 94"/>
                <a:gd name="T19" fmla="*/ 9090 h 78"/>
                <a:gd name="T20" fmla="*/ 11936 w 94"/>
                <a:gd name="T21" fmla="*/ 9090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38" name="Freeform 39"/>
            <p:cNvSpPr>
              <a:spLocks/>
            </p:cNvSpPr>
            <p:nvPr/>
          </p:nvSpPr>
          <p:spPr bwMode="auto">
            <a:xfrm>
              <a:off x="2434" y="1892"/>
              <a:ext cx="507" cy="375"/>
            </a:xfrm>
            <a:custGeom>
              <a:avLst/>
              <a:gdLst>
                <a:gd name="T0" fmla="*/ 0 w 99"/>
                <a:gd name="T1" fmla="*/ 7734 h 77"/>
                <a:gd name="T2" fmla="*/ 1337 w 99"/>
                <a:gd name="T3" fmla="*/ 0 h 77"/>
                <a:gd name="T4" fmla="*/ 9807 w 99"/>
                <a:gd name="T5" fmla="*/ 808 h 77"/>
                <a:gd name="T6" fmla="*/ 13295 w 99"/>
                <a:gd name="T7" fmla="*/ 1042 h 77"/>
                <a:gd name="T8" fmla="*/ 13167 w 99"/>
                <a:gd name="T9" fmla="*/ 3015 h 77"/>
                <a:gd name="T10" fmla="*/ 12772 w 99"/>
                <a:gd name="T11" fmla="*/ 8893 h 77"/>
                <a:gd name="T12" fmla="*/ 11016 w 99"/>
                <a:gd name="T13" fmla="*/ 8776 h 77"/>
                <a:gd name="T14" fmla="*/ 0 w 99"/>
                <a:gd name="T15" fmla="*/ 7734 h 77"/>
                <a:gd name="T16" fmla="*/ 0 w 99"/>
                <a:gd name="T17" fmla="*/ 7734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39" name="Freeform 40"/>
            <p:cNvSpPr>
              <a:spLocks/>
            </p:cNvSpPr>
            <p:nvPr/>
          </p:nvSpPr>
          <p:spPr bwMode="auto">
            <a:xfrm>
              <a:off x="2368" y="2218"/>
              <a:ext cx="485" cy="478"/>
            </a:xfrm>
            <a:custGeom>
              <a:avLst/>
              <a:gdLst>
                <a:gd name="T0" fmla="*/ 1720 w 95"/>
                <a:gd name="T1" fmla="*/ 0 h 98"/>
                <a:gd name="T2" fmla="*/ 0 w 95"/>
                <a:gd name="T3" fmla="*/ 11135 h 98"/>
                <a:gd name="T4" fmla="*/ 0 w 95"/>
                <a:gd name="T5" fmla="*/ 11135 h 98"/>
                <a:gd name="T6" fmla="*/ 1588 w 95"/>
                <a:gd name="T7" fmla="*/ 11370 h 98"/>
                <a:gd name="T8" fmla="*/ 1720 w 95"/>
                <a:gd name="T9" fmla="*/ 10443 h 98"/>
                <a:gd name="T10" fmla="*/ 4927 w 95"/>
                <a:gd name="T11" fmla="*/ 10799 h 98"/>
                <a:gd name="T12" fmla="*/ 4927 w 95"/>
                <a:gd name="T13" fmla="*/ 10799 h 98"/>
                <a:gd name="T14" fmla="*/ 4794 w 95"/>
                <a:gd name="T15" fmla="*/ 10682 h 98"/>
                <a:gd name="T16" fmla="*/ 4927 w 95"/>
                <a:gd name="T17" fmla="*/ 10565 h 98"/>
                <a:gd name="T18" fmla="*/ 4794 w 95"/>
                <a:gd name="T19" fmla="*/ 10443 h 98"/>
                <a:gd name="T20" fmla="*/ 4794 w 95"/>
                <a:gd name="T21" fmla="*/ 10443 h 98"/>
                <a:gd name="T22" fmla="*/ 4794 w 95"/>
                <a:gd name="T23" fmla="*/ 10443 h 98"/>
                <a:gd name="T24" fmla="*/ 11574 w 95"/>
                <a:gd name="T25" fmla="*/ 10896 h 98"/>
                <a:gd name="T26" fmla="*/ 12380 w 95"/>
                <a:gd name="T27" fmla="*/ 2092 h 98"/>
                <a:gd name="T28" fmla="*/ 12513 w 95"/>
                <a:gd name="T29" fmla="*/ 2092 h 98"/>
                <a:gd name="T30" fmla="*/ 12641 w 95"/>
                <a:gd name="T31" fmla="*/ 1049 h 98"/>
                <a:gd name="T32" fmla="*/ 1720 w 95"/>
                <a:gd name="T33" fmla="*/ 0 h 98"/>
                <a:gd name="T34" fmla="*/ 1720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40" name="Freeform 41"/>
            <p:cNvSpPr>
              <a:spLocks/>
            </p:cNvSpPr>
            <p:nvPr/>
          </p:nvSpPr>
          <p:spPr bwMode="auto">
            <a:xfrm>
              <a:off x="2552" y="2306"/>
              <a:ext cx="968" cy="898"/>
            </a:xfrm>
            <a:custGeom>
              <a:avLst/>
              <a:gdLst>
                <a:gd name="T0" fmla="*/ 22981 w 189"/>
                <a:gd name="T1" fmla="*/ 5813 h 184"/>
                <a:gd name="T2" fmla="*/ 21352 w 189"/>
                <a:gd name="T3" fmla="*/ 5456 h 184"/>
                <a:gd name="T4" fmla="*/ 20277 w 189"/>
                <a:gd name="T5" fmla="*/ 5691 h 184"/>
                <a:gd name="T6" fmla="*/ 19488 w 189"/>
                <a:gd name="T7" fmla="*/ 5691 h 184"/>
                <a:gd name="T8" fmla="*/ 19201 w 189"/>
                <a:gd name="T9" fmla="*/ 5691 h 184"/>
                <a:gd name="T10" fmla="*/ 18807 w 189"/>
                <a:gd name="T11" fmla="*/ 5456 h 184"/>
                <a:gd name="T12" fmla="*/ 18412 w 189"/>
                <a:gd name="T13" fmla="*/ 5930 h 184"/>
                <a:gd name="T14" fmla="*/ 18126 w 189"/>
                <a:gd name="T15" fmla="*/ 5573 h 184"/>
                <a:gd name="T16" fmla="*/ 17337 w 189"/>
                <a:gd name="T17" fmla="*/ 5456 h 184"/>
                <a:gd name="T18" fmla="*/ 16789 w 189"/>
                <a:gd name="T19" fmla="*/ 5359 h 184"/>
                <a:gd name="T20" fmla="*/ 15975 w 189"/>
                <a:gd name="T21" fmla="*/ 5120 h 184"/>
                <a:gd name="T22" fmla="*/ 15452 w 189"/>
                <a:gd name="T23" fmla="*/ 5002 h 184"/>
                <a:gd name="T24" fmla="*/ 14638 w 189"/>
                <a:gd name="T25" fmla="*/ 4763 h 184"/>
                <a:gd name="T26" fmla="*/ 14243 w 189"/>
                <a:gd name="T27" fmla="*/ 4407 h 184"/>
                <a:gd name="T28" fmla="*/ 13429 w 189"/>
                <a:gd name="T29" fmla="*/ 4192 h 184"/>
                <a:gd name="T30" fmla="*/ 7790 w 189"/>
                <a:gd name="T31" fmla="*/ 0 h 184"/>
                <a:gd name="T32" fmla="*/ 0 w 189"/>
                <a:gd name="T33" fmla="*/ 8360 h 184"/>
                <a:gd name="T34" fmla="*/ 133 w 189"/>
                <a:gd name="T35" fmla="*/ 8716 h 184"/>
                <a:gd name="T36" fmla="*/ 681 w 189"/>
                <a:gd name="T37" fmla="*/ 9409 h 184"/>
                <a:gd name="T38" fmla="*/ 3094 w 189"/>
                <a:gd name="T39" fmla="*/ 11503 h 184"/>
                <a:gd name="T40" fmla="*/ 3360 w 189"/>
                <a:gd name="T41" fmla="*/ 12099 h 184"/>
                <a:gd name="T42" fmla="*/ 5117 w 189"/>
                <a:gd name="T43" fmla="*/ 14290 h 184"/>
                <a:gd name="T44" fmla="*/ 6586 w 189"/>
                <a:gd name="T45" fmla="*/ 14529 h 184"/>
                <a:gd name="T46" fmla="*/ 7529 w 189"/>
                <a:gd name="T47" fmla="*/ 13246 h 184"/>
                <a:gd name="T48" fmla="*/ 8051 w 189"/>
                <a:gd name="T49" fmla="*/ 13123 h 184"/>
                <a:gd name="T50" fmla="*/ 8999 w 189"/>
                <a:gd name="T51" fmla="*/ 13363 h 184"/>
                <a:gd name="T52" fmla="*/ 10074 w 189"/>
                <a:gd name="T53" fmla="*/ 13841 h 184"/>
                <a:gd name="T54" fmla="*/ 10336 w 189"/>
                <a:gd name="T55" fmla="*/ 14075 h 184"/>
                <a:gd name="T56" fmla="*/ 11150 w 189"/>
                <a:gd name="T57" fmla="*/ 15007 h 184"/>
                <a:gd name="T58" fmla="*/ 12620 w 189"/>
                <a:gd name="T59" fmla="*/ 17316 h 184"/>
                <a:gd name="T60" fmla="*/ 13429 w 189"/>
                <a:gd name="T61" fmla="*/ 18009 h 184"/>
                <a:gd name="T62" fmla="*/ 13695 w 189"/>
                <a:gd name="T63" fmla="*/ 19175 h 184"/>
                <a:gd name="T64" fmla="*/ 14925 w 189"/>
                <a:gd name="T65" fmla="*/ 20459 h 184"/>
                <a:gd name="T66" fmla="*/ 16917 w 189"/>
                <a:gd name="T67" fmla="*/ 21030 h 184"/>
                <a:gd name="T68" fmla="*/ 18126 w 189"/>
                <a:gd name="T69" fmla="*/ 21152 h 184"/>
                <a:gd name="T70" fmla="*/ 17993 w 189"/>
                <a:gd name="T71" fmla="*/ 20913 h 184"/>
                <a:gd name="T72" fmla="*/ 17603 w 189"/>
                <a:gd name="T73" fmla="*/ 18838 h 184"/>
                <a:gd name="T74" fmla="*/ 17470 w 189"/>
                <a:gd name="T75" fmla="*/ 18604 h 184"/>
                <a:gd name="T76" fmla="*/ 17864 w 189"/>
                <a:gd name="T77" fmla="*/ 17794 h 184"/>
                <a:gd name="T78" fmla="*/ 17993 w 189"/>
                <a:gd name="T79" fmla="*/ 17555 h 184"/>
                <a:gd name="T80" fmla="*/ 18412 w 189"/>
                <a:gd name="T81" fmla="*/ 16862 h 184"/>
                <a:gd name="T82" fmla="*/ 18679 w 189"/>
                <a:gd name="T83" fmla="*/ 16862 h 184"/>
                <a:gd name="T84" fmla="*/ 18940 w 189"/>
                <a:gd name="T85" fmla="*/ 16506 h 184"/>
                <a:gd name="T86" fmla="*/ 19201 w 189"/>
                <a:gd name="T87" fmla="*/ 16506 h 184"/>
                <a:gd name="T88" fmla="*/ 19754 w 189"/>
                <a:gd name="T89" fmla="*/ 16266 h 184"/>
                <a:gd name="T90" fmla="*/ 20016 w 189"/>
                <a:gd name="T91" fmla="*/ 15817 h 184"/>
                <a:gd name="T92" fmla="*/ 20144 w 189"/>
                <a:gd name="T93" fmla="*/ 16052 h 184"/>
                <a:gd name="T94" fmla="*/ 22167 w 189"/>
                <a:gd name="T95" fmla="*/ 15100 h 184"/>
                <a:gd name="T96" fmla="*/ 22561 w 189"/>
                <a:gd name="T97" fmla="*/ 14075 h 184"/>
                <a:gd name="T98" fmla="*/ 22981 w 189"/>
                <a:gd name="T99" fmla="*/ 13958 h 184"/>
                <a:gd name="T100" fmla="*/ 24318 w 189"/>
                <a:gd name="T101" fmla="*/ 13841 h 184"/>
                <a:gd name="T102" fmla="*/ 24712 w 189"/>
                <a:gd name="T103" fmla="*/ 13602 h 184"/>
                <a:gd name="T104" fmla="*/ 24866 w 189"/>
                <a:gd name="T105" fmla="*/ 13246 h 184"/>
                <a:gd name="T106" fmla="*/ 24999 w 189"/>
                <a:gd name="T107" fmla="*/ 12313 h 184"/>
                <a:gd name="T108" fmla="*/ 25260 w 189"/>
                <a:gd name="T109" fmla="*/ 11742 h 184"/>
                <a:gd name="T110" fmla="*/ 25132 w 189"/>
                <a:gd name="T111" fmla="*/ 10576 h 184"/>
                <a:gd name="T112" fmla="*/ 24866 w 189"/>
                <a:gd name="T113" fmla="*/ 10220 h 184"/>
                <a:gd name="T114" fmla="*/ 24712 w 189"/>
                <a:gd name="T115" fmla="*/ 9527 h 184"/>
                <a:gd name="T116" fmla="*/ 24185 w 189"/>
                <a:gd name="T117" fmla="*/ 6169 h 184"/>
                <a:gd name="T118" fmla="*/ 23370 w 189"/>
                <a:gd name="T119" fmla="*/ 5930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3041" name="Freeform 42"/>
            <p:cNvSpPr>
              <a:spLocks/>
            </p:cNvSpPr>
            <p:nvPr/>
          </p:nvSpPr>
          <p:spPr bwMode="auto">
            <a:xfrm>
              <a:off x="4371" y="1453"/>
              <a:ext cx="522" cy="380"/>
            </a:xfrm>
            <a:custGeom>
              <a:avLst/>
              <a:gdLst>
                <a:gd name="T0" fmla="*/ 10450 w 102"/>
                <a:gd name="T1" fmla="*/ 8092 h 78"/>
                <a:gd name="T2" fmla="*/ 10189 w 102"/>
                <a:gd name="T3" fmla="*/ 8448 h 78"/>
                <a:gd name="T4" fmla="*/ 10056 w 102"/>
                <a:gd name="T5" fmla="*/ 8662 h 78"/>
                <a:gd name="T6" fmla="*/ 10056 w 102"/>
                <a:gd name="T7" fmla="*/ 9018 h 78"/>
                <a:gd name="T8" fmla="*/ 10317 w 102"/>
                <a:gd name="T9" fmla="*/ 8784 h 78"/>
                <a:gd name="T10" fmla="*/ 10870 w 102"/>
                <a:gd name="T11" fmla="*/ 8662 h 78"/>
                <a:gd name="T12" fmla="*/ 11653 w 102"/>
                <a:gd name="T13" fmla="*/ 8448 h 78"/>
                <a:gd name="T14" fmla="*/ 12861 w 102"/>
                <a:gd name="T15" fmla="*/ 7644 h 78"/>
                <a:gd name="T16" fmla="*/ 13280 w 102"/>
                <a:gd name="T17" fmla="*/ 7405 h 78"/>
                <a:gd name="T18" fmla="*/ 13669 w 102"/>
                <a:gd name="T19" fmla="*/ 7049 h 78"/>
                <a:gd name="T20" fmla="*/ 13408 w 102"/>
                <a:gd name="T21" fmla="*/ 7166 h 78"/>
                <a:gd name="T22" fmla="*/ 12989 w 102"/>
                <a:gd name="T23" fmla="*/ 7405 h 78"/>
                <a:gd name="T24" fmla="*/ 12600 w 102"/>
                <a:gd name="T25" fmla="*/ 7522 h 78"/>
                <a:gd name="T26" fmla="*/ 12989 w 102"/>
                <a:gd name="T27" fmla="*/ 7049 h 78"/>
                <a:gd name="T28" fmla="*/ 12728 w 102"/>
                <a:gd name="T29" fmla="*/ 7166 h 78"/>
                <a:gd name="T30" fmla="*/ 11525 w 102"/>
                <a:gd name="T31" fmla="*/ 7736 h 78"/>
                <a:gd name="T32" fmla="*/ 10711 w 102"/>
                <a:gd name="T33" fmla="*/ 8331 h 78"/>
                <a:gd name="T34" fmla="*/ 10583 w 102"/>
                <a:gd name="T35" fmla="*/ 7858 h 78"/>
                <a:gd name="T36" fmla="*/ 10870 w 102"/>
                <a:gd name="T37" fmla="*/ 7405 h 78"/>
                <a:gd name="T38" fmla="*/ 10583 w 102"/>
                <a:gd name="T39" fmla="*/ 5671 h 78"/>
                <a:gd name="T40" fmla="*/ 10317 w 102"/>
                <a:gd name="T41" fmla="*/ 3941 h 78"/>
                <a:gd name="T42" fmla="*/ 10056 w 102"/>
                <a:gd name="T43" fmla="*/ 2894 h 78"/>
                <a:gd name="T44" fmla="*/ 9928 w 102"/>
                <a:gd name="T45" fmla="*/ 2777 h 78"/>
                <a:gd name="T46" fmla="*/ 9795 w 102"/>
                <a:gd name="T47" fmla="*/ 2421 h 78"/>
                <a:gd name="T48" fmla="*/ 9637 w 102"/>
                <a:gd name="T49" fmla="*/ 1379 h 78"/>
                <a:gd name="T50" fmla="*/ 9248 w 102"/>
                <a:gd name="T51" fmla="*/ 356 h 78"/>
                <a:gd name="T52" fmla="*/ 9115 w 102"/>
                <a:gd name="T53" fmla="*/ 0 h 78"/>
                <a:gd name="T54" fmla="*/ 6837 w 102"/>
                <a:gd name="T55" fmla="*/ 453 h 78"/>
                <a:gd name="T56" fmla="*/ 5629 w 102"/>
                <a:gd name="T57" fmla="*/ 1613 h 78"/>
                <a:gd name="T58" fmla="*/ 5501 w 102"/>
                <a:gd name="T59" fmla="*/ 2090 h 78"/>
                <a:gd name="T60" fmla="*/ 4821 w 102"/>
                <a:gd name="T61" fmla="*/ 2660 h 78"/>
                <a:gd name="T62" fmla="*/ 5082 w 102"/>
                <a:gd name="T63" fmla="*/ 2894 h 78"/>
                <a:gd name="T64" fmla="*/ 5082 w 102"/>
                <a:gd name="T65" fmla="*/ 3133 h 78"/>
                <a:gd name="T66" fmla="*/ 5240 w 102"/>
                <a:gd name="T67" fmla="*/ 3703 h 78"/>
                <a:gd name="T68" fmla="*/ 4033 w 102"/>
                <a:gd name="T69" fmla="*/ 4511 h 78"/>
                <a:gd name="T70" fmla="*/ 2538 w 102"/>
                <a:gd name="T71" fmla="*/ 4511 h 78"/>
                <a:gd name="T72" fmla="*/ 1203 w 102"/>
                <a:gd name="T73" fmla="*/ 4867 h 78"/>
                <a:gd name="T74" fmla="*/ 814 w 102"/>
                <a:gd name="T75" fmla="*/ 5315 h 78"/>
                <a:gd name="T76" fmla="*/ 1203 w 102"/>
                <a:gd name="T77" fmla="*/ 6007 h 78"/>
                <a:gd name="T78" fmla="*/ 261 w 102"/>
                <a:gd name="T79" fmla="*/ 6933 h 78"/>
                <a:gd name="T80" fmla="*/ 7518 w 102"/>
                <a:gd name="T81" fmla="*/ 6363 h 78"/>
                <a:gd name="T82" fmla="*/ 7646 w 102"/>
                <a:gd name="T83" fmla="*/ 6596 h 78"/>
                <a:gd name="T84" fmla="*/ 7912 w 102"/>
                <a:gd name="T85" fmla="*/ 6718 h 78"/>
                <a:gd name="T86" fmla="*/ 8301 w 102"/>
                <a:gd name="T87" fmla="*/ 7288 h 78"/>
                <a:gd name="T88" fmla="*/ 8854 w 102"/>
                <a:gd name="T89" fmla="*/ 7405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42" name="Freeform 43"/>
            <p:cNvSpPr>
              <a:spLocks/>
            </p:cNvSpPr>
            <p:nvPr/>
          </p:nvSpPr>
          <p:spPr bwMode="auto">
            <a:xfrm>
              <a:off x="4719" y="1428"/>
              <a:ext cx="118" cy="205"/>
            </a:xfrm>
            <a:custGeom>
              <a:avLst/>
              <a:gdLst>
                <a:gd name="T0" fmla="*/ 0 w 23"/>
                <a:gd name="T1" fmla="*/ 571 h 42"/>
                <a:gd name="T2" fmla="*/ 133 w 23"/>
                <a:gd name="T3" fmla="*/ 810 h 42"/>
                <a:gd name="T4" fmla="*/ 0 w 23"/>
                <a:gd name="T5" fmla="*/ 927 h 42"/>
                <a:gd name="T6" fmla="*/ 133 w 23"/>
                <a:gd name="T7" fmla="*/ 927 h 42"/>
                <a:gd name="T8" fmla="*/ 133 w 23"/>
                <a:gd name="T9" fmla="*/ 1049 h 42"/>
                <a:gd name="T10" fmla="*/ 395 w 23"/>
                <a:gd name="T11" fmla="*/ 1620 h 42"/>
                <a:gd name="T12" fmla="*/ 554 w 23"/>
                <a:gd name="T13" fmla="*/ 1977 h 42"/>
                <a:gd name="T14" fmla="*/ 395 w 23"/>
                <a:gd name="T15" fmla="*/ 2216 h 42"/>
                <a:gd name="T16" fmla="*/ 395 w 23"/>
                <a:gd name="T17" fmla="*/ 2455 h 42"/>
                <a:gd name="T18" fmla="*/ 682 w 23"/>
                <a:gd name="T19" fmla="*/ 3026 h 42"/>
                <a:gd name="T20" fmla="*/ 682 w 23"/>
                <a:gd name="T21" fmla="*/ 3265 h 42"/>
                <a:gd name="T22" fmla="*/ 682 w 23"/>
                <a:gd name="T23" fmla="*/ 3383 h 42"/>
                <a:gd name="T24" fmla="*/ 816 w 23"/>
                <a:gd name="T25" fmla="*/ 3383 h 42"/>
                <a:gd name="T26" fmla="*/ 682 w 23"/>
                <a:gd name="T27" fmla="*/ 3265 h 42"/>
                <a:gd name="T28" fmla="*/ 816 w 23"/>
                <a:gd name="T29" fmla="*/ 3265 h 42"/>
                <a:gd name="T30" fmla="*/ 949 w 23"/>
                <a:gd name="T31" fmla="*/ 3480 h 42"/>
                <a:gd name="T32" fmla="*/ 1077 w 23"/>
                <a:gd name="T33" fmla="*/ 3954 h 42"/>
                <a:gd name="T34" fmla="*/ 1077 w 23"/>
                <a:gd name="T35" fmla="*/ 4310 h 42"/>
                <a:gd name="T36" fmla="*/ 1211 w 23"/>
                <a:gd name="T37" fmla="*/ 4525 h 42"/>
                <a:gd name="T38" fmla="*/ 1344 w 23"/>
                <a:gd name="T39" fmla="*/ 4886 h 42"/>
                <a:gd name="T40" fmla="*/ 2709 w 23"/>
                <a:gd name="T41" fmla="*/ 4647 h 42"/>
                <a:gd name="T42" fmla="*/ 2555 w 23"/>
                <a:gd name="T43" fmla="*/ 4525 h 42"/>
                <a:gd name="T44" fmla="*/ 2422 w 23"/>
                <a:gd name="T45" fmla="*/ 4408 h 42"/>
                <a:gd name="T46" fmla="*/ 2422 w 23"/>
                <a:gd name="T47" fmla="*/ 4310 h 42"/>
                <a:gd name="T48" fmla="*/ 2555 w 23"/>
                <a:gd name="T49" fmla="*/ 4193 h 42"/>
                <a:gd name="T50" fmla="*/ 2422 w 23"/>
                <a:gd name="T51" fmla="*/ 3954 h 42"/>
                <a:gd name="T52" fmla="*/ 2422 w 23"/>
                <a:gd name="T53" fmla="*/ 3143 h 42"/>
                <a:gd name="T54" fmla="*/ 2422 w 23"/>
                <a:gd name="T55" fmla="*/ 2904 h 42"/>
                <a:gd name="T56" fmla="*/ 2555 w 23"/>
                <a:gd name="T57" fmla="*/ 2455 h 42"/>
                <a:gd name="T58" fmla="*/ 2555 w 23"/>
                <a:gd name="T59" fmla="*/ 2216 h 42"/>
                <a:gd name="T60" fmla="*/ 2555 w 23"/>
                <a:gd name="T61" fmla="*/ 1977 h 42"/>
                <a:gd name="T62" fmla="*/ 2555 w 23"/>
                <a:gd name="T63" fmla="*/ 1738 h 42"/>
                <a:gd name="T64" fmla="*/ 2555 w 23"/>
                <a:gd name="T65" fmla="*/ 1620 h 42"/>
                <a:gd name="T66" fmla="*/ 2555 w 23"/>
                <a:gd name="T67" fmla="*/ 1498 h 42"/>
                <a:gd name="T68" fmla="*/ 2976 w 23"/>
                <a:gd name="T69" fmla="*/ 1289 h 42"/>
                <a:gd name="T70" fmla="*/ 3104 w 23"/>
                <a:gd name="T71" fmla="*/ 810 h 42"/>
                <a:gd name="T72" fmla="*/ 2976 w 23"/>
                <a:gd name="T73" fmla="*/ 571 h 42"/>
                <a:gd name="T74" fmla="*/ 2976 w 23"/>
                <a:gd name="T75" fmla="*/ 356 h 42"/>
                <a:gd name="T76" fmla="*/ 2976 w 23"/>
                <a:gd name="T77" fmla="*/ 356 h 42"/>
                <a:gd name="T78" fmla="*/ 2976 w 23"/>
                <a:gd name="T79" fmla="*/ 239 h 42"/>
                <a:gd name="T80" fmla="*/ 2842 w 23"/>
                <a:gd name="T81" fmla="*/ 0 h 42"/>
                <a:gd name="T82" fmla="*/ 0 w 23"/>
                <a:gd name="T83" fmla="*/ 571 h 42"/>
                <a:gd name="T84" fmla="*/ 0 w 23"/>
                <a:gd name="T85" fmla="*/ 571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43" name="Freeform 44"/>
            <p:cNvSpPr>
              <a:spLocks/>
            </p:cNvSpPr>
            <p:nvPr/>
          </p:nvSpPr>
          <p:spPr bwMode="auto">
            <a:xfrm>
              <a:off x="2095" y="1760"/>
              <a:ext cx="391" cy="458"/>
            </a:xfrm>
            <a:custGeom>
              <a:avLst/>
              <a:gdLst>
                <a:gd name="T0" fmla="*/ 8998 w 76"/>
                <a:gd name="T1" fmla="*/ 10875 h 94"/>
                <a:gd name="T2" fmla="*/ 10351 w 76"/>
                <a:gd name="T3" fmla="*/ 3133 h 94"/>
                <a:gd name="T4" fmla="*/ 6935 w 76"/>
                <a:gd name="T5" fmla="*/ 2660 h 94"/>
                <a:gd name="T6" fmla="*/ 7228 w 76"/>
                <a:gd name="T7" fmla="*/ 687 h 94"/>
                <a:gd name="T8" fmla="*/ 2171 w 76"/>
                <a:gd name="T9" fmla="*/ 0 h 94"/>
                <a:gd name="T10" fmla="*/ 0 w 76"/>
                <a:gd name="T11" fmla="*/ 9711 h 94"/>
                <a:gd name="T12" fmla="*/ 0 w 76"/>
                <a:gd name="T13" fmla="*/ 9711 h 94"/>
                <a:gd name="T14" fmla="*/ 8998 w 76"/>
                <a:gd name="T15" fmla="*/ 10875 h 94"/>
                <a:gd name="T16" fmla="*/ 8998 w 76"/>
                <a:gd name="T17" fmla="*/ 10875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44" name="Freeform 45"/>
            <p:cNvSpPr>
              <a:spLocks/>
            </p:cNvSpPr>
            <p:nvPr/>
          </p:nvSpPr>
          <p:spPr bwMode="auto">
            <a:xfrm>
              <a:off x="1661" y="1077"/>
              <a:ext cx="460" cy="322"/>
            </a:xfrm>
            <a:custGeom>
              <a:avLst/>
              <a:gdLst>
                <a:gd name="T0" fmla="*/ 133 w 90"/>
                <a:gd name="T1" fmla="*/ 4640 h 66"/>
                <a:gd name="T2" fmla="*/ 0 w 90"/>
                <a:gd name="T3" fmla="*/ 4640 h 66"/>
                <a:gd name="T4" fmla="*/ 133 w 90"/>
                <a:gd name="T5" fmla="*/ 4308 h 66"/>
                <a:gd name="T6" fmla="*/ 133 w 90"/>
                <a:gd name="T7" fmla="*/ 4069 h 66"/>
                <a:gd name="T8" fmla="*/ 133 w 90"/>
                <a:gd name="T9" fmla="*/ 4069 h 66"/>
                <a:gd name="T10" fmla="*/ 261 w 90"/>
                <a:gd name="T11" fmla="*/ 4191 h 66"/>
                <a:gd name="T12" fmla="*/ 133 w 90"/>
                <a:gd name="T13" fmla="*/ 4308 h 66"/>
                <a:gd name="T14" fmla="*/ 394 w 90"/>
                <a:gd name="T15" fmla="*/ 4191 h 66"/>
                <a:gd name="T16" fmla="*/ 394 w 90"/>
                <a:gd name="T17" fmla="*/ 4069 h 66"/>
                <a:gd name="T18" fmla="*/ 394 w 90"/>
                <a:gd name="T19" fmla="*/ 3830 h 66"/>
                <a:gd name="T20" fmla="*/ 261 w 90"/>
                <a:gd name="T21" fmla="*/ 3474 h 66"/>
                <a:gd name="T22" fmla="*/ 394 w 90"/>
                <a:gd name="T23" fmla="*/ 3474 h 66"/>
                <a:gd name="T24" fmla="*/ 680 w 90"/>
                <a:gd name="T25" fmla="*/ 3357 h 66"/>
                <a:gd name="T26" fmla="*/ 521 w 90"/>
                <a:gd name="T27" fmla="*/ 3259 h 66"/>
                <a:gd name="T28" fmla="*/ 394 w 90"/>
                <a:gd name="T29" fmla="*/ 3357 h 66"/>
                <a:gd name="T30" fmla="*/ 394 w 90"/>
                <a:gd name="T31" fmla="*/ 2903 h 66"/>
                <a:gd name="T32" fmla="*/ 394 w 90"/>
                <a:gd name="T33" fmla="*/ 2547 h 66"/>
                <a:gd name="T34" fmla="*/ 394 w 90"/>
                <a:gd name="T35" fmla="*/ 1976 h 66"/>
                <a:gd name="T36" fmla="*/ 261 w 90"/>
                <a:gd name="T37" fmla="*/ 1283 h 66"/>
                <a:gd name="T38" fmla="*/ 261 w 90"/>
                <a:gd name="T39" fmla="*/ 688 h 66"/>
                <a:gd name="T40" fmla="*/ 1462 w 90"/>
                <a:gd name="T41" fmla="*/ 1049 h 66"/>
                <a:gd name="T42" fmla="*/ 2535 w 90"/>
                <a:gd name="T43" fmla="*/ 1498 h 66"/>
                <a:gd name="T44" fmla="*/ 3082 w 90"/>
                <a:gd name="T45" fmla="*/ 1620 h 66"/>
                <a:gd name="T46" fmla="*/ 3215 w 90"/>
                <a:gd name="T47" fmla="*/ 1737 h 66"/>
                <a:gd name="T48" fmla="*/ 3215 w 90"/>
                <a:gd name="T49" fmla="*/ 2332 h 66"/>
                <a:gd name="T50" fmla="*/ 2924 w 90"/>
                <a:gd name="T51" fmla="*/ 2664 h 66"/>
                <a:gd name="T52" fmla="*/ 2924 w 90"/>
                <a:gd name="T53" fmla="*/ 2903 h 66"/>
                <a:gd name="T54" fmla="*/ 2924 w 90"/>
                <a:gd name="T55" fmla="*/ 3142 h 66"/>
                <a:gd name="T56" fmla="*/ 3082 w 90"/>
                <a:gd name="T57" fmla="*/ 3259 h 66"/>
                <a:gd name="T58" fmla="*/ 3343 w 90"/>
                <a:gd name="T59" fmla="*/ 2786 h 66"/>
                <a:gd name="T60" fmla="*/ 3603 w 90"/>
                <a:gd name="T61" fmla="*/ 2430 h 66"/>
                <a:gd name="T62" fmla="*/ 3864 w 90"/>
                <a:gd name="T63" fmla="*/ 2093 h 66"/>
                <a:gd name="T64" fmla="*/ 3476 w 90"/>
                <a:gd name="T65" fmla="*/ 1166 h 66"/>
                <a:gd name="T66" fmla="*/ 3603 w 90"/>
                <a:gd name="T67" fmla="*/ 1049 h 66"/>
                <a:gd name="T68" fmla="*/ 3864 w 90"/>
                <a:gd name="T69" fmla="*/ 810 h 66"/>
                <a:gd name="T70" fmla="*/ 3603 w 90"/>
                <a:gd name="T71" fmla="*/ 571 h 66"/>
                <a:gd name="T72" fmla="*/ 3603 w 90"/>
                <a:gd name="T73" fmla="*/ 0 h 66"/>
                <a:gd name="T74" fmla="*/ 8280 w 90"/>
                <a:gd name="T75" fmla="*/ 1049 h 66"/>
                <a:gd name="T76" fmla="*/ 12016 w 90"/>
                <a:gd name="T77" fmla="*/ 1859 h 66"/>
                <a:gd name="T78" fmla="*/ 10682 w 90"/>
                <a:gd name="T79" fmla="*/ 6855 h 66"/>
                <a:gd name="T80" fmla="*/ 10682 w 90"/>
                <a:gd name="T81" fmla="*/ 6972 h 66"/>
                <a:gd name="T82" fmla="*/ 10682 w 90"/>
                <a:gd name="T83" fmla="*/ 7094 h 66"/>
                <a:gd name="T84" fmla="*/ 10815 w 90"/>
                <a:gd name="T85" fmla="*/ 7308 h 66"/>
                <a:gd name="T86" fmla="*/ 10682 w 90"/>
                <a:gd name="T87" fmla="*/ 7426 h 66"/>
                <a:gd name="T88" fmla="*/ 10682 w 90"/>
                <a:gd name="T89" fmla="*/ 7665 h 66"/>
                <a:gd name="T90" fmla="*/ 7340 w 90"/>
                <a:gd name="T91" fmla="*/ 7094 h 66"/>
                <a:gd name="T92" fmla="*/ 6951 w 90"/>
                <a:gd name="T93" fmla="*/ 7094 h 66"/>
                <a:gd name="T94" fmla="*/ 6685 w 90"/>
                <a:gd name="T95" fmla="*/ 6972 h 66"/>
                <a:gd name="T96" fmla="*/ 6271 w 90"/>
                <a:gd name="T97" fmla="*/ 7094 h 66"/>
                <a:gd name="T98" fmla="*/ 5878 w 90"/>
                <a:gd name="T99" fmla="*/ 6972 h 66"/>
                <a:gd name="T100" fmla="*/ 5484 w 90"/>
                <a:gd name="T101" fmla="*/ 7094 h 66"/>
                <a:gd name="T102" fmla="*/ 4937 w 90"/>
                <a:gd name="T103" fmla="*/ 6972 h 66"/>
                <a:gd name="T104" fmla="*/ 3997 w 90"/>
                <a:gd name="T105" fmla="*/ 6972 h 66"/>
                <a:gd name="T106" fmla="*/ 3215 w 90"/>
                <a:gd name="T107" fmla="*/ 6738 h 66"/>
                <a:gd name="T108" fmla="*/ 2535 w 90"/>
                <a:gd name="T109" fmla="*/ 6738 h 66"/>
                <a:gd name="T110" fmla="*/ 1595 w 90"/>
                <a:gd name="T111" fmla="*/ 6499 h 66"/>
                <a:gd name="T112" fmla="*/ 1462 w 90"/>
                <a:gd name="T113" fmla="*/ 5806 h 66"/>
                <a:gd name="T114" fmla="*/ 1462 w 90"/>
                <a:gd name="T115" fmla="*/ 5450 h 66"/>
                <a:gd name="T116" fmla="*/ 940 w 90"/>
                <a:gd name="T117" fmla="*/ 5118 h 66"/>
                <a:gd name="T118" fmla="*/ 808 w 90"/>
                <a:gd name="T119" fmla="*/ 5001 h 66"/>
                <a:gd name="T120" fmla="*/ 394 w 90"/>
                <a:gd name="T121" fmla="*/ 4879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45" name="Freeform 46"/>
            <p:cNvSpPr>
              <a:spLocks/>
            </p:cNvSpPr>
            <p:nvPr/>
          </p:nvSpPr>
          <p:spPr bwMode="auto">
            <a:xfrm>
              <a:off x="1537" y="1282"/>
              <a:ext cx="554" cy="439"/>
            </a:xfrm>
            <a:custGeom>
              <a:avLst/>
              <a:gdLst>
                <a:gd name="T0" fmla="*/ 0 w 108"/>
                <a:gd name="T1" fmla="*/ 7780 h 90"/>
                <a:gd name="T2" fmla="*/ 0 w 108"/>
                <a:gd name="T3" fmla="*/ 7185 h 90"/>
                <a:gd name="T4" fmla="*/ 133 w 108"/>
                <a:gd name="T5" fmla="*/ 6614 h 90"/>
                <a:gd name="T6" fmla="*/ 262 w 108"/>
                <a:gd name="T7" fmla="*/ 5927 h 90"/>
                <a:gd name="T8" fmla="*/ 395 w 108"/>
                <a:gd name="T9" fmla="*/ 5687 h 90"/>
                <a:gd name="T10" fmla="*/ 682 w 108"/>
                <a:gd name="T11" fmla="*/ 5448 h 90"/>
                <a:gd name="T12" fmla="*/ 682 w 108"/>
                <a:gd name="T13" fmla="*/ 5234 h 90"/>
                <a:gd name="T14" fmla="*/ 1344 w 108"/>
                <a:gd name="T15" fmla="*/ 4283 h 90"/>
                <a:gd name="T16" fmla="*/ 2160 w 108"/>
                <a:gd name="T17" fmla="*/ 2663 h 90"/>
                <a:gd name="T18" fmla="*/ 2708 w 108"/>
                <a:gd name="T19" fmla="*/ 1497 h 90"/>
                <a:gd name="T20" fmla="*/ 3237 w 108"/>
                <a:gd name="T21" fmla="*/ 356 h 90"/>
                <a:gd name="T22" fmla="*/ 3237 w 108"/>
                <a:gd name="T23" fmla="*/ 0 h 90"/>
                <a:gd name="T24" fmla="*/ 3657 w 108"/>
                <a:gd name="T25" fmla="*/ 0 h 90"/>
                <a:gd name="T26" fmla="*/ 4052 w 108"/>
                <a:gd name="T27" fmla="*/ 117 h 90"/>
                <a:gd name="T28" fmla="*/ 4186 w 108"/>
                <a:gd name="T29" fmla="*/ 239 h 90"/>
                <a:gd name="T30" fmla="*/ 4735 w 108"/>
                <a:gd name="T31" fmla="*/ 571 h 90"/>
                <a:gd name="T32" fmla="*/ 4735 w 108"/>
                <a:gd name="T33" fmla="*/ 927 h 90"/>
                <a:gd name="T34" fmla="*/ 4868 w 108"/>
                <a:gd name="T35" fmla="*/ 1619 h 90"/>
                <a:gd name="T36" fmla="*/ 5817 w 108"/>
                <a:gd name="T37" fmla="*/ 1854 h 90"/>
                <a:gd name="T38" fmla="*/ 6474 w 108"/>
                <a:gd name="T39" fmla="*/ 1854 h 90"/>
                <a:gd name="T40" fmla="*/ 7289 w 108"/>
                <a:gd name="T41" fmla="*/ 2093 h 90"/>
                <a:gd name="T42" fmla="*/ 8238 w 108"/>
                <a:gd name="T43" fmla="*/ 2093 h 90"/>
                <a:gd name="T44" fmla="*/ 8761 w 108"/>
                <a:gd name="T45" fmla="*/ 2215 h 90"/>
                <a:gd name="T46" fmla="*/ 9182 w 108"/>
                <a:gd name="T47" fmla="*/ 2093 h 90"/>
                <a:gd name="T48" fmla="*/ 9577 w 108"/>
                <a:gd name="T49" fmla="*/ 2215 h 90"/>
                <a:gd name="T50" fmla="*/ 9998 w 108"/>
                <a:gd name="T51" fmla="*/ 2093 h 90"/>
                <a:gd name="T52" fmla="*/ 10264 w 108"/>
                <a:gd name="T53" fmla="*/ 2215 h 90"/>
                <a:gd name="T54" fmla="*/ 10659 w 108"/>
                <a:gd name="T55" fmla="*/ 2215 h 90"/>
                <a:gd name="T56" fmla="*/ 14024 w 108"/>
                <a:gd name="T57" fmla="*/ 2785 h 90"/>
                <a:gd name="T58" fmla="*/ 14183 w 108"/>
                <a:gd name="T59" fmla="*/ 3141 h 90"/>
                <a:gd name="T60" fmla="*/ 14578 w 108"/>
                <a:gd name="T61" fmla="*/ 3258 h 90"/>
                <a:gd name="T62" fmla="*/ 13763 w 108"/>
                <a:gd name="T63" fmla="*/ 4639 h 90"/>
                <a:gd name="T64" fmla="*/ 13629 w 108"/>
                <a:gd name="T65" fmla="*/ 4878 h 90"/>
                <a:gd name="T66" fmla="*/ 13234 w 108"/>
                <a:gd name="T67" fmla="*/ 5117 h 90"/>
                <a:gd name="T68" fmla="*/ 12680 w 108"/>
                <a:gd name="T69" fmla="*/ 5927 h 90"/>
                <a:gd name="T70" fmla="*/ 13106 w 108"/>
                <a:gd name="T71" fmla="*/ 6161 h 90"/>
                <a:gd name="T72" fmla="*/ 13106 w 108"/>
                <a:gd name="T73" fmla="*/ 6375 h 90"/>
                <a:gd name="T74" fmla="*/ 12947 w 108"/>
                <a:gd name="T75" fmla="*/ 6497 h 90"/>
                <a:gd name="T76" fmla="*/ 12814 w 108"/>
                <a:gd name="T77" fmla="*/ 6970 h 90"/>
                <a:gd name="T78" fmla="*/ 7028 w 108"/>
                <a:gd name="T79" fmla="*/ 9399 h 90"/>
                <a:gd name="T80" fmla="*/ 133 w 108"/>
                <a:gd name="T81" fmla="*/ 789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46" name="Freeform 47"/>
            <p:cNvSpPr>
              <a:spLocks/>
            </p:cNvSpPr>
            <p:nvPr/>
          </p:nvSpPr>
          <p:spPr bwMode="auto">
            <a:xfrm>
              <a:off x="1988" y="1155"/>
              <a:ext cx="415" cy="634"/>
            </a:xfrm>
            <a:custGeom>
              <a:avLst/>
              <a:gdLst>
                <a:gd name="T0" fmla="*/ 943 w 81"/>
                <a:gd name="T1" fmla="*/ 9964 h 130"/>
                <a:gd name="T2" fmla="*/ 1076 w 81"/>
                <a:gd name="T3" fmla="*/ 9515 h 130"/>
                <a:gd name="T4" fmla="*/ 1209 w 81"/>
                <a:gd name="T5" fmla="*/ 9393 h 130"/>
                <a:gd name="T6" fmla="*/ 1209 w 81"/>
                <a:gd name="T7" fmla="*/ 9159 h 130"/>
                <a:gd name="T8" fmla="*/ 815 w 81"/>
                <a:gd name="T9" fmla="*/ 8944 h 130"/>
                <a:gd name="T10" fmla="*/ 1337 w 81"/>
                <a:gd name="T11" fmla="*/ 8110 h 130"/>
                <a:gd name="T12" fmla="*/ 1757 w 81"/>
                <a:gd name="T13" fmla="*/ 7896 h 130"/>
                <a:gd name="T14" fmla="*/ 1891 w 81"/>
                <a:gd name="T15" fmla="*/ 7657 h 130"/>
                <a:gd name="T16" fmla="*/ 2680 w 81"/>
                <a:gd name="T17" fmla="*/ 6257 h 130"/>
                <a:gd name="T18" fmla="*/ 2285 w 81"/>
                <a:gd name="T19" fmla="*/ 6135 h 130"/>
                <a:gd name="T20" fmla="*/ 2152 w 81"/>
                <a:gd name="T21" fmla="*/ 5804 h 130"/>
                <a:gd name="T22" fmla="*/ 2152 w 81"/>
                <a:gd name="T23" fmla="*/ 5448 h 130"/>
                <a:gd name="T24" fmla="*/ 2152 w 81"/>
                <a:gd name="T25" fmla="*/ 5209 h 130"/>
                <a:gd name="T26" fmla="*/ 2152 w 81"/>
                <a:gd name="T27" fmla="*/ 4994 h 130"/>
                <a:gd name="T28" fmla="*/ 3489 w 81"/>
                <a:gd name="T29" fmla="*/ 0 h 130"/>
                <a:gd name="T30" fmla="*/ 4565 w 81"/>
                <a:gd name="T31" fmla="*/ 2214 h 130"/>
                <a:gd name="T32" fmla="*/ 4831 w 81"/>
                <a:gd name="T33" fmla="*/ 3019 h 130"/>
                <a:gd name="T34" fmla="*/ 4698 w 81"/>
                <a:gd name="T35" fmla="*/ 3355 h 130"/>
                <a:gd name="T36" fmla="*/ 4985 w 81"/>
                <a:gd name="T37" fmla="*/ 3589 h 130"/>
                <a:gd name="T38" fmla="*/ 5646 w 81"/>
                <a:gd name="T39" fmla="*/ 4521 h 130"/>
                <a:gd name="T40" fmla="*/ 5774 w 81"/>
                <a:gd name="T41" fmla="*/ 4994 h 130"/>
                <a:gd name="T42" fmla="*/ 6066 w 81"/>
                <a:gd name="T43" fmla="*/ 5209 h 130"/>
                <a:gd name="T44" fmla="*/ 6589 w 81"/>
                <a:gd name="T45" fmla="*/ 5326 h 130"/>
                <a:gd name="T46" fmla="*/ 6194 w 81"/>
                <a:gd name="T47" fmla="*/ 6043 h 130"/>
                <a:gd name="T48" fmla="*/ 6066 w 81"/>
                <a:gd name="T49" fmla="*/ 6491 h 130"/>
                <a:gd name="T50" fmla="*/ 6066 w 81"/>
                <a:gd name="T51" fmla="*/ 6613 h 130"/>
                <a:gd name="T52" fmla="*/ 5774 w 81"/>
                <a:gd name="T53" fmla="*/ 6969 h 130"/>
                <a:gd name="T54" fmla="*/ 5774 w 81"/>
                <a:gd name="T55" fmla="*/ 7184 h 130"/>
                <a:gd name="T56" fmla="*/ 6194 w 81"/>
                <a:gd name="T57" fmla="*/ 7540 h 130"/>
                <a:gd name="T58" fmla="*/ 6722 w 81"/>
                <a:gd name="T59" fmla="*/ 7062 h 130"/>
                <a:gd name="T60" fmla="*/ 6850 w 81"/>
                <a:gd name="T61" fmla="*/ 7301 h 130"/>
                <a:gd name="T62" fmla="*/ 6983 w 81"/>
                <a:gd name="T63" fmla="*/ 7423 h 130"/>
                <a:gd name="T64" fmla="*/ 6983 w 81"/>
                <a:gd name="T65" fmla="*/ 8018 h 130"/>
                <a:gd name="T66" fmla="*/ 7270 w 81"/>
                <a:gd name="T67" fmla="*/ 8588 h 130"/>
                <a:gd name="T68" fmla="*/ 7142 w 81"/>
                <a:gd name="T69" fmla="*/ 8822 h 130"/>
                <a:gd name="T70" fmla="*/ 7531 w 81"/>
                <a:gd name="T71" fmla="*/ 9037 h 130"/>
                <a:gd name="T72" fmla="*/ 7665 w 81"/>
                <a:gd name="T73" fmla="*/ 9393 h 130"/>
                <a:gd name="T74" fmla="*/ 7665 w 81"/>
                <a:gd name="T75" fmla="*/ 9754 h 130"/>
                <a:gd name="T76" fmla="*/ 7926 w 81"/>
                <a:gd name="T77" fmla="*/ 10085 h 130"/>
                <a:gd name="T78" fmla="*/ 8218 w 81"/>
                <a:gd name="T79" fmla="*/ 9754 h 130"/>
                <a:gd name="T80" fmla="*/ 8741 w 81"/>
                <a:gd name="T81" fmla="*/ 9964 h 130"/>
                <a:gd name="T82" fmla="*/ 9002 w 81"/>
                <a:gd name="T83" fmla="*/ 9754 h 130"/>
                <a:gd name="T84" fmla="*/ 9555 w 81"/>
                <a:gd name="T85" fmla="*/ 9871 h 130"/>
                <a:gd name="T86" fmla="*/ 9817 w 81"/>
                <a:gd name="T87" fmla="*/ 9964 h 130"/>
                <a:gd name="T88" fmla="*/ 10211 w 81"/>
                <a:gd name="T89" fmla="*/ 9754 h 130"/>
                <a:gd name="T90" fmla="*/ 10631 w 81"/>
                <a:gd name="T91" fmla="*/ 9871 h 130"/>
                <a:gd name="T92" fmla="*/ 10892 w 81"/>
                <a:gd name="T93" fmla="*/ 10203 h 130"/>
                <a:gd name="T94" fmla="*/ 9950 w 81"/>
                <a:gd name="T95" fmla="*/ 15079 h 130"/>
                <a:gd name="T96" fmla="*/ 0 w 81"/>
                <a:gd name="T97" fmla="*/ 13460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47" name="Freeform 48"/>
            <p:cNvSpPr>
              <a:spLocks/>
            </p:cNvSpPr>
            <p:nvPr/>
          </p:nvSpPr>
          <p:spPr bwMode="auto">
            <a:xfrm>
              <a:off x="2162" y="1170"/>
              <a:ext cx="707" cy="424"/>
            </a:xfrm>
            <a:custGeom>
              <a:avLst/>
              <a:gdLst>
                <a:gd name="T0" fmla="*/ 6455 w 138"/>
                <a:gd name="T1" fmla="*/ 8909 h 87"/>
                <a:gd name="T2" fmla="*/ 6061 w 138"/>
                <a:gd name="T3" fmla="*/ 9713 h 87"/>
                <a:gd name="T4" fmla="*/ 5774 w 138"/>
                <a:gd name="T5" fmla="*/ 9265 h 87"/>
                <a:gd name="T6" fmla="*/ 5641 w 138"/>
                <a:gd name="T7" fmla="*/ 9620 h 87"/>
                <a:gd name="T8" fmla="*/ 5118 w 138"/>
                <a:gd name="T9" fmla="*/ 9620 h 87"/>
                <a:gd name="T10" fmla="*/ 4437 w 138"/>
                <a:gd name="T11" fmla="*/ 9499 h 87"/>
                <a:gd name="T12" fmla="*/ 4303 w 138"/>
                <a:gd name="T13" fmla="*/ 9499 h 87"/>
                <a:gd name="T14" fmla="*/ 3909 w 138"/>
                <a:gd name="T15" fmla="*/ 9499 h 87"/>
                <a:gd name="T16" fmla="*/ 3489 w 138"/>
                <a:gd name="T17" fmla="*/ 9499 h 87"/>
                <a:gd name="T18" fmla="*/ 3228 w 138"/>
                <a:gd name="T19" fmla="*/ 9620 h 87"/>
                <a:gd name="T20" fmla="*/ 3100 w 138"/>
                <a:gd name="T21" fmla="*/ 9265 h 87"/>
                <a:gd name="T22" fmla="*/ 3100 w 138"/>
                <a:gd name="T23" fmla="*/ 8909 h 87"/>
                <a:gd name="T24" fmla="*/ 2679 w 138"/>
                <a:gd name="T25" fmla="*/ 8694 h 87"/>
                <a:gd name="T26" fmla="*/ 2679 w 138"/>
                <a:gd name="T27" fmla="*/ 8339 h 87"/>
                <a:gd name="T28" fmla="*/ 2413 w 138"/>
                <a:gd name="T29" fmla="*/ 7983 h 87"/>
                <a:gd name="T30" fmla="*/ 2413 w 138"/>
                <a:gd name="T31" fmla="*/ 7291 h 87"/>
                <a:gd name="T32" fmla="*/ 2285 w 138"/>
                <a:gd name="T33" fmla="*/ 6935 h 87"/>
                <a:gd name="T34" fmla="*/ 2152 w 138"/>
                <a:gd name="T35" fmla="*/ 6842 h 87"/>
                <a:gd name="T36" fmla="*/ 2019 w 138"/>
                <a:gd name="T37" fmla="*/ 6842 h 87"/>
                <a:gd name="T38" fmla="*/ 1470 w 138"/>
                <a:gd name="T39" fmla="*/ 7174 h 87"/>
                <a:gd name="T40" fmla="*/ 1209 w 138"/>
                <a:gd name="T41" fmla="*/ 6721 h 87"/>
                <a:gd name="T42" fmla="*/ 1209 w 138"/>
                <a:gd name="T43" fmla="*/ 6482 h 87"/>
                <a:gd name="T44" fmla="*/ 1470 w 138"/>
                <a:gd name="T45" fmla="*/ 6126 h 87"/>
                <a:gd name="T46" fmla="*/ 1470 w 138"/>
                <a:gd name="T47" fmla="*/ 5795 h 87"/>
                <a:gd name="T48" fmla="*/ 1604 w 138"/>
                <a:gd name="T49" fmla="*/ 5556 h 87"/>
                <a:gd name="T50" fmla="*/ 1890 w 138"/>
                <a:gd name="T51" fmla="*/ 4869 h 87"/>
                <a:gd name="T52" fmla="*/ 1470 w 138"/>
                <a:gd name="T53" fmla="*/ 4630 h 87"/>
                <a:gd name="T54" fmla="*/ 1076 w 138"/>
                <a:gd name="T55" fmla="*/ 4396 h 87"/>
                <a:gd name="T56" fmla="*/ 815 w 138"/>
                <a:gd name="T57" fmla="*/ 3587 h 87"/>
                <a:gd name="T58" fmla="*/ 261 w 138"/>
                <a:gd name="T59" fmla="*/ 3134 h 87"/>
                <a:gd name="T60" fmla="*/ 261 w 138"/>
                <a:gd name="T61" fmla="*/ 2900 h 87"/>
                <a:gd name="T62" fmla="*/ 261 w 138"/>
                <a:gd name="T63" fmla="*/ 2305 h 87"/>
                <a:gd name="T64" fmla="*/ 394 w 138"/>
                <a:gd name="T65" fmla="*/ 0 h 87"/>
                <a:gd name="T66" fmla="*/ 6588 w 138"/>
                <a:gd name="T67" fmla="*/ 926 h 87"/>
                <a:gd name="T68" fmla="*/ 18556 w 138"/>
                <a:gd name="T69" fmla="*/ 2208 h 87"/>
                <a:gd name="T70" fmla="*/ 17742 w 138"/>
                <a:gd name="T71" fmla="*/ 10069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48" name="Freeform 49"/>
            <p:cNvSpPr>
              <a:spLocks/>
            </p:cNvSpPr>
            <p:nvPr/>
          </p:nvSpPr>
          <p:spPr bwMode="auto">
            <a:xfrm>
              <a:off x="1737" y="1677"/>
              <a:ext cx="440" cy="649"/>
            </a:xfrm>
            <a:custGeom>
              <a:avLst/>
              <a:gdLst>
                <a:gd name="T0" fmla="*/ 1755 w 86"/>
                <a:gd name="T1" fmla="*/ 0 h 133"/>
                <a:gd name="T2" fmla="*/ 0 w 86"/>
                <a:gd name="T3" fmla="*/ 5929 h 133"/>
                <a:gd name="T4" fmla="*/ 7511 w 86"/>
                <a:gd name="T5" fmla="*/ 15454 h 133"/>
                <a:gd name="T6" fmla="*/ 7511 w 86"/>
                <a:gd name="T7" fmla="*/ 15337 h 133"/>
                <a:gd name="T8" fmla="*/ 7511 w 86"/>
                <a:gd name="T9" fmla="*/ 15215 h 133"/>
                <a:gd name="T10" fmla="*/ 7644 w 86"/>
                <a:gd name="T11" fmla="*/ 14761 h 133"/>
                <a:gd name="T12" fmla="*/ 7644 w 86"/>
                <a:gd name="T13" fmla="*/ 14644 h 133"/>
                <a:gd name="T14" fmla="*/ 7644 w 86"/>
                <a:gd name="T15" fmla="*/ 13717 h 133"/>
                <a:gd name="T16" fmla="*/ 7644 w 86"/>
                <a:gd name="T17" fmla="*/ 13361 h 133"/>
                <a:gd name="T18" fmla="*/ 7644 w 86"/>
                <a:gd name="T19" fmla="*/ 13239 h 133"/>
                <a:gd name="T20" fmla="*/ 8038 w 86"/>
                <a:gd name="T21" fmla="*/ 13239 h 133"/>
                <a:gd name="T22" fmla="*/ 8299 w 86"/>
                <a:gd name="T23" fmla="*/ 13239 h 133"/>
                <a:gd name="T24" fmla="*/ 8427 w 86"/>
                <a:gd name="T25" fmla="*/ 13361 h 133"/>
                <a:gd name="T26" fmla="*/ 8427 w 86"/>
                <a:gd name="T27" fmla="*/ 13478 h 133"/>
                <a:gd name="T28" fmla="*/ 8560 w 86"/>
                <a:gd name="T29" fmla="*/ 13595 h 133"/>
                <a:gd name="T30" fmla="*/ 8846 w 86"/>
                <a:gd name="T31" fmla="*/ 13595 h 133"/>
                <a:gd name="T32" fmla="*/ 9107 w 86"/>
                <a:gd name="T33" fmla="*/ 12785 h 133"/>
                <a:gd name="T34" fmla="*/ 9373 w 86"/>
                <a:gd name="T35" fmla="*/ 11741 h 133"/>
                <a:gd name="T36" fmla="*/ 11517 w 86"/>
                <a:gd name="T37" fmla="*/ 1976 h 133"/>
                <a:gd name="T38" fmla="*/ 6569 w 86"/>
                <a:gd name="T39" fmla="*/ 1049 h 133"/>
                <a:gd name="T40" fmla="*/ 1755 w 86"/>
                <a:gd name="T41" fmla="*/ 0 h 133"/>
                <a:gd name="T42" fmla="*/ 1755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49" name="Freeform 50"/>
            <p:cNvSpPr>
              <a:spLocks/>
            </p:cNvSpPr>
            <p:nvPr/>
          </p:nvSpPr>
          <p:spPr bwMode="auto">
            <a:xfrm>
              <a:off x="1967" y="2170"/>
              <a:ext cx="467" cy="517"/>
            </a:xfrm>
            <a:custGeom>
              <a:avLst/>
              <a:gdLst>
                <a:gd name="T0" fmla="*/ 10536 w 91"/>
                <a:gd name="T1" fmla="*/ 12301 h 106"/>
                <a:gd name="T2" fmla="*/ 12301 w 91"/>
                <a:gd name="T3" fmla="*/ 1166 h 106"/>
                <a:gd name="T4" fmla="*/ 3372 w 91"/>
                <a:gd name="T5" fmla="*/ 0 h 106"/>
                <a:gd name="T6" fmla="*/ 3372 w 91"/>
                <a:gd name="T7" fmla="*/ 0 h 106"/>
                <a:gd name="T8" fmla="*/ 3110 w 91"/>
                <a:gd name="T9" fmla="*/ 1049 h 106"/>
                <a:gd name="T10" fmla="*/ 2843 w 91"/>
                <a:gd name="T11" fmla="*/ 1853 h 106"/>
                <a:gd name="T12" fmla="*/ 2581 w 91"/>
                <a:gd name="T13" fmla="*/ 1853 h 106"/>
                <a:gd name="T14" fmla="*/ 2422 w 91"/>
                <a:gd name="T15" fmla="*/ 1736 h 106"/>
                <a:gd name="T16" fmla="*/ 2422 w 91"/>
                <a:gd name="T17" fmla="*/ 1619 h 106"/>
                <a:gd name="T18" fmla="*/ 2289 w 91"/>
                <a:gd name="T19" fmla="*/ 1497 h 106"/>
                <a:gd name="T20" fmla="*/ 2027 w 91"/>
                <a:gd name="T21" fmla="*/ 1497 h 106"/>
                <a:gd name="T22" fmla="*/ 1632 w 91"/>
                <a:gd name="T23" fmla="*/ 1497 h 106"/>
                <a:gd name="T24" fmla="*/ 1632 w 91"/>
                <a:gd name="T25" fmla="*/ 1619 h 106"/>
                <a:gd name="T26" fmla="*/ 1632 w 91"/>
                <a:gd name="T27" fmla="*/ 1975 h 106"/>
                <a:gd name="T28" fmla="*/ 1632 w 91"/>
                <a:gd name="T29" fmla="*/ 2902 h 106"/>
                <a:gd name="T30" fmla="*/ 1632 w 91"/>
                <a:gd name="T31" fmla="*/ 3019 h 106"/>
                <a:gd name="T32" fmla="*/ 1473 w 91"/>
                <a:gd name="T33" fmla="*/ 3473 h 106"/>
                <a:gd name="T34" fmla="*/ 1473 w 91"/>
                <a:gd name="T35" fmla="*/ 3590 h 106"/>
                <a:gd name="T36" fmla="*/ 1473 w 91"/>
                <a:gd name="T37" fmla="*/ 3712 h 106"/>
                <a:gd name="T38" fmla="*/ 1473 w 91"/>
                <a:gd name="T39" fmla="*/ 3951 h 106"/>
                <a:gd name="T40" fmla="*/ 1473 w 91"/>
                <a:gd name="T41" fmla="*/ 4068 h 106"/>
                <a:gd name="T42" fmla="*/ 1473 w 91"/>
                <a:gd name="T43" fmla="*/ 4185 h 106"/>
                <a:gd name="T44" fmla="*/ 1632 w 91"/>
                <a:gd name="T45" fmla="*/ 4399 h 106"/>
                <a:gd name="T46" fmla="*/ 1632 w 91"/>
                <a:gd name="T47" fmla="*/ 4521 h 106"/>
                <a:gd name="T48" fmla="*/ 1632 w 91"/>
                <a:gd name="T49" fmla="*/ 4755 h 106"/>
                <a:gd name="T50" fmla="*/ 1765 w 91"/>
                <a:gd name="T51" fmla="*/ 4994 h 106"/>
                <a:gd name="T52" fmla="*/ 1765 w 91"/>
                <a:gd name="T53" fmla="*/ 4994 h 106"/>
                <a:gd name="T54" fmla="*/ 1894 w 91"/>
                <a:gd name="T55" fmla="*/ 5116 h 106"/>
                <a:gd name="T56" fmla="*/ 2027 w 91"/>
                <a:gd name="T57" fmla="*/ 5331 h 106"/>
                <a:gd name="T58" fmla="*/ 1894 w 91"/>
                <a:gd name="T59" fmla="*/ 5331 h 106"/>
                <a:gd name="T60" fmla="*/ 1894 w 91"/>
                <a:gd name="T61" fmla="*/ 5331 h 106"/>
                <a:gd name="T62" fmla="*/ 1632 w 91"/>
                <a:gd name="T63" fmla="*/ 5448 h 106"/>
                <a:gd name="T64" fmla="*/ 1345 w 91"/>
                <a:gd name="T65" fmla="*/ 5565 h 106"/>
                <a:gd name="T66" fmla="*/ 1211 w 91"/>
                <a:gd name="T67" fmla="*/ 5804 h 106"/>
                <a:gd name="T68" fmla="*/ 949 w 91"/>
                <a:gd name="T69" fmla="*/ 6375 h 106"/>
                <a:gd name="T70" fmla="*/ 683 w 91"/>
                <a:gd name="T71" fmla="*/ 6731 h 106"/>
                <a:gd name="T72" fmla="*/ 395 w 91"/>
                <a:gd name="T73" fmla="*/ 6731 h 106"/>
                <a:gd name="T74" fmla="*/ 395 w 91"/>
                <a:gd name="T75" fmla="*/ 6853 h 106"/>
                <a:gd name="T76" fmla="*/ 554 w 91"/>
                <a:gd name="T77" fmla="*/ 6970 h 106"/>
                <a:gd name="T78" fmla="*/ 395 w 91"/>
                <a:gd name="T79" fmla="*/ 7087 h 106"/>
                <a:gd name="T80" fmla="*/ 395 w 91"/>
                <a:gd name="T81" fmla="*/ 7301 h 106"/>
                <a:gd name="T82" fmla="*/ 395 w 91"/>
                <a:gd name="T83" fmla="*/ 7423 h 106"/>
                <a:gd name="T84" fmla="*/ 683 w 91"/>
                <a:gd name="T85" fmla="*/ 7662 h 106"/>
                <a:gd name="T86" fmla="*/ 816 w 91"/>
                <a:gd name="T87" fmla="*/ 7779 h 106"/>
                <a:gd name="T88" fmla="*/ 683 w 91"/>
                <a:gd name="T89" fmla="*/ 7779 h 106"/>
                <a:gd name="T90" fmla="*/ 683 w 91"/>
                <a:gd name="T91" fmla="*/ 8018 h 106"/>
                <a:gd name="T92" fmla="*/ 554 w 91"/>
                <a:gd name="T93" fmla="*/ 8111 h 106"/>
                <a:gd name="T94" fmla="*/ 395 w 91"/>
                <a:gd name="T95" fmla="*/ 8111 h 106"/>
                <a:gd name="T96" fmla="*/ 133 w 91"/>
                <a:gd name="T97" fmla="*/ 8018 h 106"/>
                <a:gd name="T98" fmla="*/ 0 w 91"/>
                <a:gd name="T99" fmla="*/ 8467 h 106"/>
                <a:gd name="T100" fmla="*/ 6610 w 91"/>
                <a:gd name="T101" fmla="*/ 11823 h 106"/>
                <a:gd name="T102" fmla="*/ 10536 w 91"/>
                <a:gd name="T103" fmla="*/ 12301 h 106"/>
                <a:gd name="T104" fmla="*/ 10536 w 91"/>
                <a:gd name="T105" fmla="*/ 12301 h 106"/>
                <a:gd name="T106" fmla="*/ 10536 w 91"/>
                <a:gd name="T107" fmla="*/ 12301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50" name="Freeform 51"/>
            <p:cNvSpPr>
              <a:spLocks/>
            </p:cNvSpPr>
            <p:nvPr/>
          </p:nvSpPr>
          <p:spPr bwMode="auto">
            <a:xfrm>
              <a:off x="3264" y="1248"/>
              <a:ext cx="455" cy="487"/>
            </a:xfrm>
            <a:custGeom>
              <a:avLst/>
              <a:gdLst>
                <a:gd name="T0" fmla="*/ 1074 w 89"/>
                <a:gd name="T1" fmla="*/ 7967 h 100"/>
                <a:gd name="T2" fmla="*/ 521 w 89"/>
                <a:gd name="T3" fmla="*/ 7398 h 100"/>
                <a:gd name="T4" fmla="*/ 941 w 89"/>
                <a:gd name="T5" fmla="*/ 6925 h 100"/>
                <a:gd name="T6" fmla="*/ 941 w 89"/>
                <a:gd name="T7" fmla="*/ 6477 h 100"/>
                <a:gd name="T8" fmla="*/ 680 w 89"/>
                <a:gd name="T9" fmla="*/ 5430 h 100"/>
                <a:gd name="T10" fmla="*/ 680 w 89"/>
                <a:gd name="T11" fmla="*/ 4958 h 100"/>
                <a:gd name="T12" fmla="*/ 521 w 89"/>
                <a:gd name="T13" fmla="*/ 3818 h 100"/>
                <a:gd name="T14" fmla="*/ 261 w 89"/>
                <a:gd name="T15" fmla="*/ 3010 h 100"/>
                <a:gd name="T16" fmla="*/ 0 w 89"/>
                <a:gd name="T17" fmla="*/ 1851 h 100"/>
                <a:gd name="T18" fmla="*/ 133 w 89"/>
                <a:gd name="T19" fmla="*/ 1373 h 100"/>
                <a:gd name="T20" fmla="*/ 0 w 89"/>
                <a:gd name="T21" fmla="*/ 808 h 100"/>
                <a:gd name="T22" fmla="*/ 3083 w 89"/>
                <a:gd name="T23" fmla="*/ 356 h 100"/>
                <a:gd name="T24" fmla="*/ 3343 w 89"/>
                <a:gd name="T25" fmla="*/ 117 h 100"/>
                <a:gd name="T26" fmla="*/ 3737 w 89"/>
                <a:gd name="T27" fmla="*/ 570 h 100"/>
                <a:gd name="T28" fmla="*/ 3737 w 89"/>
                <a:gd name="T29" fmla="*/ 1164 h 100"/>
                <a:gd name="T30" fmla="*/ 4284 w 89"/>
                <a:gd name="T31" fmla="*/ 1373 h 100"/>
                <a:gd name="T32" fmla="*/ 4550 w 89"/>
                <a:gd name="T33" fmla="*/ 1495 h 100"/>
                <a:gd name="T34" fmla="*/ 5071 w 89"/>
                <a:gd name="T35" fmla="*/ 1495 h 100"/>
                <a:gd name="T36" fmla="*/ 5199 w 89"/>
                <a:gd name="T37" fmla="*/ 1612 h 100"/>
                <a:gd name="T38" fmla="*/ 5751 w 89"/>
                <a:gd name="T39" fmla="*/ 1495 h 100"/>
                <a:gd name="T40" fmla="*/ 6820 w 89"/>
                <a:gd name="T41" fmla="*/ 1612 h 100"/>
                <a:gd name="T42" fmla="*/ 6953 w 89"/>
                <a:gd name="T43" fmla="*/ 1734 h 100"/>
                <a:gd name="T44" fmla="*/ 7081 w 89"/>
                <a:gd name="T45" fmla="*/ 1734 h 100"/>
                <a:gd name="T46" fmla="*/ 7214 w 89"/>
                <a:gd name="T47" fmla="*/ 2089 h 100"/>
                <a:gd name="T48" fmla="*/ 7607 w 89"/>
                <a:gd name="T49" fmla="*/ 1967 h 100"/>
                <a:gd name="T50" fmla="*/ 7893 w 89"/>
                <a:gd name="T51" fmla="*/ 1967 h 100"/>
                <a:gd name="T52" fmla="*/ 8287 w 89"/>
                <a:gd name="T53" fmla="*/ 2206 h 100"/>
                <a:gd name="T54" fmla="*/ 8548 w 89"/>
                <a:gd name="T55" fmla="*/ 2420 h 100"/>
                <a:gd name="T56" fmla="*/ 9095 w 89"/>
                <a:gd name="T57" fmla="*/ 2420 h 100"/>
                <a:gd name="T58" fmla="*/ 9749 w 89"/>
                <a:gd name="T59" fmla="*/ 2089 h 100"/>
                <a:gd name="T60" fmla="*/ 10823 w 89"/>
                <a:gd name="T61" fmla="*/ 2299 h 100"/>
                <a:gd name="T62" fmla="*/ 11084 w 89"/>
                <a:gd name="T63" fmla="*/ 2299 h 100"/>
                <a:gd name="T64" fmla="*/ 11498 w 89"/>
                <a:gd name="T65" fmla="*/ 2420 h 100"/>
                <a:gd name="T66" fmla="*/ 11631 w 89"/>
                <a:gd name="T67" fmla="*/ 2537 h 100"/>
                <a:gd name="T68" fmla="*/ 10823 w 89"/>
                <a:gd name="T69" fmla="*/ 2893 h 100"/>
                <a:gd name="T70" fmla="*/ 10429 w 89"/>
                <a:gd name="T71" fmla="*/ 3224 h 100"/>
                <a:gd name="T72" fmla="*/ 9749 w 89"/>
                <a:gd name="T73" fmla="*/ 3463 h 100"/>
                <a:gd name="T74" fmla="*/ 7893 w 89"/>
                <a:gd name="T75" fmla="*/ 5075 h 100"/>
                <a:gd name="T76" fmla="*/ 7607 w 89"/>
                <a:gd name="T77" fmla="*/ 5313 h 100"/>
                <a:gd name="T78" fmla="*/ 7607 w 89"/>
                <a:gd name="T79" fmla="*/ 6477 h 100"/>
                <a:gd name="T80" fmla="*/ 6953 w 89"/>
                <a:gd name="T81" fmla="*/ 6808 h 100"/>
                <a:gd name="T82" fmla="*/ 6953 w 89"/>
                <a:gd name="T83" fmla="*/ 7042 h 100"/>
                <a:gd name="T84" fmla="*/ 6953 w 89"/>
                <a:gd name="T85" fmla="*/ 7519 h 100"/>
                <a:gd name="T86" fmla="*/ 7081 w 89"/>
                <a:gd name="T87" fmla="*/ 7967 h 100"/>
                <a:gd name="T88" fmla="*/ 6953 w 89"/>
                <a:gd name="T89" fmla="*/ 8445 h 100"/>
                <a:gd name="T90" fmla="*/ 7081 w 89"/>
                <a:gd name="T91" fmla="*/ 9131 h 100"/>
                <a:gd name="T92" fmla="*/ 7346 w 89"/>
                <a:gd name="T93" fmla="*/ 9248 h 100"/>
                <a:gd name="T94" fmla="*/ 7761 w 89"/>
                <a:gd name="T95" fmla="*/ 9346 h 100"/>
                <a:gd name="T96" fmla="*/ 7893 w 89"/>
                <a:gd name="T97" fmla="*/ 9579 h 100"/>
                <a:gd name="T98" fmla="*/ 8548 w 89"/>
                <a:gd name="T99" fmla="*/ 10057 h 100"/>
                <a:gd name="T100" fmla="*/ 9616 w 89"/>
                <a:gd name="T101" fmla="*/ 10626 h 100"/>
                <a:gd name="T102" fmla="*/ 9616 w 89"/>
                <a:gd name="T103" fmla="*/ 10982 h 100"/>
                <a:gd name="T104" fmla="*/ 1074 w 89"/>
                <a:gd name="T105" fmla="*/ 11552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51" name="Freeform 52"/>
            <p:cNvSpPr>
              <a:spLocks/>
            </p:cNvSpPr>
            <p:nvPr/>
          </p:nvSpPr>
          <p:spPr bwMode="auto">
            <a:xfrm>
              <a:off x="3473" y="2604"/>
              <a:ext cx="395" cy="322"/>
            </a:xfrm>
            <a:custGeom>
              <a:avLst/>
              <a:gdLst>
                <a:gd name="T0" fmla="*/ 5525 w 77"/>
                <a:gd name="T1" fmla="*/ 117 h 66"/>
                <a:gd name="T2" fmla="*/ 5946 w 77"/>
                <a:gd name="T3" fmla="*/ 1166 h 66"/>
                <a:gd name="T4" fmla="*/ 5817 w 77"/>
                <a:gd name="T5" fmla="*/ 1498 h 66"/>
                <a:gd name="T6" fmla="*/ 5397 w 77"/>
                <a:gd name="T7" fmla="*/ 2547 h 66"/>
                <a:gd name="T8" fmla="*/ 8634 w 77"/>
                <a:gd name="T9" fmla="*/ 3830 h 66"/>
                <a:gd name="T10" fmla="*/ 8634 w 77"/>
                <a:gd name="T11" fmla="*/ 4640 h 66"/>
                <a:gd name="T12" fmla="*/ 8500 w 77"/>
                <a:gd name="T13" fmla="*/ 5235 h 66"/>
                <a:gd name="T14" fmla="*/ 7844 w 77"/>
                <a:gd name="T15" fmla="*/ 5118 h 66"/>
                <a:gd name="T16" fmla="*/ 7551 w 77"/>
                <a:gd name="T17" fmla="*/ 5689 h 66"/>
                <a:gd name="T18" fmla="*/ 8367 w 77"/>
                <a:gd name="T19" fmla="*/ 5572 h 66"/>
                <a:gd name="T20" fmla="*/ 8921 w 77"/>
                <a:gd name="T21" fmla="*/ 5450 h 66"/>
                <a:gd name="T22" fmla="*/ 8634 w 77"/>
                <a:gd name="T23" fmla="*/ 5689 h 66"/>
                <a:gd name="T24" fmla="*/ 8921 w 77"/>
                <a:gd name="T25" fmla="*/ 5928 h 66"/>
                <a:gd name="T26" fmla="*/ 9577 w 77"/>
                <a:gd name="T27" fmla="*/ 5450 h 66"/>
                <a:gd name="T28" fmla="*/ 9998 w 77"/>
                <a:gd name="T29" fmla="*/ 5572 h 66"/>
                <a:gd name="T30" fmla="*/ 9844 w 77"/>
                <a:gd name="T31" fmla="*/ 5928 h 66"/>
                <a:gd name="T32" fmla="*/ 9182 w 77"/>
                <a:gd name="T33" fmla="*/ 6499 h 66"/>
                <a:gd name="T34" fmla="*/ 9577 w 77"/>
                <a:gd name="T35" fmla="*/ 6972 h 66"/>
                <a:gd name="T36" fmla="*/ 10393 w 77"/>
                <a:gd name="T37" fmla="*/ 7547 h 66"/>
                <a:gd name="T38" fmla="*/ 9577 w 77"/>
                <a:gd name="T39" fmla="*/ 7308 h 66"/>
                <a:gd name="T40" fmla="*/ 8634 w 77"/>
                <a:gd name="T41" fmla="*/ 6855 h 66"/>
                <a:gd name="T42" fmla="*/ 8239 w 77"/>
                <a:gd name="T43" fmla="*/ 7186 h 66"/>
                <a:gd name="T44" fmla="*/ 8105 w 77"/>
                <a:gd name="T45" fmla="*/ 7547 h 66"/>
                <a:gd name="T46" fmla="*/ 7685 w 77"/>
                <a:gd name="T47" fmla="*/ 7308 h 66"/>
                <a:gd name="T48" fmla="*/ 7290 w 77"/>
                <a:gd name="T49" fmla="*/ 7308 h 66"/>
                <a:gd name="T50" fmla="*/ 6607 w 77"/>
                <a:gd name="T51" fmla="*/ 7426 h 66"/>
                <a:gd name="T52" fmla="*/ 5525 w 77"/>
                <a:gd name="T53" fmla="*/ 6855 h 66"/>
                <a:gd name="T54" fmla="*/ 5130 w 77"/>
                <a:gd name="T55" fmla="*/ 6616 h 66"/>
                <a:gd name="T56" fmla="*/ 5002 w 77"/>
                <a:gd name="T57" fmla="*/ 6499 h 66"/>
                <a:gd name="T58" fmla="*/ 4581 w 77"/>
                <a:gd name="T59" fmla="*/ 6381 h 66"/>
                <a:gd name="T60" fmla="*/ 4448 w 77"/>
                <a:gd name="T61" fmla="*/ 6259 h 66"/>
                <a:gd name="T62" fmla="*/ 4186 w 77"/>
                <a:gd name="T63" fmla="*/ 6738 h 66"/>
                <a:gd name="T64" fmla="*/ 2026 w 77"/>
                <a:gd name="T65" fmla="*/ 6499 h 66"/>
                <a:gd name="T66" fmla="*/ 554 w 77"/>
                <a:gd name="T67" fmla="*/ 6381 h 66"/>
                <a:gd name="T68" fmla="*/ 682 w 77"/>
                <a:gd name="T69" fmla="*/ 6167 h 66"/>
                <a:gd name="T70" fmla="*/ 816 w 77"/>
                <a:gd name="T71" fmla="*/ 5333 h 66"/>
                <a:gd name="T72" fmla="*/ 816 w 77"/>
                <a:gd name="T73" fmla="*/ 4879 h 66"/>
                <a:gd name="T74" fmla="*/ 1211 w 77"/>
                <a:gd name="T75" fmla="*/ 4308 h 66"/>
                <a:gd name="T76" fmla="*/ 949 w 77"/>
                <a:gd name="T77" fmla="*/ 3474 h 66"/>
                <a:gd name="T78" fmla="*/ 816 w 77"/>
                <a:gd name="T79" fmla="*/ 3259 h 66"/>
                <a:gd name="T80" fmla="*/ 554 w 77"/>
                <a:gd name="T81" fmla="*/ 2903 h 66"/>
                <a:gd name="T82" fmla="*/ 133 w 77"/>
                <a:gd name="T83" fmla="*/ 2215 h 66"/>
                <a:gd name="T84" fmla="*/ 0 w 77"/>
                <a:gd name="T85" fmla="*/ 11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3052" name="Freeform 53"/>
            <p:cNvSpPr>
              <a:spLocks/>
            </p:cNvSpPr>
            <p:nvPr/>
          </p:nvSpPr>
          <p:spPr bwMode="auto">
            <a:xfrm>
              <a:off x="3632" y="1799"/>
              <a:ext cx="277" cy="463"/>
            </a:xfrm>
            <a:custGeom>
              <a:avLst/>
              <a:gdLst>
                <a:gd name="T0" fmla="*/ 1211 w 54"/>
                <a:gd name="T1" fmla="*/ 239 h 95"/>
                <a:gd name="T2" fmla="*/ 1631 w 54"/>
                <a:gd name="T3" fmla="*/ 570 h 95"/>
                <a:gd name="T4" fmla="*/ 2026 w 54"/>
                <a:gd name="T5" fmla="*/ 926 h 95"/>
                <a:gd name="T6" fmla="*/ 2026 w 54"/>
                <a:gd name="T7" fmla="*/ 1379 h 95"/>
                <a:gd name="T8" fmla="*/ 1893 w 54"/>
                <a:gd name="T9" fmla="*/ 1735 h 95"/>
                <a:gd name="T10" fmla="*/ 1472 w 54"/>
                <a:gd name="T11" fmla="*/ 2208 h 95"/>
                <a:gd name="T12" fmla="*/ 1211 w 54"/>
                <a:gd name="T13" fmla="*/ 2305 h 95"/>
                <a:gd name="T14" fmla="*/ 682 w 54"/>
                <a:gd name="T15" fmla="*/ 2422 h 95"/>
                <a:gd name="T16" fmla="*/ 554 w 54"/>
                <a:gd name="T17" fmla="*/ 2778 h 95"/>
                <a:gd name="T18" fmla="*/ 816 w 54"/>
                <a:gd name="T19" fmla="*/ 3134 h 95"/>
                <a:gd name="T20" fmla="*/ 554 w 54"/>
                <a:gd name="T21" fmla="*/ 3943 h 95"/>
                <a:gd name="T22" fmla="*/ 133 w 54"/>
                <a:gd name="T23" fmla="*/ 4157 h 95"/>
                <a:gd name="T24" fmla="*/ 0 w 54"/>
                <a:gd name="T25" fmla="*/ 4513 h 95"/>
                <a:gd name="T26" fmla="*/ 0 w 54"/>
                <a:gd name="T27" fmla="*/ 4752 h 95"/>
                <a:gd name="T28" fmla="*/ 133 w 54"/>
                <a:gd name="T29" fmla="*/ 5556 h 95"/>
                <a:gd name="T30" fmla="*/ 682 w 54"/>
                <a:gd name="T31" fmla="*/ 6126 h 95"/>
                <a:gd name="T32" fmla="*/ 1344 w 54"/>
                <a:gd name="T33" fmla="*/ 6604 h 95"/>
                <a:gd name="T34" fmla="*/ 1765 w 54"/>
                <a:gd name="T35" fmla="*/ 7413 h 95"/>
                <a:gd name="T36" fmla="*/ 2026 w 54"/>
                <a:gd name="T37" fmla="*/ 7174 h 95"/>
                <a:gd name="T38" fmla="*/ 2555 w 54"/>
                <a:gd name="T39" fmla="*/ 7530 h 95"/>
                <a:gd name="T40" fmla="*/ 2555 w 54"/>
                <a:gd name="T41" fmla="*/ 7983 h 95"/>
                <a:gd name="T42" fmla="*/ 2160 w 54"/>
                <a:gd name="T43" fmla="*/ 8456 h 95"/>
                <a:gd name="T44" fmla="*/ 2555 w 54"/>
                <a:gd name="T45" fmla="*/ 9026 h 95"/>
                <a:gd name="T46" fmla="*/ 3237 w 54"/>
                <a:gd name="T47" fmla="*/ 9382 h 95"/>
                <a:gd name="T48" fmla="*/ 3919 w 54"/>
                <a:gd name="T49" fmla="*/ 10069 h 95"/>
                <a:gd name="T50" fmla="*/ 4052 w 54"/>
                <a:gd name="T51" fmla="*/ 10308 h 95"/>
                <a:gd name="T52" fmla="*/ 3919 w 54"/>
                <a:gd name="T53" fmla="*/ 10547 h 95"/>
                <a:gd name="T54" fmla="*/ 4314 w 54"/>
                <a:gd name="T55" fmla="*/ 11000 h 95"/>
                <a:gd name="T56" fmla="*/ 4447 w 54"/>
                <a:gd name="T57" fmla="*/ 10878 h 95"/>
                <a:gd name="T58" fmla="*/ 4581 w 54"/>
                <a:gd name="T59" fmla="*/ 10639 h 95"/>
                <a:gd name="T60" fmla="*/ 5130 w 54"/>
                <a:gd name="T61" fmla="*/ 10547 h 95"/>
                <a:gd name="T62" fmla="*/ 5658 w 54"/>
                <a:gd name="T63" fmla="*/ 10761 h 95"/>
                <a:gd name="T64" fmla="*/ 5817 w 54"/>
                <a:gd name="T65" fmla="*/ 10308 h 95"/>
                <a:gd name="T66" fmla="*/ 5945 w 54"/>
                <a:gd name="T67" fmla="*/ 10069 h 95"/>
                <a:gd name="T68" fmla="*/ 6474 w 54"/>
                <a:gd name="T69" fmla="*/ 9835 h 95"/>
                <a:gd name="T70" fmla="*/ 6340 w 54"/>
                <a:gd name="T71" fmla="*/ 9621 h 95"/>
                <a:gd name="T72" fmla="*/ 6340 w 54"/>
                <a:gd name="T73" fmla="*/ 9382 h 95"/>
                <a:gd name="T74" fmla="*/ 6474 w 54"/>
                <a:gd name="T75" fmla="*/ 9265 h 95"/>
                <a:gd name="T76" fmla="*/ 6474 w 54"/>
                <a:gd name="T77" fmla="*/ 9143 h 95"/>
                <a:gd name="T78" fmla="*/ 6474 w 54"/>
                <a:gd name="T79" fmla="*/ 8456 h 95"/>
                <a:gd name="T80" fmla="*/ 7028 w 54"/>
                <a:gd name="T81" fmla="*/ 7861 h 95"/>
                <a:gd name="T82" fmla="*/ 7289 w 54"/>
                <a:gd name="T83" fmla="*/ 7413 h 95"/>
                <a:gd name="T84" fmla="*/ 7028 w 54"/>
                <a:gd name="T85" fmla="*/ 6604 h 95"/>
                <a:gd name="T86" fmla="*/ 7028 w 54"/>
                <a:gd name="T87" fmla="*/ 6248 h 95"/>
                <a:gd name="T88" fmla="*/ 6607 w 54"/>
                <a:gd name="T89" fmla="*/ 1496 h 95"/>
                <a:gd name="T90" fmla="*/ 6474 w 54"/>
                <a:gd name="T91" fmla="*/ 1282 h 95"/>
                <a:gd name="T92" fmla="*/ 6212 w 54"/>
                <a:gd name="T93" fmla="*/ 687 h 95"/>
                <a:gd name="T94" fmla="*/ 5945 w 54"/>
                <a:gd name="T95" fmla="*/ 356 h 95"/>
                <a:gd name="T96" fmla="*/ 5945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43053" name="Group 54"/>
            <p:cNvGrpSpPr>
              <a:grpSpLocks/>
            </p:cNvGrpSpPr>
            <p:nvPr/>
          </p:nvGrpSpPr>
          <p:grpSpPr bwMode="auto">
            <a:xfrm>
              <a:off x="3668" y="1384"/>
              <a:ext cx="523" cy="468"/>
              <a:chOff x="3562" y="1636"/>
              <a:chExt cx="497" cy="468"/>
            </a:xfrm>
          </p:grpSpPr>
          <p:sp>
            <p:nvSpPr>
              <p:cNvPr id="43077" name="Freeform 55"/>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3078" name="Freeform 56"/>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43054" name="Freeform 57"/>
            <p:cNvSpPr>
              <a:spLocks/>
            </p:cNvSpPr>
            <p:nvPr/>
          </p:nvSpPr>
          <p:spPr bwMode="auto">
            <a:xfrm>
              <a:off x="3878" y="1838"/>
              <a:ext cx="206" cy="351"/>
            </a:xfrm>
            <a:custGeom>
              <a:avLst/>
              <a:gdLst>
                <a:gd name="T0" fmla="*/ 134 w 40"/>
                <a:gd name="T1" fmla="*/ 570 h 72"/>
                <a:gd name="T2" fmla="*/ 556 w 40"/>
                <a:gd name="T3" fmla="*/ 5207 h 72"/>
                <a:gd name="T4" fmla="*/ 556 w 40"/>
                <a:gd name="T5" fmla="*/ 5324 h 72"/>
                <a:gd name="T6" fmla="*/ 556 w 40"/>
                <a:gd name="T7" fmla="*/ 5441 h 72"/>
                <a:gd name="T8" fmla="*/ 556 w 40"/>
                <a:gd name="T9" fmla="*/ 5679 h 72"/>
                <a:gd name="T10" fmla="*/ 690 w 40"/>
                <a:gd name="T11" fmla="*/ 6011 h 72"/>
                <a:gd name="T12" fmla="*/ 824 w 40"/>
                <a:gd name="T13" fmla="*/ 6489 h 72"/>
                <a:gd name="T14" fmla="*/ 556 w 40"/>
                <a:gd name="T15" fmla="*/ 6845 h 72"/>
                <a:gd name="T16" fmla="*/ 556 w 40"/>
                <a:gd name="T17" fmla="*/ 6937 h 72"/>
                <a:gd name="T18" fmla="*/ 268 w 40"/>
                <a:gd name="T19" fmla="*/ 7298 h 72"/>
                <a:gd name="T20" fmla="*/ 0 w 40"/>
                <a:gd name="T21" fmla="*/ 7532 h 72"/>
                <a:gd name="T22" fmla="*/ 0 w 40"/>
                <a:gd name="T23" fmla="*/ 7888 h 72"/>
                <a:gd name="T24" fmla="*/ 0 w 40"/>
                <a:gd name="T25" fmla="*/ 8224 h 72"/>
                <a:gd name="T26" fmla="*/ 0 w 40"/>
                <a:gd name="T27" fmla="*/ 8224 h 72"/>
                <a:gd name="T28" fmla="*/ 0 w 40"/>
                <a:gd name="T29" fmla="*/ 8341 h 72"/>
                <a:gd name="T30" fmla="*/ 0 w 40"/>
                <a:gd name="T31" fmla="*/ 8341 h 72"/>
                <a:gd name="T32" fmla="*/ 134 w 40"/>
                <a:gd name="T33" fmla="*/ 8341 h 72"/>
                <a:gd name="T34" fmla="*/ 268 w 40"/>
                <a:gd name="T35" fmla="*/ 8341 h 72"/>
                <a:gd name="T36" fmla="*/ 268 w 40"/>
                <a:gd name="T37" fmla="*/ 8224 h 72"/>
                <a:gd name="T38" fmla="*/ 268 w 40"/>
                <a:gd name="T39" fmla="*/ 8102 h 72"/>
                <a:gd name="T40" fmla="*/ 690 w 40"/>
                <a:gd name="T41" fmla="*/ 8102 h 72"/>
                <a:gd name="T42" fmla="*/ 1087 w 40"/>
                <a:gd name="T43" fmla="*/ 7985 h 72"/>
                <a:gd name="T44" fmla="*/ 1643 w 40"/>
                <a:gd name="T45" fmla="*/ 8224 h 72"/>
                <a:gd name="T46" fmla="*/ 1643 w 40"/>
                <a:gd name="T47" fmla="*/ 8224 h 72"/>
                <a:gd name="T48" fmla="*/ 1777 w 40"/>
                <a:gd name="T49" fmla="*/ 8224 h 72"/>
                <a:gd name="T50" fmla="*/ 1911 w 40"/>
                <a:gd name="T51" fmla="*/ 7888 h 72"/>
                <a:gd name="T52" fmla="*/ 2173 w 40"/>
                <a:gd name="T53" fmla="*/ 7888 h 72"/>
                <a:gd name="T54" fmla="*/ 2333 w 40"/>
                <a:gd name="T55" fmla="*/ 7985 h 72"/>
                <a:gd name="T56" fmla="*/ 2467 w 40"/>
                <a:gd name="T57" fmla="*/ 8102 h 72"/>
                <a:gd name="T58" fmla="*/ 2601 w 40"/>
                <a:gd name="T59" fmla="*/ 7985 h 72"/>
                <a:gd name="T60" fmla="*/ 2730 w 40"/>
                <a:gd name="T61" fmla="*/ 7532 h 72"/>
                <a:gd name="T62" fmla="*/ 2863 w 40"/>
                <a:gd name="T63" fmla="*/ 7415 h 72"/>
                <a:gd name="T64" fmla="*/ 2997 w 40"/>
                <a:gd name="T65" fmla="*/ 7415 h 72"/>
                <a:gd name="T66" fmla="*/ 3291 w 40"/>
                <a:gd name="T67" fmla="*/ 7654 h 72"/>
                <a:gd name="T68" fmla="*/ 3687 w 40"/>
                <a:gd name="T69" fmla="*/ 7654 h 72"/>
                <a:gd name="T70" fmla="*/ 3821 w 40"/>
                <a:gd name="T71" fmla="*/ 7298 h 72"/>
                <a:gd name="T72" fmla="*/ 4506 w 40"/>
                <a:gd name="T73" fmla="*/ 6489 h 72"/>
                <a:gd name="T74" fmla="*/ 4506 w 40"/>
                <a:gd name="T75" fmla="*/ 6133 h 72"/>
                <a:gd name="T76" fmla="*/ 4640 w 40"/>
                <a:gd name="T77" fmla="*/ 6133 h 72"/>
                <a:gd name="T78" fmla="*/ 5068 w 40"/>
                <a:gd name="T79" fmla="*/ 6133 h 72"/>
                <a:gd name="T80" fmla="*/ 5196 w 40"/>
                <a:gd name="T81" fmla="*/ 6011 h 72"/>
                <a:gd name="T82" fmla="*/ 5464 w 40"/>
                <a:gd name="T83" fmla="*/ 5918 h 72"/>
                <a:gd name="T84" fmla="*/ 5464 w 40"/>
                <a:gd name="T85" fmla="*/ 5796 h 72"/>
                <a:gd name="T86" fmla="*/ 5464 w 40"/>
                <a:gd name="T87" fmla="*/ 5441 h 72"/>
                <a:gd name="T88" fmla="*/ 5464 w 40"/>
                <a:gd name="T89" fmla="*/ 5441 h 72"/>
                <a:gd name="T90" fmla="*/ 5464 w 40"/>
                <a:gd name="T91" fmla="*/ 5207 h 72"/>
                <a:gd name="T92" fmla="*/ 4774 w 40"/>
                <a:gd name="T93" fmla="*/ 117 h 72"/>
                <a:gd name="T94" fmla="*/ 4774 w 40"/>
                <a:gd name="T95" fmla="*/ 0 h 72"/>
                <a:gd name="T96" fmla="*/ 1221 w 40"/>
                <a:gd name="T97" fmla="*/ 356 h 72"/>
                <a:gd name="T98" fmla="*/ 1087 w 40"/>
                <a:gd name="T99" fmla="*/ 473 h 72"/>
                <a:gd name="T100" fmla="*/ 824 w 40"/>
                <a:gd name="T101" fmla="*/ 570 h 72"/>
                <a:gd name="T102" fmla="*/ 690 w 40"/>
                <a:gd name="T103" fmla="*/ 687 h 72"/>
                <a:gd name="T104" fmla="*/ 397 w 40"/>
                <a:gd name="T105" fmla="*/ 687 h 72"/>
                <a:gd name="T106" fmla="*/ 134 w 40"/>
                <a:gd name="T107" fmla="*/ 570 h 72"/>
                <a:gd name="T108" fmla="*/ 134 w 40"/>
                <a:gd name="T109" fmla="*/ 570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3055" name="Freeform 58"/>
            <p:cNvSpPr>
              <a:spLocks/>
            </p:cNvSpPr>
            <p:nvPr/>
          </p:nvSpPr>
          <p:spPr bwMode="auto">
            <a:xfrm>
              <a:off x="3664" y="2423"/>
              <a:ext cx="240" cy="405"/>
            </a:xfrm>
            <a:custGeom>
              <a:avLst/>
              <a:gdLst>
                <a:gd name="T0" fmla="*/ 5867 w 47"/>
                <a:gd name="T1" fmla="*/ 0 h 83"/>
                <a:gd name="T2" fmla="*/ 2007 w 47"/>
                <a:gd name="T3" fmla="*/ 239 h 83"/>
                <a:gd name="T4" fmla="*/ 2007 w 47"/>
                <a:gd name="T5" fmla="*/ 356 h 83"/>
                <a:gd name="T6" fmla="*/ 1588 w 47"/>
                <a:gd name="T7" fmla="*/ 571 h 83"/>
                <a:gd name="T8" fmla="*/ 1588 w 47"/>
                <a:gd name="T9" fmla="*/ 927 h 83"/>
                <a:gd name="T10" fmla="*/ 1588 w 47"/>
                <a:gd name="T11" fmla="*/ 1283 h 83"/>
                <a:gd name="T12" fmla="*/ 1460 w 47"/>
                <a:gd name="T13" fmla="*/ 1405 h 83"/>
                <a:gd name="T14" fmla="*/ 1200 w 47"/>
                <a:gd name="T15" fmla="*/ 1620 h 83"/>
                <a:gd name="T16" fmla="*/ 940 w 47"/>
                <a:gd name="T17" fmla="*/ 1859 h 83"/>
                <a:gd name="T18" fmla="*/ 807 w 47"/>
                <a:gd name="T19" fmla="*/ 1976 h 83"/>
                <a:gd name="T20" fmla="*/ 807 w 47"/>
                <a:gd name="T21" fmla="*/ 2215 h 83"/>
                <a:gd name="T22" fmla="*/ 679 w 47"/>
                <a:gd name="T23" fmla="*/ 2430 h 83"/>
                <a:gd name="T24" fmla="*/ 679 w 47"/>
                <a:gd name="T25" fmla="*/ 2547 h 83"/>
                <a:gd name="T26" fmla="*/ 521 w 47"/>
                <a:gd name="T27" fmla="*/ 2903 h 83"/>
                <a:gd name="T28" fmla="*/ 393 w 47"/>
                <a:gd name="T29" fmla="*/ 3142 h 83"/>
                <a:gd name="T30" fmla="*/ 521 w 47"/>
                <a:gd name="T31" fmla="*/ 3474 h 83"/>
                <a:gd name="T32" fmla="*/ 679 w 47"/>
                <a:gd name="T33" fmla="*/ 3596 h 83"/>
                <a:gd name="T34" fmla="*/ 679 w 47"/>
                <a:gd name="T35" fmla="*/ 3835 h 83"/>
                <a:gd name="T36" fmla="*/ 679 w 47"/>
                <a:gd name="T37" fmla="*/ 3835 h 83"/>
                <a:gd name="T38" fmla="*/ 679 w 47"/>
                <a:gd name="T39" fmla="*/ 3952 h 83"/>
                <a:gd name="T40" fmla="*/ 679 w 47"/>
                <a:gd name="T41" fmla="*/ 3952 h 83"/>
                <a:gd name="T42" fmla="*/ 521 w 47"/>
                <a:gd name="T43" fmla="*/ 4192 h 83"/>
                <a:gd name="T44" fmla="*/ 679 w 47"/>
                <a:gd name="T45" fmla="*/ 4309 h 83"/>
                <a:gd name="T46" fmla="*/ 521 w 47"/>
                <a:gd name="T47" fmla="*/ 4406 h 83"/>
                <a:gd name="T48" fmla="*/ 807 w 47"/>
                <a:gd name="T49" fmla="*/ 4880 h 83"/>
                <a:gd name="T50" fmla="*/ 807 w 47"/>
                <a:gd name="T51" fmla="*/ 5236 h 83"/>
                <a:gd name="T52" fmla="*/ 940 w 47"/>
                <a:gd name="T53" fmla="*/ 5450 h 83"/>
                <a:gd name="T54" fmla="*/ 1067 w 47"/>
                <a:gd name="T55" fmla="*/ 5572 h 83"/>
                <a:gd name="T56" fmla="*/ 1067 w 47"/>
                <a:gd name="T57" fmla="*/ 5690 h 83"/>
                <a:gd name="T58" fmla="*/ 807 w 47"/>
                <a:gd name="T59" fmla="*/ 5812 h 83"/>
                <a:gd name="T60" fmla="*/ 807 w 47"/>
                <a:gd name="T61" fmla="*/ 5929 h 83"/>
                <a:gd name="T62" fmla="*/ 679 w 47"/>
                <a:gd name="T63" fmla="*/ 6260 h 83"/>
                <a:gd name="T64" fmla="*/ 393 w 47"/>
                <a:gd name="T65" fmla="*/ 6856 h 83"/>
                <a:gd name="T66" fmla="*/ 0 w 47"/>
                <a:gd name="T67" fmla="*/ 7666 h 83"/>
                <a:gd name="T68" fmla="*/ 0 w 47"/>
                <a:gd name="T69" fmla="*/ 8237 h 83"/>
                <a:gd name="T70" fmla="*/ 3600 w 47"/>
                <a:gd name="T71" fmla="*/ 8144 h 83"/>
                <a:gd name="T72" fmla="*/ 3600 w 47"/>
                <a:gd name="T73" fmla="*/ 8237 h 83"/>
                <a:gd name="T74" fmla="*/ 3467 w 47"/>
                <a:gd name="T75" fmla="*/ 8476 h 83"/>
                <a:gd name="T76" fmla="*/ 3600 w 47"/>
                <a:gd name="T77" fmla="*/ 8954 h 83"/>
                <a:gd name="T78" fmla="*/ 3860 w 47"/>
                <a:gd name="T79" fmla="*/ 9286 h 83"/>
                <a:gd name="T80" fmla="*/ 3988 w 47"/>
                <a:gd name="T81" fmla="*/ 9642 h 83"/>
                <a:gd name="T82" fmla="*/ 4249 w 47"/>
                <a:gd name="T83" fmla="*/ 9642 h 83"/>
                <a:gd name="T84" fmla="*/ 4667 w 47"/>
                <a:gd name="T85" fmla="*/ 9403 h 83"/>
                <a:gd name="T86" fmla="*/ 5449 w 47"/>
                <a:gd name="T87" fmla="*/ 9169 h 83"/>
                <a:gd name="T88" fmla="*/ 5734 w 47"/>
                <a:gd name="T89" fmla="*/ 9169 h 83"/>
                <a:gd name="T90" fmla="*/ 5995 w 47"/>
                <a:gd name="T91" fmla="*/ 9071 h 83"/>
                <a:gd name="T92" fmla="*/ 6128 w 47"/>
                <a:gd name="T93" fmla="*/ 9169 h 83"/>
                <a:gd name="T94" fmla="*/ 6260 w 47"/>
                <a:gd name="T95" fmla="*/ 9286 h 83"/>
                <a:gd name="T96" fmla="*/ 6260 w 47"/>
                <a:gd name="T97" fmla="*/ 9169 h 83"/>
                <a:gd name="T98" fmla="*/ 5867 w 47"/>
                <a:gd name="T99" fmla="*/ 6260 h 83"/>
                <a:gd name="T100" fmla="*/ 5867 w 47"/>
                <a:gd name="T101" fmla="*/ 6046 h 83"/>
                <a:gd name="T102" fmla="*/ 5995 w 47"/>
                <a:gd name="T103" fmla="*/ 239 h 83"/>
                <a:gd name="T104" fmla="*/ 5867 w 47"/>
                <a:gd name="T105" fmla="*/ 0 h 83"/>
                <a:gd name="T106" fmla="*/ 586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3056" name="Freeform 59"/>
            <p:cNvSpPr>
              <a:spLocks/>
            </p:cNvSpPr>
            <p:nvPr/>
          </p:nvSpPr>
          <p:spPr bwMode="auto">
            <a:xfrm>
              <a:off x="4330" y="1721"/>
              <a:ext cx="404" cy="249"/>
            </a:xfrm>
            <a:custGeom>
              <a:avLst/>
              <a:gdLst>
                <a:gd name="T0" fmla="*/ 2537 w 79"/>
                <a:gd name="T1" fmla="*/ 5698 h 51"/>
                <a:gd name="T2" fmla="*/ 7349 w 79"/>
                <a:gd name="T3" fmla="*/ 4887 h 51"/>
                <a:gd name="T4" fmla="*/ 8842 w 79"/>
                <a:gd name="T5" fmla="*/ 4648 h 51"/>
                <a:gd name="T6" fmla="*/ 8970 w 79"/>
                <a:gd name="T7" fmla="*/ 4648 h 51"/>
                <a:gd name="T8" fmla="*/ 8970 w 79"/>
                <a:gd name="T9" fmla="*/ 4531 h 51"/>
                <a:gd name="T10" fmla="*/ 8970 w 79"/>
                <a:gd name="T11" fmla="*/ 4433 h 51"/>
                <a:gd name="T12" fmla="*/ 9103 w 79"/>
                <a:gd name="T13" fmla="*/ 4316 h 51"/>
                <a:gd name="T14" fmla="*/ 9364 w 79"/>
                <a:gd name="T15" fmla="*/ 4316 h 51"/>
                <a:gd name="T16" fmla="*/ 9491 w 79"/>
                <a:gd name="T17" fmla="*/ 4316 h 51"/>
                <a:gd name="T18" fmla="*/ 9885 w 79"/>
                <a:gd name="T19" fmla="*/ 4077 h 51"/>
                <a:gd name="T20" fmla="*/ 9885 w 79"/>
                <a:gd name="T21" fmla="*/ 3838 h 51"/>
                <a:gd name="T22" fmla="*/ 10305 w 79"/>
                <a:gd name="T23" fmla="*/ 3598 h 51"/>
                <a:gd name="T24" fmla="*/ 10565 w 79"/>
                <a:gd name="T25" fmla="*/ 3481 h 51"/>
                <a:gd name="T26" fmla="*/ 10565 w 79"/>
                <a:gd name="T27" fmla="*/ 3383 h 51"/>
                <a:gd name="T28" fmla="*/ 10305 w 79"/>
                <a:gd name="T29" fmla="*/ 3266 h 51"/>
                <a:gd name="T30" fmla="*/ 10172 w 79"/>
                <a:gd name="T31" fmla="*/ 3144 h 51"/>
                <a:gd name="T32" fmla="*/ 10044 w 79"/>
                <a:gd name="T33" fmla="*/ 3144 h 51"/>
                <a:gd name="T34" fmla="*/ 10044 w 79"/>
                <a:gd name="T35" fmla="*/ 3027 h 51"/>
                <a:gd name="T36" fmla="*/ 9752 w 79"/>
                <a:gd name="T37" fmla="*/ 3027 h 51"/>
                <a:gd name="T38" fmla="*/ 9752 w 79"/>
                <a:gd name="T39" fmla="*/ 2788 h 51"/>
                <a:gd name="T40" fmla="*/ 9491 w 79"/>
                <a:gd name="T41" fmla="*/ 2788 h 51"/>
                <a:gd name="T42" fmla="*/ 9491 w 79"/>
                <a:gd name="T43" fmla="*/ 2671 h 51"/>
                <a:gd name="T44" fmla="*/ 9491 w 79"/>
                <a:gd name="T45" fmla="*/ 2334 h 51"/>
                <a:gd name="T46" fmla="*/ 9624 w 79"/>
                <a:gd name="T47" fmla="*/ 2334 h 51"/>
                <a:gd name="T48" fmla="*/ 9491 w 79"/>
                <a:gd name="T49" fmla="*/ 2099 h 51"/>
                <a:gd name="T50" fmla="*/ 9364 w 79"/>
                <a:gd name="T51" fmla="*/ 1977 h 51"/>
                <a:gd name="T52" fmla="*/ 9364 w 79"/>
                <a:gd name="T53" fmla="*/ 1977 h 51"/>
                <a:gd name="T54" fmla="*/ 9491 w 79"/>
                <a:gd name="T55" fmla="*/ 1860 h 51"/>
                <a:gd name="T56" fmla="*/ 9624 w 79"/>
                <a:gd name="T57" fmla="*/ 1738 h 51"/>
                <a:gd name="T58" fmla="*/ 9752 w 79"/>
                <a:gd name="T59" fmla="*/ 1406 h 51"/>
                <a:gd name="T60" fmla="*/ 9752 w 79"/>
                <a:gd name="T61" fmla="*/ 1289 h 51"/>
                <a:gd name="T62" fmla="*/ 9885 w 79"/>
                <a:gd name="T63" fmla="*/ 1167 h 51"/>
                <a:gd name="T64" fmla="*/ 9885 w 79"/>
                <a:gd name="T65" fmla="*/ 1050 h 51"/>
                <a:gd name="T66" fmla="*/ 9752 w 79"/>
                <a:gd name="T67" fmla="*/ 1050 h 51"/>
                <a:gd name="T68" fmla="*/ 9364 w 79"/>
                <a:gd name="T69" fmla="*/ 928 h 51"/>
                <a:gd name="T70" fmla="*/ 9364 w 79"/>
                <a:gd name="T71" fmla="*/ 928 h 51"/>
                <a:gd name="T72" fmla="*/ 9231 w 79"/>
                <a:gd name="T73" fmla="*/ 810 h 51"/>
                <a:gd name="T74" fmla="*/ 9231 w 79"/>
                <a:gd name="T75" fmla="*/ 693 h 51"/>
                <a:gd name="T76" fmla="*/ 8970 w 79"/>
                <a:gd name="T77" fmla="*/ 356 h 51"/>
                <a:gd name="T78" fmla="*/ 8842 w 79"/>
                <a:gd name="T79" fmla="*/ 356 h 51"/>
                <a:gd name="T80" fmla="*/ 8842 w 79"/>
                <a:gd name="T81" fmla="*/ 239 h 51"/>
                <a:gd name="T82" fmla="*/ 8683 w 79"/>
                <a:gd name="T83" fmla="*/ 239 h 51"/>
                <a:gd name="T84" fmla="*/ 8683 w 79"/>
                <a:gd name="T85" fmla="*/ 239 h 51"/>
                <a:gd name="T86" fmla="*/ 8683 w 79"/>
                <a:gd name="T87" fmla="*/ 117 h 51"/>
                <a:gd name="T88" fmla="*/ 8550 w 79"/>
                <a:gd name="T89" fmla="*/ 0 h 51"/>
                <a:gd name="T90" fmla="*/ 1202 w 79"/>
                <a:gd name="T91" fmla="*/ 1289 h 51"/>
                <a:gd name="T92" fmla="*/ 1074 w 79"/>
                <a:gd name="T93" fmla="*/ 810 h 51"/>
                <a:gd name="T94" fmla="*/ 680 w 79"/>
                <a:gd name="T95" fmla="*/ 1167 h 51"/>
                <a:gd name="T96" fmla="*/ 680 w 79"/>
                <a:gd name="T97" fmla="*/ 1167 h 51"/>
                <a:gd name="T98" fmla="*/ 522 w 79"/>
                <a:gd name="T99" fmla="*/ 1050 h 51"/>
                <a:gd name="T100" fmla="*/ 522 w 79"/>
                <a:gd name="T101" fmla="*/ 1050 h 51"/>
                <a:gd name="T102" fmla="*/ 394 w 79"/>
                <a:gd name="T103" fmla="*/ 1289 h 51"/>
                <a:gd name="T104" fmla="*/ 133 w 79"/>
                <a:gd name="T105" fmla="*/ 1504 h 51"/>
                <a:gd name="T106" fmla="*/ 0 w 79"/>
                <a:gd name="T107" fmla="*/ 1621 h 51"/>
                <a:gd name="T108" fmla="*/ 522 w 79"/>
                <a:gd name="T109" fmla="*/ 4194 h 51"/>
                <a:gd name="T110" fmla="*/ 813 w 79"/>
                <a:gd name="T111" fmla="*/ 5937 h 51"/>
                <a:gd name="T112" fmla="*/ 2537 w 79"/>
                <a:gd name="T113" fmla="*/ 5698 h 51"/>
                <a:gd name="T114" fmla="*/ 2537 w 79"/>
                <a:gd name="T115" fmla="*/ 5698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3057" name="Freeform 60"/>
            <p:cNvSpPr>
              <a:spLocks/>
            </p:cNvSpPr>
            <p:nvPr/>
          </p:nvSpPr>
          <p:spPr bwMode="auto">
            <a:xfrm>
              <a:off x="4196" y="1970"/>
              <a:ext cx="523" cy="287"/>
            </a:xfrm>
            <a:custGeom>
              <a:avLst/>
              <a:gdLst>
                <a:gd name="T0" fmla="*/ 4179 w 102"/>
                <a:gd name="T1" fmla="*/ 6343 h 59"/>
                <a:gd name="T2" fmla="*/ 3497 w 102"/>
                <a:gd name="T3" fmla="*/ 6436 h 59"/>
                <a:gd name="T4" fmla="*/ 2969 w 102"/>
                <a:gd name="T5" fmla="*/ 6436 h 59"/>
                <a:gd name="T6" fmla="*/ 682 w 102"/>
                <a:gd name="T7" fmla="*/ 6436 h 59"/>
                <a:gd name="T8" fmla="*/ 1210 w 102"/>
                <a:gd name="T9" fmla="*/ 5988 h 59"/>
                <a:gd name="T10" fmla="*/ 1343 w 102"/>
                <a:gd name="T11" fmla="*/ 5633 h 59"/>
                <a:gd name="T12" fmla="*/ 2548 w 102"/>
                <a:gd name="T13" fmla="*/ 4616 h 59"/>
                <a:gd name="T14" fmla="*/ 2841 w 102"/>
                <a:gd name="T15" fmla="*/ 5064 h 59"/>
                <a:gd name="T16" fmla="*/ 3630 w 102"/>
                <a:gd name="T17" fmla="*/ 5064 h 59"/>
                <a:gd name="T18" fmla="*/ 3917 w 102"/>
                <a:gd name="T19" fmla="*/ 4947 h 59"/>
                <a:gd name="T20" fmla="*/ 4574 w 102"/>
                <a:gd name="T21" fmla="*/ 4825 h 59"/>
                <a:gd name="T22" fmla="*/ 4866 w 102"/>
                <a:gd name="T23" fmla="*/ 4709 h 59"/>
                <a:gd name="T24" fmla="*/ 5650 w 102"/>
                <a:gd name="T25" fmla="*/ 4140 h 59"/>
                <a:gd name="T26" fmla="*/ 5943 w 102"/>
                <a:gd name="T27" fmla="*/ 3220 h 59"/>
                <a:gd name="T28" fmla="*/ 6599 w 102"/>
                <a:gd name="T29" fmla="*/ 2082 h 59"/>
                <a:gd name="T30" fmla="*/ 7019 w 102"/>
                <a:gd name="T31" fmla="*/ 2179 h 59"/>
                <a:gd name="T32" fmla="*/ 7414 w 102"/>
                <a:gd name="T33" fmla="*/ 1372 h 59"/>
                <a:gd name="T34" fmla="*/ 7968 w 102"/>
                <a:gd name="T35" fmla="*/ 1158 h 59"/>
                <a:gd name="T36" fmla="*/ 8230 w 102"/>
                <a:gd name="T37" fmla="*/ 569 h 59"/>
                <a:gd name="T38" fmla="*/ 8230 w 102"/>
                <a:gd name="T39" fmla="*/ 117 h 59"/>
                <a:gd name="T40" fmla="*/ 9173 w 102"/>
                <a:gd name="T41" fmla="*/ 448 h 59"/>
                <a:gd name="T42" fmla="*/ 9440 w 102"/>
                <a:gd name="T43" fmla="*/ 117 h 59"/>
                <a:gd name="T44" fmla="*/ 9834 w 102"/>
                <a:gd name="T45" fmla="*/ 238 h 59"/>
                <a:gd name="T46" fmla="*/ 10255 w 102"/>
                <a:gd name="T47" fmla="*/ 448 h 59"/>
                <a:gd name="T48" fmla="*/ 10778 w 102"/>
                <a:gd name="T49" fmla="*/ 924 h 59"/>
                <a:gd name="T50" fmla="*/ 10383 w 102"/>
                <a:gd name="T51" fmla="*/ 1610 h 59"/>
                <a:gd name="T52" fmla="*/ 10911 w 102"/>
                <a:gd name="T53" fmla="*/ 1727 h 59"/>
                <a:gd name="T54" fmla="*/ 11332 w 102"/>
                <a:gd name="T55" fmla="*/ 1965 h 59"/>
                <a:gd name="T56" fmla="*/ 11726 w 102"/>
                <a:gd name="T57" fmla="*/ 2082 h 59"/>
                <a:gd name="T58" fmla="*/ 12542 w 102"/>
                <a:gd name="T59" fmla="*/ 2296 h 59"/>
                <a:gd name="T60" fmla="*/ 12542 w 102"/>
                <a:gd name="T61" fmla="*/ 2651 h 59"/>
                <a:gd name="T62" fmla="*/ 12408 w 102"/>
                <a:gd name="T63" fmla="*/ 2982 h 59"/>
                <a:gd name="T64" fmla="*/ 12803 w 102"/>
                <a:gd name="T65" fmla="*/ 3337 h 59"/>
                <a:gd name="T66" fmla="*/ 12542 w 102"/>
                <a:gd name="T67" fmla="*/ 3454 h 59"/>
                <a:gd name="T68" fmla="*/ 12670 w 102"/>
                <a:gd name="T69" fmla="*/ 3575 h 59"/>
                <a:gd name="T70" fmla="*/ 12408 w 102"/>
                <a:gd name="T71" fmla="*/ 3692 h 59"/>
                <a:gd name="T72" fmla="*/ 12670 w 102"/>
                <a:gd name="T73" fmla="*/ 3809 h 59"/>
                <a:gd name="T74" fmla="*/ 12670 w 102"/>
                <a:gd name="T75" fmla="*/ 4140 h 59"/>
                <a:gd name="T76" fmla="*/ 12408 w 102"/>
                <a:gd name="T77" fmla="*/ 4140 h 59"/>
                <a:gd name="T78" fmla="*/ 12937 w 102"/>
                <a:gd name="T79" fmla="*/ 4261 h 59"/>
                <a:gd name="T80" fmla="*/ 13485 w 102"/>
                <a:gd name="T81" fmla="*/ 4140 h 59"/>
                <a:gd name="T82" fmla="*/ 13619 w 102"/>
                <a:gd name="T83" fmla="*/ 4825 h 59"/>
                <a:gd name="T84" fmla="*/ 13619 w 102"/>
                <a:gd name="T85" fmla="*/ 49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58" name="Freeform 61"/>
            <p:cNvSpPr>
              <a:spLocks/>
            </p:cNvSpPr>
            <p:nvPr/>
          </p:nvSpPr>
          <p:spPr bwMode="auto">
            <a:xfrm>
              <a:off x="4232" y="2350"/>
              <a:ext cx="353" cy="258"/>
            </a:xfrm>
            <a:custGeom>
              <a:avLst/>
              <a:gdLst>
                <a:gd name="T0" fmla="*/ 5495 w 69"/>
                <a:gd name="T1" fmla="*/ 6114 h 53"/>
                <a:gd name="T2" fmla="*/ 5075 w 69"/>
                <a:gd name="T3" fmla="*/ 5997 h 53"/>
                <a:gd name="T4" fmla="*/ 4947 w 69"/>
                <a:gd name="T5" fmla="*/ 5545 h 53"/>
                <a:gd name="T6" fmla="*/ 4425 w 69"/>
                <a:gd name="T7" fmla="*/ 5072 h 53"/>
                <a:gd name="T8" fmla="*/ 4159 w 69"/>
                <a:gd name="T9" fmla="*/ 4503 h 53"/>
                <a:gd name="T10" fmla="*/ 3873 w 69"/>
                <a:gd name="T11" fmla="*/ 4264 h 53"/>
                <a:gd name="T12" fmla="*/ 3351 w 69"/>
                <a:gd name="T13" fmla="*/ 3933 h 53"/>
                <a:gd name="T14" fmla="*/ 3090 w 69"/>
                <a:gd name="T15" fmla="*/ 3695 h 53"/>
                <a:gd name="T16" fmla="*/ 2957 w 69"/>
                <a:gd name="T17" fmla="*/ 3461 h 53"/>
                <a:gd name="T18" fmla="*/ 2016 w 69"/>
                <a:gd name="T19" fmla="*/ 2892 h 53"/>
                <a:gd name="T20" fmla="*/ 1755 w 69"/>
                <a:gd name="T21" fmla="*/ 2653 h 53"/>
                <a:gd name="T22" fmla="*/ 1335 w 69"/>
                <a:gd name="T23" fmla="*/ 2181 h 53"/>
                <a:gd name="T24" fmla="*/ 1074 w 69"/>
                <a:gd name="T25" fmla="*/ 1850 h 53"/>
                <a:gd name="T26" fmla="*/ 133 w 69"/>
                <a:gd name="T27" fmla="*/ 1611 h 53"/>
                <a:gd name="T28" fmla="*/ 133 w 69"/>
                <a:gd name="T29" fmla="*/ 1163 h 53"/>
                <a:gd name="T30" fmla="*/ 394 w 69"/>
                <a:gd name="T31" fmla="*/ 925 h 53"/>
                <a:gd name="T32" fmla="*/ 394 w 69"/>
                <a:gd name="T33" fmla="*/ 808 h 53"/>
                <a:gd name="T34" fmla="*/ 1074 w 69"/>
                <a:gd name="T35" fmla="*/ 570 h 53"/>
                <a:gd name="T36" fmla="*/ 1596 w 69"/>
                <a:gd name="T37" fmla="*/ 355 h 53"/>
                <a:gd name="T38" fmla="*/ 1755 w 69"/>
                <a:gd name="T39" fmla="*/ 239 h 53"/>
                <a:gd name="T40" fmla="*/ 4159 w 69"/>
                <a:gd name="T41" fmla="*/ 117 h 53"/>
                <a:gd name="T42" fmla="*/ 4159 w 69"/>
                <a:gd name="T43" fmla="*/ 239 h 53"/>
                <a:gd name="T44" fmla="*/ 4686 w 69"/>
                <a:gd name="T45" fmla="*/ 448 h 53"/>
                <a:gd name="T46" fmla="*/ 6830 w 69"/>
                <a:gd name="T47" fmla="*/ 448 h 53"/>
                <a:gd name="T48" fmla="*/ 9106 w 69"/>
                <a:gd name="T49" fmla="*/ 1967 h 53"/>
                <a:gd name="T50" fmla="*/ 8845 w 69"/>
                <a:gd name="T51" fmla="*/ 2181 h 53"/>
                <a:gd name="T52" fmla="*/ 8426 w 69"/>
                <a:gd name="T53" fmla="*/ 2775 h 53"/>
                <a:gd name="T54" fmla="*/ 8298 w 69"/>
                <a:gd name="T55" fmla="*/ 3223 h 53"/>
                <a:gd name="T56" fmla="*/ 8298 w 69"/>
                <a:gd name="T57" fmla="*/ 3461 h 53"/>
                <a:gd name="T58" fmla="*/ 8037 w 69"/>
                <a:gd name="T59" fmla="*/ 3578 h 53"/>
                <a:gd name="T60" fmla="*/ 7904 w 69"/>
                <a:gd name="T61" fmla="*/ 3816 h 53"/>
                <a:gd name="T62" fmla="*/ 7643 w 69"/>
                <a:gd name="T63" fmla="*/ 4031 h 53"/>
                <a:gd name="T64" fmla="*/ 7091 w 69"/>
                <a:gd name="T65" fmla="*/ 4503 h 53"/>
                <a:gd name="T66" fmla="*/ 6702 w 69"/>
                <a:gd name="T67" fmla="*/ 4741 h 53"/>
                <a:gd name="T68" fmla="*/ 6569 w 69"/>
                <a:gd name="T69" fmla="*/ 4951 h 53"/>
                <a:gd name="T70" fmla="*/ 6149 w 69"/>
                <a:gd name="T71" fmla="*/ 5072 h 53"/>
                <a:gd name="T72" fmla="*/ 6149 w 69"/>
                <a:gd name="T73" fmla="*/ 5189 h 53"/>
                <a:gd name="T74" fmla="*/ 6021 w 69"/>
                <a:gd name="T75" fmla="*/ 5428 h 53"/>
                <a:gd name="T76" fmla="*/ 5761 w 69"/>
                <a:gd name="T77" fmla="*/ 5545 h 53"/>
                <a:gd name="T78" fmla="*/ 5761 w 69"/>
                <a:gd name="T79" fmla="*/ 5545 h 53"/>
                <a:gd name="T80" fmla="*/ 5761 w 69"/>
                <a:gd name="T81" fmla="*/ 5661 h 53"/>
                <a:gd name="T82" fmla="*/ 5888 w 69"/>
                <a:gd name="T83" fmla="*/ 5759 h 53"/>
                <a:gd name="T84" fmla="*/ 5628 w 69"/>
                <a:gd name="T85" fmla="*/ 5876 h 53"/>
                <a:gd name="T86" fmla="*/ 5495 w 69"/>
                <a:gd name="T87" fmla="*/ 599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3059" name="Freeform 62"/>
            <p:cNvSpPr>
              <a:spLocks/>
            </p:cNvSpPr>
            <p:nvPr/>
          </p:nvSpPr>
          <p:spPr bwMode="auto">
            <a:xfrm>
              <a:off x="4073" y="2384"/>
              <a:ext cx="375" cy="376"/>
            </a:xfrm>
            <a:custGeom>
              <a:avLst/>
              <a:gdLst>
                <a:gd name="T0" fmla="*/ 1212 w 73"/>
                <a:gd name="T1" fmla="*/ 4771 h 77"/>
                <a:gd name="T2" fmla="*/ 1505 w 73"/>
                <a:gd name="T3" fmla="*/ 5127 h 77"/>
                <a:gd name="T4" fmla="*/ 1767 w 73"/>
                <a:gd name="T5" fmla="*/ 5367 h 77"/>
                <a:gd name="T6" fmla="*/ 1767 w 73"/>
                <a:gd name="T7" fmla="*/ 5699 h 77"/>
                <a:gd name="T8" fmla="*/ 1901 w 73"/>
                <a:gd name="T9" fmla="*/ 5816 h 77"/>
                <a:gd name="T10" fmla="*/ 1767 w 73"/>
                <a:gd name="T11" fmla="*/ 6416 h 77"/>
                <a:gd name="T12" fmla="*/ 1634 w 73"/>
                <a:gd name="T13" fmla="*/ 6988 h 77"/>
                <a:gd name="T14" fmla="*/ 1901 w 73"/>
                <a:gd name="T15" fmla="*/ 7916 h 77"/>
                <a:gd name="T16" fmla="*/ 2163 w 73"/>
                <a:gd name="T17" fmla="*/ 8272 h 77"/>
                <a:gd name="T18" fmla="*/ 2296 w 73"/>
                <a:gd name="T19" fmla="*/ 8609 h 77"/>
                <a:gd name="T20" fmla="*/ 2430 w 73"/>
                <a:gd name="T21" fmla="*/ 8848 h 77"/>
                <a:gd name="T22" fmla="*/ 7865 w 73"/>
                <a:gd name="T23" fmla="*/ 8848 h 77"/>
                <a:gd name="T24" fmla="*/ 8127 w 73"/>
                <a:gd name="T25" fmla="*/ 8965 h 77"/>
                <a:gd name="T26" fmla="*/ 7998 w 73"/>
                <a:gd name="T27" fmla="*/ 8272 h 77"/>
                <a:gd name="T28" fmla="*/ 8127 w 73"/>
                <a:gd name="T29" fmla="*/ 8038 h 77"/>
                <a:gd name="T30" fmla="*/ 8682 w 73"/>
                <a:gd name="T31" fmla="*/ 8038 h 77"/>
                <a:gd name="T32" fmla="*/ 9077 w 73"/>
                <a:gd name="T33" fmla="*/ 8038 h 77"/>
                <a:gd name="T34" fmla="*/ 9077 w 73"/>
                <a:gd name="T35" fmla="*/ 7559 h 77"/>
                <a:gd name="T36" fmla="*/ 9077 w 73"/>
                <a:gd name="T37" fmla="*/ 7227 h 77"/>
                <a:gd name="T38" fmla="*/ 9339 w 73"/>
                <a:gd name="T39" fmla="*/ 6177 h 77"/>
                <a:gd name="T40" fmla="*/ 9632 w 73"/>
                <a:gd name="T41" fmla="*/ 5581 h 77"/>
                <a:gd name="T42" fmla="*/ 9894 w 73"/>
                <a:gd name="T43" fmla="*/ 5484 h 77"/>
                <a:gd name="T44" fmla="*/ 9894 w 73"/>
                <a:gd name="T45" fmla="*/ 5367 h 77"/>
                <a:gd name="T46" fmla="*/ 9765 w 73"/>
                <a:gd name="T47" fmla="*/ 5367 h 77"/>
                <a:gd name="T48" fmla="*/ 9339 w 73"/>
                <a:gd name="T49" fmla="*/ 5244 h 77"/>
                <a:gd name="T50" fmla="*/ 9211 w 73"/>
                <a:gd name="T51" fmla="*/ 4771 h 77"/>
                <a:gd name="T52" fmla="*/ 8682 w 73"/>
                <a:gd name="T53" fmla="*/ 4317 h 77"/>
                <a:gd name="T54" fmla="*/ 8394 w 73"/>
                <a:gd name="T55" fmla="*/ 3721 h 77"/>
                <a:gd name="T56" fmla="*/ 8127 w 73"/>
                <a:gd name="T57" fmla="*/ 3482 h 77"/>
                <a:gd name="T58" fmla="*/ 7598 w 73"/>
                <a:gd name="T59" fmla="*/ 3150 h 77"/>
                <a:gd name="T60" fmla="*/ 7310 w 73"/>
                <a:gd name="T61" fmla="*/ 2910 h 77"/>
                <a:gd name="T62" fmla="*/ 7176 w 73"/>
                <a:gd name="T63" fmla="*/ 2671 h 77"/>
                <a:gd name="T64" fmla="*/ 6226 w 73"/>
                <a:gd name="T65" fmla="*/ 2100 h 77"/>
                <a:gd name="T66" fmla="*/ 5964 w 73"/>
                <a:gd name="T67" fmla="*/ 1860 h 77"/>
                <a:gd name="T68" fmla="*/ 5568 w 73"/>
                <a:gd name="T69" fmla="*/ 1406 h 77"/>
                <a:gd name="T70" fmla="*/ 5276 w 73"/>
                <a:gd name="T71" fmla="*/ 1050 h 77"/>
                <a:gd name="T72" fmla="*/ 4325 w 73"/>
                <a:gd name="T73" fmla="*/ 811 h 77"/>
                <a:gd name="T74" fmla="*/ 4325 w 73"/>
                <a:gd name="T75" fmla="*/ 356 h 77"/>
                <a:gd name="T76" fmla="*/ 4618 w 73"/>
                <a:gd name="T77" fmla="*/ 117 h 77"/>
                <a:gd name="T78" fmla="*/ 4618 w 73"/>
                <a:gd name="T79" fmla="*/ 0 h 77"/>
                <a:gd name="T80" fmla="*/ 0 w 73"/>
                <a:gd name="T81" fmla="*/ 571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60" name="Freeform 63"/>
            <p:cNvSpPr>
              <a:spLocks/>
            </p:cNvSpPr>
            <p:nvPr/>
          </p:nvSpPr>
          <p:spPr bwMode="auto">
            <a:xfrm>
              <a:off x="4426" y="1916"/>
              <a:ext cx="318" cy="141"/>
            </a:xfrm>
            <a:custGeom>
              <a:avLst/>
              <a:gdLst>
                <a:gd name="T0" fmla="*/ 4867 w 62"/>
                <a:gd name="T1" fmla="*/ 238 h 29"/>
                <a:gd name="T2" fmla="*/ 262 w 62"/>
                <a:gd name="T3" fmla="*/ 1964 h 29"/>
                <a:gd name="T4" fmla="*/ 554 w 62"/>
                <a:gd name="T5" fmla="*/ 1843 h 29"/>
                <a:gd name="T6" fmla="*/ 1077 w 62"/>
                <a:gd name="T7" fmla="*/ 1488 h 29"/>
                <a:gd name="T8" fmla="*/ 1344 w 62"/>
                <a:gd name="T9" fmla="*/ 1254 h 29"/>
                <a:gd name="T10" fmla="*/ 1472 w 62"/>
                <a:gd name="T11" fmla="*/ 1157 h 29"/>
                <a:gd name="T12" fmla="*/ 1893 w 62"/>
                <a:gd name="T13" fmla="*/ 1040 h 29"/>
                <a:gd name="T14" fmla="*/ 2554 w 62"/>
                <a:gd name="T15" fmla="*/ 802 h 29"/>
                <a:gd name="T16" fmla="*/ 2841 w 62"/>
                <a:gd name="T17" fmla="*/ 924 h 29"/>
                <a:gd name="T18" fmla="*/ 3103 w 62"/>
                <a:gd name="T19" fmla="*/ 924 h 29"/>
                <a:gd name="T20" fmla="*/ 3370 w 62"/>
                <a:gd name="T21" fmla="*/ 1371 h 29"/>
                <a:gd name="T22" fmla="*/ 3631 w 62"/>
                <a:gd name="T23" fmla="*/ 1371 h 29"/>
                <a:gd name="T24" fmla="*/ 3631 w 62"/>
                <a:gd name="T25" fmla="*/ 1609 h 29"/>
                <a:gd name="T26" fmla="*/ 4185 w 62"/>
                <a:gd name="T27" fmla="*/ 1726 h 29"/>
                <a:gd name="T28" fmla="*/ 4575 w 62"/>
                <a:gd name="T29" fmla="*/ 1964 h 29"/>
                <a:gd name="T30" fmla="*/ 4734 w 62"/>
                <a:gd name="T31" fmla="*/ 2173 h 29"/>
                <a:gd name="T32" fmla="*/ 4314 w 62"/>
                <a:gd name="T33" fmla="*/ 2883 h 29"/>
                <a:gd name="T34" fmla="*/ 4734 w 62"/>
                <a:gd name="T35" fmla="*/ 3097 h 29"/>
                <a:gd name="T36" fmla="*/ 5129 w 62"/>
                <a:gd name="T37" fmla="*/ 3214 h 29"/>
                <a:gd name="T38" fmla="*/ 5262 w 62"/>
                <a:gd name="T39" fmla="*/ 3214 h 29"/>
                <a:gd name="T40" fmla="*/ 5657 w 62"/>
                <a:gd name="T41" fmla="*/ 3097 h 29"/>
                <a:gd name="T42" fmla="*/ 6206 w 62"/>
                <a:gd name="T43" fmla="*/ 3335 h 29"/>
                <a:gd name="T44" fmla="*/ 6339 w 62"/>
                <a:gd name="T45" fmla="*/ 3214 h 29"/>
                <a:gd name="T46" fmla="*/ 6078 w 62"/>
                <a:gd name="T47" fmla="*/ 2980 h 29"/>
                <a:gd name="T48" fmla="*/ 5945 w 62"/>
                <a:gd name="T49" fmla="*/ 2883 h 29"/>
                <a:gd name="T50" fmla="*/ 6078 w 62"/>
                <a:gd name="T51" fmla="*/ 2767 h 29"/>
                <a:gd name="T52" fmla="*/ 5945 w 62"/>
                <a:gd name="T53" fmla="*/ 2650 h 29"/>
                <a:gd name="T54" fmla="*/ 5524 w 62"/>
                <a:gd name="T55" fmla="*/ 2173 h 29"/>
                <a:gd name="T56" fmla="*/ 5524 w 62"/>
                <a:gd name="T57" fmla="*/ 1843 h 29"/>
                <a:gd name="T58" fmla="*/ 5524 w 62"/>
                <a:gd name="T59" fmla="*/ 1371 h 29"/>
                <a:gd name="T60" fmla="*/ 5524 w 62"/>
                <a:gd name="T61" fmla="*/ 1157 h 29"/>
                <a:gd name="T62" fmla="*/ 5524 w 62"/>
                <a:gd name="T63" fmla="*/ 1040 h 29"/>
                <a:gd name="T64" fmla="*/ 5945 w 62"/>
                <a:gd name="T65" fmla="*/ 686 h 29"/>
                <a:gd name="T66" fmla="*/ 6078 w 62"/>
                <a:gd name="T67" fmla="*/ 447 h 29"/>
                <a:gd name="T68" fmla="*/ 6339 w 62"/>
                <a:gd name="T69" fmla="*/ 447 h 29"/>
                <a:gd name="T70" fmla="*/ 6078 w 62"/>
                <a:gd name="T71" fmla="*/ 924 h 29"/>
                <a:gd name="T72" fmla="*/ 5945 w 62"/>
                <a:gd name="T73" fmla="*/ 1157 h 29"/>
                <a:gd name="T74" fmla="*/ 6206 w 62"/>
                <a:gd name="T75" fmla="*/ 1371 h 29"/>
                <a:gd name="T76" fmla="*/ 6206 w 62"/>
                <a:gd name="T77" fmla="*/ 1843 h 29"/>
                <a:gd name="T78" fmla="*/ 6078 w 62"/>
                <a:gd name="T79" fmla="*/ 2081 h 29"/>
                <a:gd name="T80" fmla="*/ 6206 w 62"/>
                <a:gd name="T81" fmla="*/ 2173 h 29"/>
                <a:gd name="T82" fmla="*/ 6206 w 62"/>
                <a:gd name="T83" fmla="*/ 2412 h 29"/>
                <a:gd name="T84" fmla="*/ 6339 w 62"/>
                <a:gd name="T85" fmla="*/ 2767 h 29"/>
                <a:gd name="T86" fmla="*/ 6734 w 62"/>
                <a:gd name="T87" fmla="*/ 2883 h 29"/>
                <a:gd name="T88" fmla="*/ 7022 w 62"/>
                <a:gd name="T89" fmla="*/ 2767 h 29"/>
                <a:gd name="T90" fmla="*/ 7022 w 62"/>
                <a:gd name="T91" fmla="*/ 2980 h 29"/>
                <a:gd name="T92" fmla="*/ 7155 w 62"/>
                <a:gd name="T93" fmla="*/ 3214 h 29"/>
                <a:gd name="T94" fmla="*/ 7417 w 62"/>
                <a:gd name="T95" fmla="*/ 3335 h 29"/>
                <a:gd name="T96" fmla="*/ 7550 w 62"/>
                <a:gd name="T97" fmla="*/ 3214 h 29"/>
                <a:gd name="T98" fmla="*/ 8232 w 62"/>
                <a:gd name="T99" fmla="*/ 2980 h 29"/>
                <a:gd name="T100" fmla="*/ 8365 w 62"/>
                <a:gd name="T101" fmla="*/ 2173 h 29"/>
                <a:gd name="T102" fmla="*/ 7288 w 62"/>
                <a:gd name="T103" fmla="*/ 2412 h 29"/>
                <a:gd name="T104" fmla="*/ 6339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61" name="Freeform 64"/>
            <p:cNvSpPr>
              <a:spLocks/>
            </p:cNvSpPr>
            <p:nvPr/>
          </p:nvSpPr>
          <p:spPr bwMode="auto">
            <a:xfrm>
              <a:off x="4668" y="1901"/>
              <a:ext cx="76" cy="117"/>
            </a:xfrm>
            <a:custGeom>
              <a:avLst/>
              <a:gdLst>
                <a:gd name="T0" fmla="*/ 1951 w 15"/>
                <a:gd name="T1" fmla="*/ 2545 h 24"/>
                <a:gd name="T2" fmla="*/ 1951 w 15"/>
                <a:gd name="T3" fmla="*/ 2330 h 24"/>
                <a:gd name="T4" fmla="*/ 1824 w 15"/>
                <a:gd name="T5" fmla="*/ 2091 h 24"/>
                <a:gd name="T6" fmla="*/ 1566 w 15"/>
                <a:gd name="T7" fmla="*/ 1853 h 24"/>
                <a:gd name="T8" fmla="*/ 1307 w 15"/>
                <a:gd name="T9" fmla="*/ 1736 h 24"/>
                <a:gd name="T10" fmla="*/ 1181 w 15"/>
                <a:gd name="T11" fmla="*/ 1619 h 24"/>
                <a:gd name="T12" fmla="*/ 1181 w 15"/>
                <a:gd name="T13" fmla="*/ 1380 h 24"/>
                <a:gd name="T14" fmla="*/ 897 w 15"/>
                <a:gd name="T15" fmla="*/ 1048 h 24"/>
                <a:gd name="T16" fmla="*/ 770 w 15"/>
                <a:gd name="T17" fmla="*/ 926 h 24"/>
                <a:gd name="T18" fmla="*/ 643 w 15"/>
                <a:gd name="T19" fmla="*/ 687 h 24"/>
                <a:gd name="T20" fmla="*/ 512 w 15"/>
                <a:gd name="T21" fmla="*/ 570 h 24"/>
                <a:gd name="T22" fmla="*/ 512 w 15"/>
                <a:gd name="T23" fmla="*/ 478 h 24"/>
                <a:gd name="T24" fmla="*/ 512 w 15"/>
                <a:gd name="T25" fmla="*/ 478 h 24"/>
                <a:gd name="T26" fmla="*/ 512 w 15"/>
                <a:gd name="T27" fmla="*/ 356 h 24"/>
                <a:gd name="T28" fmla="*/ 643 w 15"/>
                <a:gd name="T29" fmla="*/ 0 h 24"/>
                <a:gd name="T30" fmla="*/ 512 w 15"/>
                <a:gd name="T31" fmla="*/ 0 h 24"/>
                <a:gd name="T32" fmla="*/ 258 w 15"/>
                <a:gd name="T33" fmla="*/ 0 h 24"/>
                <a:gd name="T34" fmla="*/ 127 w 15"/>
                <a:gd name="T35" fmla="*/ 117 h 24"/>
                <a:gd name="T36" fmla="*/ 127 w 15"/>
                <a:gd name="T37" fmla="*/ 239 h 24"/>
                <a:gd name="T38" fmla="*/ 127 w 15"/>
                <a:gd name="T39" fmla="*/ 356 h 24"/>
                <a:gd name="T40" fmla="*/ 0 w 15"/>
                <a:gd name="T41" fmla="*/ 356 h 24"/>
                <a:gd name="T42" fmla="*/ 897 w 15"/>
                <a:gd name="T43" fmla="*/ 2779 h 24"/>
                <a:gd name="T44" fmla="*/ 1951 w 15"/>
                <a:gd name="T45" fmla="*/ 2545 h 24"/>
                <a:gd name="T46" fmla="*/ 1951 w 15"/>
                <a:gd name="T47" fmla="*/ 2545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62" name="Freeform 65"/>
            <p:cNvSpPr>
              <a:spLocks/>
            </p:cNvSpPr>
            <p:nvPr/>
          </p:nvSpPr>
          <p:spPr bwMode="auto">
            <a:xfrm>
              <a:off x="4688" y="1765"/>
              <a:ext cx="98" cy="205"/>
            </a:xfrm>
            <a:custGeom>
              <a:avLst/>
              <a:gdLst>
                <a:gd name="T0" fmla="*/ 0 w 19"/>
                <a:gd name="T1" fmla="*/ 3597 h 42"/>
                <a:gd name="T2" fmla="*/ 0 w 19"/>
                <a:gd name="T3" fmla="*/ 3714 h 42"/>
                <a:gd name="T4" fmla="*/ 268 w 19"/>
                <a:gd name="T5" fmla="*/ 3954 h 42"/>
                <a:gd name="T6" fmla="*/ 825 w 19"/>
                <a:gd name="T7" fmla="*/ 4310 h 42"/>
                <a:gd name="T8" fmla="*/ 1222 w 19"/>
                <a:gd name="T9" fmla="*/ 4408 h 42"/>
                <a:gd name="T10" fmla="*/ 1382 w 19"/>
                <a:gd name="T11" fmla="*/ 4647 h 42"/>
                <a:gd name="T12" fmla="*/ 1516 w 19"/>
                <a:gd name="T13" fmla="*/ 4886 h 42"/>
                <a:gd name="T14" fmla="*/ 1785 w 19"/>
                <a:gd name="T15" fmla="*/ 4525 h 42"/>
                <a:gd name="T16" fmla="*/ 1914 w 19"/>
                <a:gd name="T17" fmla="*/ 4076 h 42"/>
                <a:gd name="T18" fmla="*/ 2342 w 19"/>
                <a:gd name="T19" fmla="*/ 3480 h 42"/>
                <a:gd name="T20" fmla="*/ 2605 w 19"/>
                <a:gd name="T21" fmla="*/ 3026 h 42"/>
                <a:gd name="T22" fmla="*/ 2476 w 19"/>
                <a:gd name="T23" fmla="*/ 2216 h 42"/>
                <a:gd name="T24" fmla="*/ 2342 w 19"/>
                <a:gd name="T25" fmla="*/ 1498 h 42"/>
                <a:gd name="T26" fmla="*/ 1914 w 19"/>
                <a:gd name="T27" fmla="*/ 1620 h 42"/>
                <a:gd name="T28" fmla="*/ 1785 w 19"/>
                <a:gd name="T29" fmla="*/ 1620 h 42"/>
                <a:gd name="T30" fmla="*/ 1651 w 19"/>
                <a:gd name="T31" fmla="*/ 1620 h 42"/>
                <a:gd name="T32" fmla="*/ 1785 w 19"/>
                <a:gd name="T33" fmla="*/ 1289 h 42"/>
                <a:gd name="T34" fmla="*/ 1914 w 19"/>
                <a:gd name="T35" fmla="*/ 1289 h 42"/>
                <a:gd name="T36" fmla="*/ 2048 w 19"/>
                <a:gd name="T37" fmla="*/ 927 h 42"/>
                <a:gd name="T38" fmla="*/ 2208 w 19"/>
                <a:gd name="T39" fmla="*/ 693 h 42"/>
                <a:gd name="T40" fmla="*/ 557 w 19"/>
                <a:gd name="T41" fmla="*/ 0 h 42"/>
                <a:gd name="T42" fmla="*/ 397 w 19"/>
                <a:gd name="T43" fmla="*/ 239 h 42"/>
                <a:gd name="T44" fmla="*/ 268 w 19"/>
                <a:gd name="T45" fmla="*/ 693 h 42"/>
                <a:gd name="T46" fmla="*/ 0 w 19"/>
                <a:gd name="T47" fmla="*/ 927 h 42"/>
                <a:gd name="T48" fmla="*/ 134 w 19"/>
                <a:gd name="T49" fmla="*/ 1049 h 42"/>
                <a:gd name="T50" fmla="*/ 134 w 19"/>
                <a:gd name="T51" fmla="*/ 1289 h 42"/>
                <a:gd name="T52" fmla="*/ 134 w 19"/>
                <a:gd name="T53" fmla="*/ 1738 h 42"/>
                <a:gd name="T54" fmla="*/ 397 w 19"/>
                <a:gd name="T55" fmla="*/ 1977 h 42"/>
                <a:gd name="T56" fmla="*/ 691 w 19"/>
                <a:gd name="T57" fmla="*/ 2099 h 42"/>
                <a:gd name="T58" fmla="*/ 959 w 19"/>
                <a:gd name="T59" fmla="*/ 2216 h 42"/>
                <a:gd name="T60" fmla="*/ 1222 w 19"/>
                <a:gd name="T61" fmla="*/ 2455 h 42"/>
                <a:gd name="T62" fmla="*/ 557 w 19"/>
                <a:gd name="T63" fmla="*/ 2787 h 42"/>
                <a:gd name="T64" fmla="*/ 134 w 19"/>
                <a:gd name="T65" fmla="*/ 3265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63" name="Freeform 66"/>
            <p:cNvSpPr>
              <a:spLocks/>
            </p:cNvSpPr>
            <p:nvPr/>
          </p:nvSpPr>
          <p:spPr bwMode="auto">
            <a:xfrm>
              <a:off x="4775" y="1672"/>
              <a:ext cx="118" cy="107"/>
            </a:xfrm>
            <a:custGeom>
              <a:avLst/>
              <a:gdLst>
                <a:gd name="T0" fmla="*/ 0 w 23"/>
                <a:gd name="T1" fmla="*/ 447 h 22"/>
                <a:gd name="T2" fmla="*/ 1077 w 23"/>
                <a:gd name="T3" fmla="*/ 238 h 22"/>
                <a:gd name="T4" fmla="*/ 1077 w 23"/>
                <a:gd name="T5" fmla="*/ 355 h 22"/>
                <a:gd name="T6" fmla="*/ 1211 w 23"/>
                <a:gd name="T7" fmla="*/ 355 h 22"/>
                <a:gd name="T8" fmla="*/ 1211 w 23"/>
                <a:gd name="T9" fmla="*/ 355 h 22"/>
                <a:gd name="T10" fmla="*/ 2709 w 23"/>
                <a:gd name="T11" fmla="*/ 0 h 22"/>
                <a:gd name="T12" fmla="*/ 3104 w 23"/>
                <a:gd name="T13" fmla="*/ 1041 h 22"/>
                <a:gd name="T14" fmla="*/ 3104 w 23"/>
                <a:gd name="T15" fmla="*/ 1158 h 22"/>
                <a:gd name="T16" fmla="*/ 2976 w 23"/>
                <a:gd name="T17" fmla="*/ 1158 h 22"/>
                <a:gd name="T18" fmla="*/ 3104 w 23"/>
                <a:gd name="T19" fmla="*/ 1279 h 22"/>
                <a:gd name="T20" fmla="*/ 3104 w 23"/>
                <a:gd name="T21" fmla="*/ 1279 h 22"/>
                <a:gd name="T22" fmla="*/ 2842 w 23"/>
                <a:gd name="T23" fmla="*/ 1372 h 22"/>
                <a:gd name="T24" fmla="*/ 2288 w 23"/>
                <a:gd name="T25" fmla="*/ 1488 h 22"/>
                <a:gd name="T26" fmla="*/ 2160 w 23"/>
                <a:gd name="T27" fmla="*/ 1488 h 22"/>
                <a:gd name="T28" fmla="*/ 2160 w 23"/>
                <a:gd name="T29" fmla="*/ 1488 h 22"/>
                <a:gd name="T30" fmla="*/ 2160 w 23"/>
                <a:gd name="T31" fmla="*/ 1610 h 22"/>
                <a:gd name="T32" fmla="*/ 2160 w 23"/>
                <a:gd name="T33" fmla="*/ 1610 h 22"/>
                <a:gd name="T34" fmla="*/ 1765 w 23"/>
                <a:gd name="T35" fmla="*/ 1727 h 22"/>
                <a:gd name="T36" fmla="*/ 1344 w 23"/>
                <a:gd name="T37" fmla="*/ 1843 h 22"/>
                <a:gd name="T38" fmla="*/ 1344 w 23"/>
                <a:gd name="T39" fmla="*/ 1843 h 22"/>
                <a:gd name="T40" fmla="*/ 1077 w 23"/>
                <a:gd name="T41" fmla="*/ 2082 h 22"/>
                <a:gd name="T42" fmla="*/ 395 w 23"/>
                <a:gd name="T43" fmla="*/ 2412 h 22"/>
                <a:gd name="T44" fmla="*/ 262 w 23"/>
                <a:gd name="T45" fmla="*/ 2529 h 22"/>
                <a:gd name="T46" fmla="*/ 0 w 23"/>
                <a:gd name="T47" fmla="*/ 2412 h 22"/>
                <a:gd name="T48" fmla="*/ 262 w 23"/>
                <a:gd name="T49" fmla="*/ 2174 h 22"/>
                <a:gd name="T50" fmla="*/ 262 w 23"/>
                <a:gd name="T51" fmla="*/ 2082 h 22"/>
                <a:gd name="T52" fmla="*/ 262 w 23"/>
                <a:gd name="T53" fmla="*/ 1965 h 22"/>
                <a:gd name="T54" fmla="*/ 0 w 23"/>
                <a:gd name="T55" fmla="*/ 447 h 22"/>
                <a:gd name="T56" fmla="*/ 0 w 23"/>
                <a:gd name="T57" fmla="*/ 4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64" name="Freeform 67"/>
            <p:cNvSpPr>
              <a:spLocks/>
            </p:cNvSpPr>
            <p:nvPr/>
          </p:nvSpPr>
          <p:spPr bwMode="auto">
            <a:xfrm>
              <a:off x="4770" y="1589"/>
              <a:ext cx="232" cy="112"/>
            </a:xfrm>
            <a:custGeom>
              <a:avLst/>
              <a:gdLst>
                <a:gd name="T0" fmla="*/ 1382 w 45"/>
                <a:gd name="T1" fmla="*/ 808 h 23"/>
                <a:gd name="T2" fmla="*/ 3294 w 45"/>
                <a:gd name="T3" fmla="*/ 355 h 23"/>
                <a:gd name="T4" fmla="*/ 3428 w 45"/>
                <a:gd name="T5" fmla="*/ 355 h 23"/>
                <a:gd name="T6" fmla="*/ 3428 w 45"/>
                <a:gd name="T7" fmla="*/ 239 h 23"/>
                <a:gd name="T8" fmla="*/ 3697 w 45"/>
                <a:gd name="T9" fmla="*/ 0 h 23"/>
                <a:gd name="T10" fmla="*/ 3985 w 45"/>
                <a:gd name="T11" fmla="*/ 0 h 23"/>
                <a:gd name="T12" fmla="*/ 4253 w 45"/>
                <a:gd name="T13" fmla="*/ 355 h 23"/>
                <a:gd name="T14" fmla="*/ 4387 w 45"/>
                <a:gd name="T15" fmla="*/ 570 h 23"/>
                <a:gd name="T16" fmla="*/ 4119 w 45"/>
                <a:gd name="T17" fmla="*/ 808 h 23"/>
                <a:gd name="T18" fmla="*/ 3985 w 45"/>
                <a:gd name="T19" fmla="*/ 1164 h 23"/>
                <a:gd name="T20" fmla="*/ 4516 w 45"/>
                <a:gd name="T21" fmla="*/ 1164 h 23"/>
                <a:gd name="T22" fmla="*/ 4944 w 45"/>
                <a:gd name="T23" fmla="*/ 1729 h 23"/>
                <a:gd name="T24" fmla="*/ 5609 w 45"/>
                <a:gd name="T25" fmla="*/ 1850 h 23"/>
                <a:gd name="T26" fmla="*/ 5903 w 45"/>
                <a:gd name="T27" fmla="*/ 1612 h 23"/>
                <a:gd name="T28" fmla="*/ 5769 w 45"/>
                <a:gd name="T29" fmla="*/ 1373 h 23"/>
                <a:gd name="T30" fmla="*/ 5475 w 45"/>
                <a:gd name="T31" fmla="*/ 1164 h 23"/>
                <a:gd name="T32" fmla="*/ 5769 w 45"/>
                <a:gd name="T33" fmla="*/ 1281 h 23"/>
                <a:gd name="T34" fmla="*/ 6166 w 45"/>
                <a:gd name="T35" fmla="*/ 1850 h 23"/>
                <a:gd name="T36" fmla="*/ 6032 w 45"/>
                <a:gd name="T37" fmla="*/ 1967 h 23"/>
                <a:gd name="T38" fmla="*/ 5475 w 45"/>
                <a:gd name="T39" fmla="*/ 2206 h 23"/>
                <a:gd name="T40" fmla="*/ 5078 w 45"/>
                <a:gd name="T41" fmla="*/ 2420 h 23"/>
                <a:gd name="T42" fmla="*/ 5078 w 45"/>
                <a:gd name="T43" fmla="*/ 2298 h 23"/>
                <a:gd name="T44" fmla="*/ 4944 w 45"/>
                <a:gd name="T45" fmla="*/ 2089 h 23"/>
                <a:gd name="T46" fmla="*/ 4650 w 45"/>
                <a:gd name="T47" fmla="*/ 2537 h 23"/>
                <a:gd name="T48" fmla="*/ 4387 w 45"/>
                <a:gd name="T49" fmla="*/ 2537 h 23"/>
                <a:gd name="T50" fmla="*/ 4387 w 45"/>
                <a:gd name="T51" fmla="*/ 2420 h 23"/>
                <a:gd name="T52" fmla="*/ 4119 w 45"/>
                <a:gd name="T53" fmla="*/ 2298 h 23"/>
                <a:gd name="T54" fmla="*/ 3825 w 45"/>
                <a:gd name="T55" fmla="*/ 2206 h 23"/>
                <a:gd name="T56" fmla="*/ 3697 w 45"/>
                <a:gd name="T57" fmla="*/ 1967 h 23"/>
                <a:gd name="T58" fmla="*/ 2872 w 45"/>
                <a:gd name="T59" fmla="*/ 1967 h 23"/>
                <a:gd name="T60" fmla="*/ 1382 w 45"/>
                <a:gd name="T61" fmla="*/ 2298 h 23"/>
                <a:gd name="T62" fmla="*/ 1222 w 45"/>
                <a:gd name="T63" fmla="*/ 2206 h 23"/>
                <a:gd name="T64" fmla="*/ 0 w 45"/>
                <a:gd name="T65" fmla="*/ 2420 h 23"/>
                <a:gd name="T66" fmla="*/ 0 w 45"/>
                <a:gd name="T67" fmla="*/ 1042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65" name="Freeform 68"/>
            <p:cNvSpPr>
              <a:spLocks/>
            </p:cNvSpPr>
            <p:nvPr/>
          </p:nvSpPr>
          <p:spPr bwMode="auto">
            <a:xfrm>
              <a:off x="4878" y="1662"/>
              <a:ext cx="61" cy="64"/>
            </a:xfrm>
            <a:custGeom>
              <a:avLst/>
              <a:gdLst>
                <a:gd name="T0" fmla="*/ 0 w 12"/>
                <a:gd name="T1" fmla="*/ 241 h 13"/>
                <a:gd name="T2" fmla="*/ 386 w 12"/>
                <a:gd name="T3" fmla="*/ 1310 h 13"/>
                <a:gd name="T4" fmla="*/ 386 w 12"/>
                <a:gd name="T5" fmla="*/ 1428 h 13"/>
                <a:gd name="T6" fmla="*/ 259 w 12"/>
                <a:gd name="T7" fmla="*/ 1428 h 13"/>
                <a:gd name="T8" fmla="*/ 386 w 12"/>
                <a:gd name="T9" fmla="*/ 1551 h 13"/>
                <a:gd name="T10" fmla="*/ 386 w 12"/>
                <a:gd name="T11" fmla="*/ 1551 h 13"/>
                <a:gd name="T12" fmla="*/ 386 w 12"/>
                <a:gd name="T13" fmla="*/ 1551 h 13"/>
                <a:gd name="T14" fmla="*/ 803 w 12"/>
                <a:gd name="T15" fmla="*/ 1428 h 13"/>
                <a:gd name="T16" fmla="*/ 930 w 12"/>
                <a:gd name="T17" fmla="*/ 1310 h 13"/>
                <a:gd name="T18" fmla="*/ 930 w 12"/>
                <a:gd name="T19" fmla="*/ 1186 h 13"/>
                <a:gd name="T20" fmla="*/ 930 w 12"/>
                <a:gd name="T21" fmla="*/ 1068 h 13"/>
                <a:gd name="T22" fmla="*/ 930 w 12"/>
                <a:gd name="T23" fmla="*/ 822 h 13"/>
                <a:gd name="T24" fmla="*/ 1057 w 12"/>
                <a:gd name="T25" fmla="*/ 729 h 13"/>
                <a:gd name="T26" fmla="*/ 1057 w 12"/>
                <a:gd name="T27" fmla="*/ 822 h 13"/>
                <a:gd name="T28" fmla="*/ 1057 w 12"/>
                <a:gd name="T29" fmla="*/ 945 h 13"/>
                <a:gd name="T30" fmla="*/ 1057 w 12"/>
                <a:gd name="T31" fmla="*/ 1186 h 13"/>
                <a:gd name="T32" fmla="*/ 1190 w 12"/>
                <a:gd name="T33" fmla="*/ 1186 h 13"/>
                <a:gd name="T34" fmla="*/ 1190 w 12"/>
                <a:gd name="T35" fmla="*/ 1186 h 13"/>
                <a:gd name="T36" fmla="*/ 1190 w 12"/>
                <a:gd name="T37" fmla="*/ 1068 h 13"/>
                <a:gd name="T38" fmla="*/ 1317 w 12"/>
                <a:gd name="T39" fmla="*/ 1068 h 13"/>
                <a:gd name="T40" fmla="*/ 1449 w 12"/>
                <a:gd name="T41" fmla="*/ 945 h 13"/>
                <a:gd name="T42" fmla="*/ 1576 w 12"/>
                <a:gd name="T43" fmla="*/ 945 h 13"/>
                <a:gd name="T44" fmla="*/ 1576 w 12"/>
                <a:gd name="T45" fmla="*/ 945 h 13"/>
                <a:gd name="T46" fmla="*/ 1449 w 12"/>
                <a:gd name="T47" fmla="*/ 822 h 13"/>
                <a:gd name="T48" fmla="*/ 1449 w 12"/>
                <a:gd name="T49" fmla="*/ 729 h 13"/>
                <a:gd name="T50" fmla="*/ 1449 w 12"/>
                <a:gd name="T51" fmla="*/ 729 h 13"/>
                <a:gd name="T52" fmla="*/ 1317 w 12"/>
                <a:gd name="T53" fmla="*/ 729 h 13"/>
                <a:gd name="T54" fmla="*/ 1190 w 12"/>
                <a:gd name="T55" fmla="*/ 606 h 13"/>
                <a:gd name="T56" fmla="*/ 1190 w 12"/>
                <a:gd name="T57" fmla="*/ 606 h 13"/>
                <a:gd name="T58" fmla="*/ 930 w 12"/>
                <a:gd name="T59" fmla="*/ 482 h 13"/>
                <a:gd name="T60" fmla="*/ 803 w 12"/>
                <a:gd name="T61" fmla="*/ 241 h 13"/>
                <a:gd name="T62" fmla="*/ 803 w 12"/>
                <a:gd name="T63" fmla="*/ 241 h 13"/>
                <a:gd name="T64" fmla="*/ 646 w 12"/>
                <a:gd name="T65" fmla="*/ 0 h 13"/>
                <a:gd name="T66" fmla="*/ 0 w 12"/>
                <a:gd name="T67" fmla="*/ 241 h 13"/>
                <a:gd name="T68" fmla="*/ 0 w 12"/>
                <a:gd name="T69" fmla="*/ 241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chemeClr val="bg1"/>
            </a:solidFill>
            <a:ln w="12700" cmpd="sng">
              <a:solidFill>
                <a:schemeClr val="tx1"/>
              </a:solidFill>
              <a:prstDash val="solid"/>
              <a:round/>
              <a:headEnd/>
              <a:tailEnd/>
            </a:ln>
          </p:spPr>
          <p:txBody>
            <a:bodyPr/>
            <a:lstStyle/>
            <a:p>
              <a:endParaRPr lang="en-US"/>
            </a:p>
          </p:txBody>
        </p:sp>
        <p:sp>
          <p:nvSpPr>
            <p:cNvPr id="43066" name="Freeform 69"/>
            <p:cNvSpPr>
              <a:spLocks/>
            </p:cNvSpPr>
            <p:nvPr/>
          </p:nvSpPr>
          <p:spPr bwMode="auto">
            <a:xfrm>
              <a:off x="4811" y="1394"/>
              <a:ext cx="108" cy="229"/>
            </a:xfrm>
            <a:custGeom>
              <a:avLst/>
              <a:gdLst>
                <a:gd name="T0" fmla="*/ 2854 w 21"/>
                <a:gd name="T1" fmla="*/ 4629 h 47"/>
                <a:gd name="T2" fmla="*/ 2726 w 21"/>
                <a:gd name="T3" fmla="*/ 4629 h 47"/>
                <a:gd name="T4" fmla="*/ 2592 w 21"/>
                <a:gd name="T5" fmla="*/ 4629 h 47"/>
                <a:gd name="T6" fmla="*/ 2458 w 21"/>
                <a:gd name="T7" fmla="*/ 4867 h 47"/>
                <a:gd name="T8" fmla="*/ 2299 w 21"/>
                <a:gd name="T9" fmla="*/ 4867 h 47"/>
                <a:gd name="T10" fmla="*/ 2299 w 21"/>
                <a:gd name="T11" fmla="*/ 4984 h 47"/>
                <a:gd name="T12" fmla="*/ 2299 w 21"/>
                <a:gd name="T13" fmla="*/ 4984 h 47"/>
                <a:gd name="T14" fmla="*/ 2299 w 21"/>
                <a:gd name="T15" fmla="*/ 4984 h 47"/>
                <a:gd name="T16" fmla="*/ 2170 w 21"/>
                <a:gd name="T17" fmla="*/ 4984 h 47"/>
                <a:gd name="T18" fmla="*/ 2170 w 21"/>
                <a:gd name="T19" fmla="*/ 5082 h 47"/>
                <a:gd name="T20" fmla="*/ 262 w 21"/>
                <a:gd name="T21" fmla="*/ 5438 h 47"/>
                <a:gd name="T22" fmla="*/ 134 w 21"/>
                <a:gd name="T23" fmla="*/ 5316 h 47"/>
                <a:gd name="T24" fmla="*/ 0 w 21"/>
                <a:gd name="T25" fmla="*/ 5199 h 47"/>
                <a:gd name="T26" fmla="*/ 0 w 21"/>
                <a:gd name="T27" fmla="*/ 5082 h 47"/>
                <a:gd name="T28" fmla="*/ 134 w 21"/>
                <a:gd name="T29" fmla="*/ 4984 h 47"/>
                <a:gd name="T30" fmla="*/ 0 w 21"/>
                <a:gd name="T31" fmla="*/ 4746 h 47"/>
                <a:gd name="T32" fmla="*/ 0 w 21"/>
                <a:gd name="T33" fmla="*/ 3942 h 47"/>
                <a:gd name="T34" fmla="*/ 0 w 21"/>
                <a:gd name="T35" fmla="*/ 3703 h 47"/>
                <a:gd name="T36" fmla="*/ 134 w 21"/>
                <a:gd name="T37" fmla="*/ 3230 h 47"/>
                <a:gd name="T38" fmla="*/ 134 w 21"/>
                <a:gd name="T39" fmla="*/ 3016 h 47"/>
                <a:gd name="T40" fmla="*/ 134 w 21"/>
                <a:gd name="T41" fmla="*/ 2777 h 47"/>
                <a:gd name="T42" fmla="*/ 134 w 21"/>
                <a:gd name="T43" fmla="*/ 2538 h 47"/>
                <a:gd name="T44" fmla="*/ 134 w 21"/>
                <a:gd name="T45" fmla="*/ 2422 h 47"/>
                <a:gd name="T46" fmla="*/ 134 w 21"/>
                <a:gd name="T47" fmla="*/ 2305 h 47"/>
                <a:gd name="T48" fmla="*/ 555 w 21"/>
                <a:gd name="T49" fmla="*/ 2090 h 47"/>
                <a:gd name="T50" fmla="*/ 689 w 21"/>
                <a:gd name="T51" fmla="*/ 1613 h 47"/>
                <a:gd name="T52" fmla="*/ 555 w 21"/>
                <a:gd name="T53" fmla="*/ 1379 h 47"/>
                <a:gd name="T54" fmla="*/ 555 w 21"/>
                <a:gd name="T55" fmla="*/ 1164 h 47"/>
                <a:gd name="T56" fmla="*/ 555 w 21"/>
                <a:gd name="T57" fmla="*/ 1164 h 47"/>
                <a:gd name="T58" fmla="*/ 555 w 21"/>
                <a:gd name="T59" fmla="*/ 1043 h 47"/>
                <a:gd name="T60" fmla="*/ 396 w 21"/>
                <a:gd name="T61" fmla="*/ 809 h 47"/>
                <a:gd name="T62" fmla="*/ 555 w 21"/>
                <a:gd name="T63" fmla="*/ 453 h 47"/>
                <a:gd name="T64" fmla="*/ 396 w 21"/>
                <a:gd name="T65" fmla="*/ 356 h 47"/>
                <a:gd name="T66" fmla="*/ 396 w 21"/>
                <a:gd name="T67" fmla="*/ 239 h 47"/>
                <a:gd name="T68" fmla="*/ 555 w 21"/>
                <a:gd name="T69" fmla="*/ 239 h 47"/>
                <a:gd name="T70" fmla="*/ 689 w 21"/>
                <a:gd name="T71" fmla="*/ 117 h 47"/>
                <a:gd name="T72" fmla="*/ 818 w 21"/>
                <a:gd name="T73" fmla="*/ 117 h 47"/>
                <a:gd name="T74" fmla="*/ 818 w 21"/>
                <a:gd name="T75" fmla="*/ 117 h 47"/>
                <a:gd name="T76" fmla="*/ 951 w 21"/>
                <a:gd name="T77" fmla="*/ 0 h 47"/>
                <a:gd name="T78" fmla="*/ 2299 w 21"/>
                <a:gd name="T79" fmla="*/ 3347 h 47"/>
                <a:gd name="T80" fmla="*/ 2299 w 21"/>
                <a:gd name="T81" fmla="*/ 3464 h 47"/>
                <a:gd name="T82" fmla="*/ 2299 w 21"/>
                <a:gd name="T83" fmla="*/ 3586 h 47"/>
                <a:gd name="T84" fmla="*/ 2299 w 21"/>
                <a:gd name="T85" fmla="*/ 3586 h 47"/>
                <a:gd name="T86" fmla="*/ 2592 w 21"/>
                <a:gd name="T87" fmla="*/ 3820 h 47"/>
                <a:gd name="T88" fmla="*/ 2726 w 21"/>
                <a:gd name="T89" fmla="*/ 3820 h 47"/>
                <a:gd name="T90" fmla="*/ 2726 w 21"/>
                <a:gd name="T91" fmla="*/ 3942 h 47"/>
                <a:gd name="T92" fmla="*/ 2726 w 21"/>
                <a:gd name="T93" fmla="*/ 4059 h 47"/>
                <a:gd name="T94" fmla="*/ 2854 w 21"/>
                <a:gd name="T95" fmla="*/ 4273 h 47"/>
                <a:gd name="T96" fmla="*/ 2854 w 21"/>
                <a:gd name="T97" fmla="*/ 4390 h 47"/>
                <a:gd name="T98" fmla="*/ 2854 w 21"/>
                <a:gd name="T99" fmla="*/ 4512 h 47"/>
                <a:gd name="T100" fmla="*/ 2854 w 21"/>
                <a:gd name="T101" fmla="*/ 4629 h 47"/>
                <a:gd name="T102" fmla="*/ 2854 w 21"/>
                <a:gd name="T103" fmla="*/ 4629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67" name="Freeform 70"/>
            <p:cNvSpPr>
              <a:spLocks/>
            </p:cNvSpPr>
            <p:nvPr/>
          </p:nvSpPr>
          <p:spPr bwMode="auto">
            <a:xfrm>
              <a:off x="4847" y="1189"/>
              <a:ext cx="251" cy="385"/>
            </a:xfrm>
            <a:custGeom>
              <a:avLst/>
              <a:gdLst>
                <a:gd name="T0" fmla="*/ 1337 w 49"/>
                <a:gd name="T1" fmla="*/ 8217 h 79"/>
                <a:gd name="T2" fmla="*/ 1337 w 49"/>
                <a:gd name="T3" fmla="*/ 8455 h 79"/>
                <a:gd name="T4" fmla="*/ 1598 w 49"/>
                <a:gd name="T5" fmla="*/ 8694 h 79"/>
                <a:gd name="T6" fmla="*/ 1757 w 49"/>
                <a:gd name="T7" fmla="*/ 8787 h 79"/>
                <a:gd name="T8" fmla="*/ 1890 w 49"/>
                <a:gd name="T9" fmla="*/ 9143 h 79"/>
                <a:gd name="T10" fmla="*/ 2018 w 49"/>
                <a:gd name="T11" fmla="*/ 8909 h 79"/>
                <a:gd name="T12" fmla="*/ 2151 w 49"/>
                <a:gd name="T13" fmla="*/ 8455 h 79"/>
                <a:gd name="T14" fmla="*/ 2413 w 49"/>
                <a:gd name="T15" fmla="*/ 7861 h 79"/>
                <a:gd name="T16" fmla="*/ 2413 w 49"/>
                <a:gd name="T17" fmla="*/ 7768 h 79"/>
                <a:gd name="T18" fmla="*/ 2674 w 49"/>
                <a:gd name="T19" fmla="*/ 7291 h 79"/>
                <a:gd name="T20" fmla="*/ 2833 w 49"/>
                <a:gd name="T21" fmla="*/ 7412 h 79"/>
                <a:gd name="T22" fmla="*/ 2966 w 49"/>
                <a:gd name="T23" fmla="*/ 7412 h 79"/>
                <a:gd name="T24" fmla="*/ 2966 w 49"/>
                <a:gd name="T25" fmla="*/ 7174 h 79"/>
                <a:gd name="T26" fmla="*/ 3488 w 49"/>
                <a:gd name="T27" fmla="*/ 7052 h 79"/>
                <a:gd name="T28" fmla="*/ 3488 w 49"/>
                <a:gd name="T29" fmla="*/ 6842 h 79"/>
                <a:gd name="T30" fmla="*/ 3755 w 49"/>
                <a:gd name="T31" fmla="*/ 6720 h 79"/>
                <a:gd name="T32" fmla="*/ 3908 w 49"/>
                <a:gd name="T33" fmla="*/ 6482 h 79"/>
                <a:gd name="T34" fmla="*/ 4170 w 49"/>
                <a:gd name="T35" fmla="*/ 6009 h 79"/>
                <a:gd name="T36" fmla="*/ 4170 w 49"/>
                <a:gd name="T37" fmla="*/ 5911 h 79"/>
                <a:gd name="T38" fmla="*/ 4564 w 49"/>
                <a:gd name="T39" fmla="*/ 5911 h 79"/>
                <a:gd name="T40" fmla="*/ 4697 w 49"/>
                <a:gd name="T41" fmla="*/ 5678 h 79"/>
                <a:gd name="T42" fmla="*/ 4984 w 49"/>
                <a:gd name="T43" fmla="*/ 5439 h 79"/>
                <a:gd name="T44" fmla="*/ 5379 w 49"/>
                <a:gd name="T45" fmla="*/ 5556 h 79"/>
                <a:gd name="T46" fmla="*/ 5773 w 49"/>
                <a:gd name="T47" fmla="*/ 5083 h 79"/>
                <a:gd name="T48" fmla="*/ 6193 w 49"/>
                <a:gd name="T49" fmla="*/ 4752 h 79"/>
                <a:gd name="T50" fmla="*/ 6454 w 49"/>
                <a:gd name="T51" fmla="*/ 4630 h 79"/>
                <a:gd name="T52" fmla="*/ 6587 w 49"/>
                <a:gd name="T53" fmla="*/ 4396 h 79"/>
                <a:gd name="T54" fmla="*/ 6454 w 49"/>
                <a:gd name="T55" fmla="*/ 4274 h 79"/>
                <a:gd name="T56" fmla="*/ 6326 w 49"/>
                <a:gd name="T57" fmla="*/ 4157 h 79"/>
                <a:gd name="T58" fmla="*/ 6454 w 49"/>
                <a:gd name="T59" fmla="*/ 4060 h 79"/>
                <a:gd name="T60" fmla="*/ 6326 w 49"/>
                <a:gd name="T61" fmla="*/ 3704 h 79"/>
                <a:gd name="T62" fmla="*/ 6060 w 49"/>
                <a:gd name="T63" fmla="*/ 3587 h 79"/>
                <a:gd name="T64" fmla="*/ 5773 w 49"/>
                <a:gd name="T65" fmla="*/ 3704 h 79"/>
                <a:gd name="T66" fmla="*/ 5512 w 49"/>
                <a:gd name="T67" fmla="*/ 3231 h 79"/>
                <a:gd name="T68" fmla="*/ 5512 w 49"/>
                <a:gd name="T69" fmla="*/ 3017 h 79"/>
                <a:gd name="T70" fmla="*/ 5379 w 49"/>
                <a:gd name="T71" fmla="*/ 3017 h 79"/>
                <a:gd name="T72" fmla="*/ 5117 w 49"/>
                <a:gd name="T73" fmla="*/ 3017 h 79"/>
                <a:gd name="T74" fmla="*/ 4830 w 49"/>
                <a:gd name="T75" fmla="*/ 2900 h 79"/>
                <a:gd name="T76" fmla="*/ 4697 w 49"/>
                <a:gd name="T77" fmla="*/ 2539 h 79"/>
                <a:gd name="T78" fmla="*/ 3227 w 49"/>
                <a:gd name="T79" fmla="*/ 0 h 79"/>
                <a:gd name="T80" fmla="*/ 2966 w 49"/>
                <a:gd name="T81" fmla="*/ 0 h 79"/>
                <a:gd name="T82" fmla="*/ 2833 w 49"/>
                <a:gd name="T83" fmla="*/ 239 h 79"/>
                <a:gd name="T84" fmla="*/ 2413 w 49"/>
                <a:gd name="T85" fmla="*/ 239 h 79"/>
                <a:gd name="T86" fmla="*/ 2018 w 49"/>
                <a:gd name="T87" fmla="*/ 570 h 79"/>
                <a:gd name="T88" fmla="*/ 1890 w 49"/>
                <a:gd name="T89" fmla="*/ 239 h 79"/>
                <a:gd name="T90" fmla="*/ 1757 w 49"/>
                <a:gd name="T91" fmla="*/ 117 h 79"/>
                <a:gd name="T92" fmla="*/ 814 w 49"/>
                <a:gd name="T93" fmla="*/ 1852 h 79"/>
                <a:gd name="T94" fmla="*/ 943 w 49"/>
                <a:gd name="T95" fmla="*/ 2208 h 79"/>
                <a:gd name="T96" fmla="*/ 943 w 49"/>
                <a:gd name="T97" fmla="*/ 2539 h 79"/>
                <a:gd name="T98" fmla="*/ 681 w 49"/>
                <a:gd name="T99" fmla="*/ 2778 h 79"/>
                <a:gd name="T100" fmla="*/ 814 w 49"/>
                <a:gd name="T101" fmla="*/ 3704 h 79"/>
                <a:gd name="T102" fmla="*/ 522 w 49"/>
                <a:gd name="T103" fmla="*/ 4157 h 79"/>
                <a:gd name="T104" fmla="*/ 522 w 49"/>
                <a:gd name="T105" fmla="*/ 4513 h 79"/>
                <a:gd name="T106" fmla="*/ 394 w 49"/>
                <a:gd name="T107" fmla="*/ 4630 h 79"/>
                <a:gd name="T108" fmla="*/ 394 w 49"/>
                <a:gd name="T109" fmla="*/ 4869 h 79"/>
                <a:gd name="T110" fmla="*/ 133 w 49"/>
                <a:gd name="T111" fmla="*/ 4752 h 79"/>
                <a:gd name="T112" fmla="*/ 0 w 49"/>
                <a:gd name="T113" fmla="*/ 4869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43068" name="Group 71"/>
            <p:cNvGrpSpPr>
              <a:grpSpLocks/>
            </p:cNvGrpSpPr>
            <p:nvPr/>
          </p:nvGrpSpPr>
          <p:grpSpPr bwMode="auto">
            <a:xfrm>
              <a:off x="2038" y="2920"/>
              <a:ext cx="609" cy="371"/>
              <a:chOff x="1991" y="3321"/>
              <a:chExt cx="361" cy="231"/>
            </a:xfrm>
          </p:grpSpPr>
          <p:sp>
            <p:nvSpPr>
              <p:cNvPr id="43069" name="Freeform 72"/>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3070" name="Freeform 73"/>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3071" name="Freeform 74"/>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3072" name="Freeform 75"/>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3073" name="Freeform 76"/>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3074" name="Freeform 77"/>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3075" name="Freeform 78"/>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3076" name="Freeform 79"/>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6487EB"/>
              </a:solidFill>
              <a:ln w="12700" cmpd="sng">
                <a:solidFill>
                  <a:schemeClr val="tx1"/>
                </a:solidFill>
                <a:prstDash val="solid"/>
                <a:round/>
                <a:headEnd/>
                <a:tailEnd/>
              </a:ln>
            </p:spPr>
            <p:txBody>
              <a:bodyPr/>
              <a:lstStyle/>
              <a:p>
                <a:endParaRPr lang="en-US"/>
              </a:p>
            </p:txBody>
          </p:sp>
        </p:grpSp>
      </p:grpSp>
      <p:sp>
        <p:nvSpPr>
          <p:cNvPr id="43012" name="Rectangle 106"/>
          <p:cNvSpPr>
            <a:spLocks noGrp="1" noChangeArrowheads="1"/>
          </p:cNvSpPr>
          <p:nvPr>
            <p:ph type="title" idx="4294967295"/>
          </p:nvPr>
        </p:nvSpPr>
        <p:spPr>
          <a:xfrm>
            <a:off x="0" y="242888"/>
            <a:ext cx="9144000" cy="1143000"/>
          </a:xfrm>
        </p:spPr>
        <p:txBody>
          <a:bodyPr/>
          <a:lstStyle/>
          <a:p>
            <a:r>
              <a:rPr lang="en-US" altLang="en-US" sz="2400" smtClean="0"/>
              <a:t>Obesity Trends* Among U.S. Adults</a:t>
            </a:r>
            <a:br>
              <a:rPr lang="en-US" altLang="en-US" sz="2400" smtClean="0"/>
            </a:br>
            <a:r>
              <a:rPr lang="en-US" altLang="en-US" sz="2400" smtClean="0">
                <a:solidFill>
                  <a:srgbClr val="DE3021"/>
                </a:solidFill>
              </a:rPr>
              <a:t>BRFSS, 1994</a:t>
            </a:r>
          </a:p>
        </p:txBody>
      </p:sp>
      <p:sp>
        <p:nvSpPr>
          <p:cNvPr id="43013" name="Text Box 132"/>
          <p:cNvSpPr txBox="1">
            <a:spLocks noChangeArrowheads="1"/>
          </p:cNvSpPr>
          <p:nvPr/>
        </p:nvSpPr>
        <p:spPr bwMode="auto">
          <a:xfrm>
            <a:off x="2119489" y="1200151"/>
            <a:ext cx="55194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altLang="en-US" sz="1400" b="1">
                <a:solidFill>
                  <a:srgbClr val="000000"/>
                </a:solidFill>
                <a:latin typeface="Verdana" pitchFamily="34" charset="0"/>
              </a:rPr>
              <a:t>(*BMI ≥30, or ~ 30 lbs. overweight for 5’ 4” person)</a:t>
            </a:r>
          </a:p>
        </p:txBody>
      </p:sp>
      <p:sp>
        <p:nvSpPr>
          <p:cNvPr id="43014" name="Text Box 161"/>
          <p:cNvSpPr txBox="1">
            <a:spLocks noChangeArrowheads="1"/>
          </p:cNvSpPr>
          <p:nvPr/>
        </p:nvSpPr>
        <p:spPr bwMode="auto">
          <a:xfrm>
            <a:off x="653345" y="5894388"/>
            <a:ext cx="72517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altLang="en-US" sz="1400" b="1">
                <a:solidFill>
                  <a:srgbClr val="000000"/>
                </a:solidFill>
                <a:latin typeface="Arial Narrow" pitchFamily="34" charset="0"/>
              </a:rPr>
              <a:t>No Data           &lt;10%          10%–14%	    15%–19% </a:t>
            </a:r>
          </a:p>
        </p:txBody>
      </p:sp>
      <p:sp>
        <p:nvSpPr>
          <p:cNvPr id="43015" name="Rectangle 162"/>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43016" name="Rectangle 163"/>
          <p:cNvSpPr>
            <a:spLocks noChangeArrowheads="1"/>
          </p:cNvSpPr>
          <p:nvPr/>
        </p:nvSpPr>
        <p:spPr bwMode="auto">
          <a:xfrm>
            <a:off x="1349022" y="5953125"/>
            <a:ext cx="208844" cy="234950"/>
          </a:xfrm>
          <a:prstGeom prst="rect">
            <a:avLst/>
          </a:prstGeom>
          <a:solidFill>
            <a:srgbClr val="99CCFF"/>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43017" name="Rectangle 164"/>
          <p:cNvSpPr>
            <a:spLocks noChangeArrowheads="1"/>
          </p:cNvSpPr>
          <p:nvPr/>
        </p:nvSpPr>
        <p:spPr bwMode="auto">
          <a:xfrm>
            <a:off x="2229556" y="5951538"/>
            <a:ext cx="208844" cy="234950"/>
          </a:xfrm>
          <a:prstGeom prst="rect">
            <a:avLst/>
          </a:prstGeom>
          <a:solidFill>
            <a:srgbClr val="6699FF"/>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pPr algn="ctr"/>
            <a:endParaRPr lang="en-US" altLang="en-US">
              <a:solidFill>
                <a:srgbClr val="000000"/>
              </a:solidFill>
            </a:endParaRPr>
          </a:p>
        </p:txBody>
      </p:sp>
      <p:sp>
        <p:nvSpPr>
          <p:cNvPr id="43018" name="Rectangle 165"/>
          <p:cNvSpPr>
            <a:spLocks noChangeArrowheads="1"/>
          </p:cNvSpPr>
          <p:nvPr/>
        </p:nvSpPr>
        <p:spPr bwMode="auto">
          <a:xfrm>
            <a:off x="3372556" y="5961063"/>
            <a:ext cx="208844" cy="234950"/>
          </a:xfrm>
          <a:prstGeom prst="rect">
            <a:avLst/>
          </a:prstGeom>
          <a:solidFill>
            <a:srgbClr val="0000A0"/>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43019" name="Rectangle 166"/>
          <p:cNvSpPr>
            <a:spLocks noChangeArrowheads="1"/>
          </p:cNvSpPr>
          <p:nvPr/>
        </p:nvSpPr>
        <p:spPr bwMode="auto">
          <a:xfrm>
            <a:off x="395111" y="5892800"/>
            <a:ext cx="4087237"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Tree>
    <p:extLst>
      <p:ext uri="{BB962C8B-B14F-4D97-AF65-F5344CB8AC3E}">
        <p14:creationId xmlns:p14="http://schemas.microsoft.com/office/powerpoint/2010/main" val="295061959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4034" name="Group 156"/>
          <p:cNvGrpSpPr>
            <a:grpSpLocks/>
          </p:cNvGrpSpPr>
          <p:nvPr/>
        </p:nvGrpSpPr>
        <p:grpSpPr bwMode="auto">
          <a:xfrm>
            <a:off x="1027289" y="1709738"/>
            <a:ext cx="6167967" cy="3567112"/>
            <a:chOff x="728" y="1077"/>
            <a:chExt cx="4371" cy="2247"/>
          </a:xfrm>
        </p:grpSpPr>
        <p:sp>
          <p:nvSpPr>
            <p:cNvPr id="44043" name="Freeform 5"/>
            <p:cNvSpPr>
              <a:spLocks/>
            </p:cNvSpPr>
            <p:nvPr/>
          </p:nvSpPr>
          <p:spPr bwMode="auto">
            <a:xfrm>
              <a:off x="2843" y="1262"/>
              <a:ext cx="457" cy="269"/>
            </a:xfrm>
            <a:custGeom>
              <a:avLst/>
              <a:gdLst>
                <a:gd name="T0" fmla="*/ 0 w 89"/>
                <a:gd name="T1" fmla="*/ 5957 h 55"/>
                <a:gd name="T2" fmla="*/ 688 w 89"/>
                <a:gd name="T3" fmla="*/ 0 h 55"/>
                <a:gd name="T4" fmla="*/ 5956 w 89"/>
                <a:gd name="T5" fmla="*/ 357 h 55"/>
                <a:gd name="T6" fmla="*/ 11102 w 89"/>
                <a:gd name="T7" fmla="*/ 479 h 55"/>
                <a:gd name="T8" fmla="*/ 11102 w 89"/>
                <a:gd name="T9" fmla="*/ 572 h 55"/>
                <a:gd name="T10" fmla="*/ 11230 w 89"/>
                <a:gd name="T11" fmla="*/ 1052 h 55"/>
                <a:gd name="T12" fmla="*/ 11230 w 89"/>
                <a:gd name="T13" fmla="*/ 1174 h 55"/>
                <a:gd name="T14" fmla="*/ 11102 w 89"/>
                <a:gd name="T15" fmla="*/ 1531 h 55"/>
                <a:gd name="T16" fmla="*/ 11102 w 89"/>
                <a:gd name="T17" fmla="*/ 2103 h 55"/>
                <a:gd name="T18" fmla="*/ 11363 w 89"/>
                <a:gd name="T19" fmla="*/ 2680 h 55"/>
                <a:gd name="T20" fmla="*/ 11497 w 89"/>
                <a:gd name="T21" fmla="*/ 2920 h 55"/>
                <a:gd name="T22" fmla="*/ 11656 w 89"/>
                <a:gd name="T23" fmla="*/ 3517 h 55"/>
                <a:gd name="T24" fmla="*/ 11656 w 89"/>
                <a:gd name="T25" fmla="*/ 4451 h 55"/>
                <a:gd name="T26" fmla="*/ 11784 w 89"/>
                <a:gd name="T27" fmla="*/ 4690 h 55"/>
                <a:gd name="T28" fmla="*/ 11784 w 89"/>
                <a:gd name="T29" fmla="*/ 5023 h 55"/>
                <a:gd name="T30" fmla="*/ 11784 w 89"/>
                <a:gd name="T31" fmla="*/ 5145 h 55"/>
                <a:gd name="T32" fmla="*/ 12051 w 89"/>
                <a:gd name="T33" fmla="*/ 5957 h 55"/>
                <a:gd name="T34" fmla="*/ 12051 w 89"/>
                <a:gd name="T35" fmla="*/ 6197 h 55"/>
                <a:gd name="T36" fmla="*/ 12051 w 89"/>
                <a:gd name="T37" fmla="*/ 6436 h 55"/>
                <a:gd name="T38" fmla="*/ 0 w 89"/>
                <a:gd name="T39" fmla="*/ 5957 h 55"/>
                <a:gd name="T40" fmla="*/ 0 w 89"/>
                <a:gd name="T41" fmla="*/ 595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44" name="Freeform 6"/>
            <p:cNvSpPr>
              <a:spLocks/>
            </p:cNvSpPr>
            <p:nvPr/>
          </p:nvSpPr>
          <p:spPr bwMode="auto">
            <a:xfrm>
              <a:off x="2823" y="1511"/>
              <a:ext cx="483" cy="312"/>
            </a:xfrm>
            <a:custGeom>
              <a:avLst/>
              <a:gdLst>
                <a:gd name="T0" fmla="*/ 0 w 94"/>
                <a:gd name="T1" fmla="*/ 5918 h 64"/>
                <a:gd name="T2" fmla="*/ 396 w 94"/>
                <a:gd name="T3" fmla="*/ 1974 h 64"/>
                <a:gd name="T4" fmla="*/ 555 w 94"/>
                <a:gd name="T5" fmla="*/ 0 h 64"/>
                <a:gd name="T6" fmla="*/ 12620 w 94"/>
                <a:gd name="T7" fmla="*/ 473 h 64"/>
                <a:gd name="T8" fmla="*/ 12620 w 94"/>
                <a:gd name="T9" fmla="*/ 687 h 64"/>
                <a:gd name="T10" fmla="*/ 12486 w 94"/>
                <a:gd name="T11" fmla="*/ 809 h 64"/>
                <a:gd name="T12" fmla="*/ 12198 w 94"/>
                <a:gd name="T13" fmla="*/ 1165 h 64"/>
                <a:gd name="T14" fmla="*/ 12198 w 94"/>
                <a:gd name="T15" fmla="*/ 1282 h 64"/>
                <a:gd name="T16" fmla="*/ 12753 w 94"/>
                <a:gd name="T17" fmla="*/ 1736 h 64"/>
                <a:gd name="T18" fmla="*/ 12753 w 94"/>
                <a:gd name="T19" fmla="*/ 5324 h 64"/>
                <a:gd name="T20" fmla="*/ 12753 w 94"/>
                <a:gd name="T21" fmla="*/ 5324 h 64"/>
                <a:gd name="T22" fmla="*/ 12486 w 94"/>
                <a:gd name="T23" fmla="*/ 5324 h 64"/>
                <a:gd name="T24" fmla="*/ 12620 w 94"/>
                <a:gd name="T25" fmla="*/ 5441 h 64"/>
                <a:gd name="T26" fmla="*/ 12753 w 94"/>
                <a:gd name="T27" fmla="*/ 5562 h 64"/>
                <a:gd name="T28" fmla="*/ 12620 w 94"/>
                <a:gd name="T29" fmla="*/ 5796 h 64"/>
                <a:gd name="T30" fmla="*/ 12753 w 94"/>
                <a:gd name="T31" fmla="*/ 5918 h 64"/>
                <a:gd name="T32" fmla="*/ 12753 w 94"/>
                <a:gd name="T33" fmla="*/ 6250 h 64"/>
                <a:gd name="T34" fmla="*/ 12620 w 94"/>
                <a:gd name="T35" fmla="*/ 6250 h 64"/>
                <a:gd name="T36" fmla="*/ 12753 w 94"/>
                <a:gd name="T37" fmla="*/ 6489 h 64"/>
                <a:gd name="T38" fmla="*/ 12486 w 94"/>
                <a:gd name="T39" fmla="*/ 6845 h 64"/>
                <a:gd name="T40" fmla="*/ 12753 w 94"/>
                <a:gd name="T41" fmla="*/ 7176 h 64"/>
                <a:gd name="T42" fmla="*/ 12753 w 94"/>
                <a:gd name="T43" fmla="*/ 7415 h 64"/>
                <a:gd name="T44" fmla="*/ 12753 w 94"/>
                <a:gd name="T45" fmla="*/ 7415 h 64"/>
                <a:gd name="T46" fmla="*/ 12358 w 94"/>
                <a:gd name="T47" fmla="*/ 7176 h 64"/>
                <a:gd name="T48" fmla="*/ 11669 w 94"/>
                <a:gd name="T49" fmla="*/ 6845 h 64"/>
                <a:gd name="T50" fmla="*/ 11407 w 94"/>
                <a:gd name="T51" fmla="*/ 6728 h 64"/>
                <a:gd name="T52" fmla="*/ 11114 w 94"/>
                <a:gd name="T53" fmla="*/ 6728 h 64"/>
                <a:gd name="T54" fmla="*/ 10852 w 94"/>
                <a:gd name="T55" fmla="*/ 6937 h 64"/>
                <a:gd name="T56" fmla="*/ 10718 w 94"/>
                <a:gd name="T57" fmla="*/ 6937 h 64"/>
                <a:gd name="T58" fmla="*/ 10456 w 94"/>
                <a:gd name="T59" fmla="*/ 6937 h 64"/>
                <a:gd name="T60" fmla="*/ 10323 w 94"/>
                <a:gd name="T61" fmla="*/ 6606 h 64"/>
                <a:gd name="T62" fmla="*/ 10164 w 94"/>
                <a:gd name="T63" fmla="*/ 6489 h 64"/>
                <a:gd name="T64" fmla="*/ 9902 w 94"/>
                <a:gd name="T65" fmla="*/ 6606 h 64"/>
                <a:gd name="T66" fmla="*/ 9634 w 94"/>
                <a:gd name="T67" fmla="*/ 6606 h 64"/>
                <a:gd name="T68" fmla="*/ 9372 w 94"/>
                <a:gd name="T69" fmla="*/ 6250 h 64"/>
                <a:gd name="T70" fmla="*/ 0 w 94"/>
                <a:gd name="T71" fmla="*/ 5918 h 64"/>
                <a:gd name="T72" fmla="*/ 0 w 94"/>
                <a:gd name="T73" fmla="*/ 5918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45" name="Freeform 7"/>
            <p:cNvSpPr>
              <a:spLocks/>
            </p:cNvSpPr>
            <p:nvPr/>
          </p:nvSpPr>
          <p:spPr bwMode="auto">
            <a:xfrm>
              <a:off x="2807" y="1760"/>
              <a:ext cx="571" cy="268"/>
            </a:xfrm>
            <a:custGeom>
              <a:avLst/>
              <a:gdLst>
                <a:gd name="T0" fmla="*/ 0 w 111"/>
                <a:gd name="T1" fmla="*/ 3942 h 55"/>
                <a:gd name="T2" fmla="*/ 396 w 111"/>
                <a:gd name="T3" fmla="*/ 0 h 55"/>
                <a:gd name="T4" fmla="*/ 9789 w 111"/>
                <a:gd name="T5" fmla="*/ 356 h 55"/>
                <a:gd name="T6" fmla="*/ 10083 w 111"/>
                <a:gd name="T7" fmla="*/ 687 h 55"/>
                <a:gd name="T8" fmla="*/ 10345 w 111"/>
                <a:gd name="T9" fmla="*/ 687 h 55"/>
                <a:gd name="T10" fmla="*/ 10612 w 111"/>
                <a:gd name="T11" fmla="*/ 570 h 55"/>
                <a:gd name="T12" fmla="*/ 10746 w 111"/>
                <a:gd name="T13" fmla="*/ 687 h 55"/>
                <a:gd name="T14" fmla="*/ 10900 w 111"/>
                <a:gd name="T15" fmla="*/ 1043 h 55"/>
                <a:gd name="T16" fmla="*/ 11168 w 111"/>
                <a:gd name="T17" fmla="*/ 1043 h 55"/>
                <a:gd name="T18" fmla="*/ 11302 w 111"/>
                <a:gd name="T19" fmla="*/ 1043 h 55"/>
                <a:gd name="T20" fmla="*/ 11564 w 111"/>
                <a:gd name="T21" fmla="*/ 809 h 55"/>
                <a:gd name="T22" fmla="*/ 11857 w 111"/>
                <a:gd name="T23" fmla="*/ 809 h 55"/>
                <a:gd name="T24" fmla="*/ 12120 w 111"/>
                <a:gd name="T25" fmla="*/ 926 h 55"/>
                <a:gd name="T26" fmla="*/ 12809 w 111"/>
                <a:gd name="T27" fmla="*/ 1282 h 55"/>
                <a:gd name="T28" fmla="*/ 13205 w 111"/>
                <a:gd name="T29" fmla="*/ 1496 h 55"/>
                <a:gd name="T30" fmla="*/ 13205 w 111"/>
                <a:gd name="T31" fmla="*/ 1735 h 55"/>
                <a:gd name="T32" fmla="*/ 13467 w 111"/>
                <a:gd name="T33" fmla="*/ 1852 h 55"/>
                <a:gd name="T34" fmla="*/ 13467 w 111"/>
                <a:gd name="T35" fmla="*/ 1969 h 55"/>
                <a:gd name="T36" fmla="*/ 13339 w 111"/>
                <a:gd name="T37" fmla="*/ 2207 h 55"/>
                <a:gd name="T38" fmla="*/ 13467 w 111"/>
                <a:gd name="T39" fmla="*/ 2422 h 55"/>
                <a:gd name="T40" fmla="*/ 13601 w 111"/>
                <a:gd name="T41" fmla="*/ 2777 h 55"/>
                <a:gd name="T42" fmla="*/ 13761 w 111"/>
                <a:gd name="T43" fmla="*/ 2894 h 55"/>
                <a:gd name="T44" fmla="*/ 13761 w 111"/>
                <a:gd name="T45" fmla="*/ 3016 h 55"/>
                <a:gd name="T46" fmla="*/ 13761 w 111"/>
                <a:gd name="T47" fmla="*/ 3231 h 55"/>
                <a:gd name="T48" fmla="*/ 14023 w 111"/>
                <a:gd name="T49" fmla="*/ 3348 h 55"/>
                <a:gd name="T50" fmla="*/ 14157 w 111"/>
                <a:gd name="T51" fmla="*/ 3465 h 55"/>
                <a:gd name="T52" fmla="*/ 14023 w 111"/>
                <a:gd name="T53" fmla="*/ 3703 h 55"/>
                <a:gd name="T54" fmla="*/ 14023 w 111"/>
                <a:gd name="T55" fmla="*/ 3942 h 55"/>
                <a:gd name="T56" fmla="*/ 14290 w 111"/>
                <a:gd name="T57" fmla="*/ 4059 h 55"/>
                <a:gd name="T58" fmla="*/ 14290 w 111"/>
                <a:gd name="T59" fmla="*/ 4273 h 55"/>
                <a:gd name="T60" fmla="*/ 14157 w 111"/>
                <a:gd name="T61" fmla="*/ 4390 h 55"/>
                <a:gd name="T62" fmla="*/ 14290 w 111"/>
                <a:gd name="T63" fmla="*/ 4512 h 55"/>
                <a:gd name="T64" fmla="*/ 14424 w 111"/>
                <a:gd name="T65" fmla="*/ 4751 h 55"/>
                <a:gd name="T66" fmla="*/ 14290 w 111"/>
                <a:gd name="T67" fmla="*/ 4868 h 55"/>
                <a:gd name="T68" fmla="*/ 14424 w 111"/>
                <a:gd name="T69" fmla="*/ 5082 h 55"/>
                <a:gd name="T70" fmla="*/ 14424 w 111"/>
                <a:gd name="T71" fmla="*/ 5199 h 55"/>
                <a:gd name="T72" fmla="*/ 14553 w 111"/>
                <a:gd name="T73" fmla="*/ 5316 h 55"/>
                <a:gd name="T74" fmla="*/ 14712 w 111"/>
                <a:gd name="T75" fmla="*/ 5555 h 55"/>
                <a:gd name="T76" fmla="*/ 14846 w 111"/>
                <a:gd name="T77" fmla="*/ 5794 h 55"/>
                <a:gd name="T78" fmla="*/ 15108 w 111"/>
                <a:gd name="T79" fmla="*/ 6008 h 55"/>
                <a:gd name="T80" fmla="*/ 15108 w 111"/>
                <a:gd name="T81" fmla="*/ 6125 h 55"/>
                <a:gd name="T82" fmla="*/ 15108 w 111"/>
                <a:gd name="T83" fmla="*/ 6247 h 55"/>
                <a:gd name="T84" fmla="*/ 15108 w 111"/>
                <a:gd name="T85" fmla="*/ 6364 h 55"/>
                <a:gd name="T86" fmla="*/ 3416 w 111"/>
                <a:gd name="T87" fmla="*/ 6125 h 55"/>
                <a:gd name="T88" fmla="*/ 3544 w 111"/>
                <a:gd name="T89" fmla="*/ 4156 h 55"/>
                <a:gd name="T90" fmla="*/ 0 w 111"/>
                <a:gd name="T91" fmla="*/ 3942 h 55"/>
                <a:gd name="T92" fmla="*/ 0 w 111"/>
                <a:gd name="T93" fmla="*/ 3942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46" name="Freeform 8"/>
            <p:cNvSpPr>
              <a:spLocks/>
            </p:cNvSpPr>
            <p:nvPr/>
          </p:nvSpPr>
          <p:spPr bwMode="auto">
            <a:xfrm>
              <a:off x="2921" y="2018"/>
              <a:ext cx="512" cy="259"/>
            </a:xfrm>
            <a:custGeom>
              <a:avLst/>
              <a:gdLst>
                <a:gd name="T0" fmla="*/ 394 w 100"/>
                <a:gd name="T1" fmla="*/ 0 h 53"/>
                <a:gd name="T2" fmla="*/ 11955 w 100"/>
                <a:gd name="T3" fmla="*/ 239 h 53"/>
                <a:gd name="T4" fmla="*/ 12739 w 100"/>
                <a:gd name="T5" fmla="*/ 694 h 53"/>
                <a:gd name="T6" fmla="*/ 12477 w 100"/>
                <a:gd name="T7" fmla="*/ 933 h 53"/>
                <a:gd name="T8" fmla="*/ 12477 w 100"/>
                <a:gd name="T9" fmla="*/ 1168 h 53"/>
                <a:gd name="T10" fmla="*/ 12611 w 100"/>
                <a:gd name="T11" fmla="*/ 1407 h 53"/>
                <a:gd name="T12" fmla="*/ 12739 w 100"/>
                <a:gd name="T13" fmla="*/ 1407 h 53"/>
                <a:gd name="T14" fmla="*/ 12897 w 100"/>
                <a:gd name="T15" fmla="*/ 1745 h 53"/>
                <a:gd name="T16" fmla="*/ 13030 w 100"/>
                <a:gd name="T17" fmla="*/ 1862 h 53"/>
                <a:gd name="T18" fmla="*/ 13292 w 100"/>
                <a:gd name="T19" fmla="*/ 1862 h 53"/>
                <a:gd name="T20" fmla="*/ 13292 w 100"/>
                <a:gd name="T21" fmla="*/ 1984 h 53"/>
                <a:gd name="T22" fmla="*/ 13420 w 100"/>
                <a:gd name="T23" fmla="*/ 6187 h 53"/>
                <a:gd name="T24" fmla="*/ 0 w 100"/>
                <a:gd name="T25" fmla="*/ 5947 h 53"/>
                <a:gd name="T26" fmla="*/ 394 w 100"/>
                <a:gd name="T27" fmla="*/ 0 h 53"/>
                <a:gd name="T28" fmla="*/ 394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47" name="Freeform 9"/>
            <p:cNvSpPr>
              <a:spLocks/>
            </p:cNvSpPr>
            <p:nvPr/>
          </p:nvSpPr>
          <p:spPr bwMode="auto">
            <a:xfrm>
              <a:off x="2848" y="2262"/>
              <a:ext cx="595" cy="293"/>
            </a:xfrm>
            <a:custGeom>
              <a:avLst/>
              <a:gdLst>
                <a:gd name="T0" fmla="*/ 1893 w 116"/>
                <a:gd name="T1" fmla="*/ 117 h 60"/>
                <a:gd name="T2" fmla="*/ 0 w 116"/>
                <a:gd name="T3" fmla="*/ 1050 h 60"/>
                <a:gd name="T4" fmla="*/ 5396 w 116"/>
                <a:gd name="T5" fmla="*/ 5128 h 60"/>
                <a:gd name="T6" fmla="*/ 5658 w 116"/>
                <a:gd name="T7" fmla="*/ 5245 h 60"/>
                <a:gd name="T8" fmla="*/ 6078 w 116"/>
                <a:gd name="T9" fmla="*/ 5582 h 60"/>
                <a:gd name="T10" fmla="*/ 6473 w 116"/>
                <a:gd name="T11" fmla="*/ 5484 h 60"/>
                <a:gd name="T12" fmla="*/ 6735 w 116"/>
                <a:gd name="T13" fmla="*/ 5582 h 60"/>
                <a:gd name="T14" fmla="*/ 6894 w 116"/>
                <a:gd name="T15" fmla="*/ 5821 h 60"/>
                <a:gd name="T16" fmla="*/ 7417 w 116"/>
                <a:gd name="T17" fmla="*/ 5938 h 60"/>
                <a:gd name="T18" fmla="*/ 7684 w 116"/>
                <a:gd name="T19" fmla="*/ 6055 h 60"/>
                <a:gd name="T20" fmla="*/ 7971 w 116"/>
                <a:gd name="T21" fmla="*/ 5938 h 60"/>
                <a:gd name="T22" fmla="*/ 8233 w 116"/>
                <a:gd name="T23" fmla="*/ 6177 h 60"/>
                <a:gd name="T24" fmla="*/ 8761 w 116"/>
                <a:gd name="T25" fmla="*/ 6177 h 60"/>
                <a:gd name="T26" fmla="*/ 9048 w 116"/>
                <a:gd name="T27" fmla="*/ 6417 h 60"/>
                <a:gd name="T28" fmla="*/ 9181 w 116"/>
                <a:gd name="T29" fmla="*/ 6632 h 60"/>
                <a:gd name="T30" fmla="*/ 9576 w 116"/>
                <a:gd name="T31" fmla="*/ 6509 h 60"/>
                <a:gd name="T32" fmla="*/ 10130 w 116"/>
                <a:gd name="T33" fmla="*/ 6749 h 60"/>
                <a:gd name="T34" fmla="*/ 10392 w 116"/>
                <a:gd name="T35" fmla="*/ 6632 h 60"/>
                <a:gd name="T36" fmla="*/ 10654 w 116"/>
                <a:gd name="T37" fmla="*/ 6632 h 60"/>
                <a:gd name="T38" fmla="*/ 10654 w 116"/>
                <a:gd name="T39" fmla="*/ 6988 h 60"/>
                <a:gd name="T40" fmla="*/ 10787 w 116"/>
                <a:gd name="T41" fmla="*/ 6749 h 60"/>
                <a:gd name="T42" fmla="*/ 11074 w 116"/>
                <a:gd name="T43" fmla="*/ 6509 h 60"/>
                <a:gd name="T44" fmla="*/ 11208 w 116"/>
                <a:gd name="T45" fmla="*/ 6632 h 60"/>
                <a:gd name="T46" fmla="*/ 11469 w 116"/>
                <a:gd name="T47" fmla="*/ 6749 h 60"/>
                <a:gd name="T48" fmla="*/ 11736 w 116"/>
                <a:gd name="T49" fmla="*/ 6632 h 60"/>
                <a:gd name="T50" fmla="*/ 11736 w 116"/>
                <a:gd name="T51" fmla="*/ 6749 h 60"/>
                <a:gd name="T52" fmla="*/ 12156 w 116"/>
                <a:gd name="T53" fmla="*/ 6988 h 60"/>
                <a:gd name="T54" fmla="*/ 12551 w 116"/>
                <a:gd name="T55" fmla="*/ 6749 h 60"/>
                <a:gd name="T56" fmla="*/ 13367 w 116"/>
                <a:gd name="T57" fmla="*/ 6509 h 60"/>
                <a:gd name="T58" fmla="*/ 13629 w 116"/>
                <a:gd name="T59" fmla="*/ 6509 h 60"/>
                <a:gd name="T60" fmla="*/ 14311 w 116"/>
                <a:gd name="T61" fmla="*/ 6509 h 60"/>
                <a:gd name="T62" fmla="*/ 15260 w 116"/>
                <a:gd name="T63" fmla="*/ 6866 h 60"/>
                <a:gd name="T64" fmla="*/ 15521 w 116"/>
                <a:gd name="T65" fmla="*/ 6988 h 60"/>
                <a:gd name="T66" fmla="*/ 15655 w 116"/>
                <a:gd name="T67" fmla="*/ 3599 h 60"/>
                <a:gd name="T68" fmla="*/ 15393 w 116"/>
                <a:gd name="T69" fmla="*/ 3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48" name="Freeform 10"/>
            <p:cNvSpPr>
              <a:spLocks/>
            </p:cNvSpPr>
            <p:nvPr/>
          </p:nvSpPr>
          <p:spPr bwMode="auto">
            <a:xfrm>
              <a:off x="3296" y="1726"/>
              <a:ext cx="420" cy="263"/>
            </a:xfrm>
            <a:custGeom>
              <a:avLst/>
              <a:gdLst>
                <a:gd name="T0" fmla="*/ 8866 w 82"/>
                <a:gd name="T1" fmla="*/ 0 h 54"/>
                <a:gd name="T2" fmla="*/ 9127 w 82"/>
                <a:gd name="T3" fmla="*/ 453 h 54"/>
                <a:gd name="T4" fmla="*/ 8999 w 82"/>
                <a:gd name="T5" fmla="*/ 687 h 54"/>
                <a:gd name="T6" fmla="*/ 9260 w 82"/>
                <a:gd name="T7" fmla="*/ 1495 h 54"/>
                <a:gd name="T8" fmla="*/ 9942 w 82"/>
                <a:gd name="T9" fmla="*/ 1851 h 54"/>
                <a:gd name="T10" fmla="*/ 10075 w 82"/>
                <a:gd name="T11" fmla="*/ 2089 h 54"/>
                <a:gd name="T12" fmla="*/ 10495 w 82"/>
                <a:gd name="T13" fmla="*/ 2421 h 54"/>
                <a:gd name="T14" fmla="*/ 11017 w 82"/>
                <a:gd name="T15" fmla="*/ 3015 h 54"/>
                <a:gd name="T16" fmla="*/ 10756 w 82"/>
                <a:gd name="T17" fmla="*/ 3346 h 54"/>
                <a:gd name="T18" fmla="*/ 10756 w 82"/>
                <a:gd name="T19" fmla="*/ 3580 h 54"/>
                <a:gd name="T20" fmla="*/ 10075 w 82"/>
                <a:gd name="T21" fmla="*/ 3935 h 54"/>
                <a:gd name="T22" fmla="*/ 9680 w 82"/>
                <a:gd name="T23" fmla="*/ 4033 h 54"/>
                <a:gd name="T24" fmla="*/ 9419 w 82"/>
                <a:gd name="T25" fmla="*/ 4388 h 54"/>
                <a:gd name="T26" fmla="*/ 9680 w 82"/>
                <a:gd name="T27" fmla="*/ 4744 h 54"/>
                <a:gd name="T28" fmla="*/ 9680 w 82"/>
                <a:gd name="T29" fmla="*/ 5075 h 54"/>
                <a:gd name="T30" fmla="*/ 9127 w 82"/>
                <a:gd name="T31" fmla="*/ 5786 h 54"/>
                <a:gd name="T32" fmla="*/ 8999 w 82"/>
                <a:gd name="T33" fmla="*/ 6122 h 54"/>
                <a:gd name="T34" fmla="*/ 8472 w 82"/>
                <a:gd name="T35" fmla="*/ 5786 h 54"/>
                <a:gd name="T36" fmla="*/ 1470 w 82"/>
                <a:gd name="T37" fmla="*/ 5883 h 54"/>
                <a:gd name="T38" fmla="*/ 1470 w 82"/>
                <a:gd name="T39" fmla="*/ 5552 h 54"/>
                <a:gd name="T40" fmla="*/ 1209 w 82"/>
                <a:gd name="T41" fmla="*/ 5197 h 54"/>
                <a:gd name="T42" fmla="*/ 1337 w 82"/>
                <a:gd name="T43" fmla="*/ 4861 h 54"/>
                <a:gd name="T44" fmla="*/ 1076 w 82"/>
                <a:gd name="T45" fmla="*/ 4505 h 54"/>
                <a:gd name="T46" fmla="*/ 1076 w 82"/>
                <a:gd name="T47" fmla="*/ 4150 h 54"/>
                <a:gd name="T48" fmla="*/ 814 w 82"/>
                <a:gd name="T49" fmla="*/ 3818 h 54"/>
                <a:gd name="T50" fmla="*/ 681 w 82"/>
                <a:gd name="T51" fmla="*/ 3580 h 54"/>
                <a:gd name="T52" fmla="*/ 394 w 82"/>
                <a:gd name="T53" fmla="*/ 3015 h 54"/>
                <a:gd name="T54" fmla="*/ 522 w 82"/>
                <a:gd name="T55" fmla="*/ 2654 h 54"/>
                <a:gd name="T56" fmla="*/ 261 w 82"/>
                <a:gd name="T57" fmla="*/ 2299 h 54"/>
                <a:gd name="T58" fmla="*/ 261 w 82"/>
                <a:gd name="T59" fmla="*/ 2089 h 54"/>
                <a:gd name="T60" fmla="*/ 261 w 82"/>
                <a:gd name="T61" fmla="*/ 1373 h 54"/>
                <a:gd name="T62" fmla="*/ 261 w 82"/>
                <a:gd name="T63" fmla="*/ 1164 h 54"/>
                <a:gd name="T64" fmla="*/ 133 w 82"/>
                <a:gd name="T65" fmla="*/ 687 h 54"/>
                <a:gd name="T66" fmla="*/ 133 w 82"/>
                <a:gd name="T67" fmla="*/ 356 h 54"/>
                <a:gd name="T68" fmla="*/ 261 w 82"/>
                <a:gd name="T69" fmla="*/ 239 h 54"/>
                <a:gd name="T70" fmla="*/ 261 w 82"/>
                <a:gd name="T71" fmla="*/ 239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49" name="Freeform 11"/>
            <p:cNvSpPr>
              <a:spLocks/>
            </p:cNvSpPr>
            <p:nvPr/>
          </p:nvSpPr>
          <p:spPr bwMode="auto">
            <a:xfrm>
              <a:off x="3353" y="1970"/>
              <a:ext cx="460" cy="380"/>
            </a:xfrm>
            <a:custGeom>
              <a:avLst/>
              <a:gdLst>
                <a:gd name="T0" fmla="*/ 10135 w 90"/>
                <a:gd name="T1" fmla="*/ 7975 h 78"/>
                <a:gd name="T2" fmla="*/ 10294 w 90"/>
                <a:gd name="T3" fmla="*/ 8214 h 78"/>
                <a:gd name="T4" fmla="*/ 10294 w 90"/>
                <a:gd name="T5" fmla="*/ 8569 h 78"/>
                <a:gd name="T6" fmla="*/ 9875 w 90"/>
                <a:gd name="T7" fmla="*/ 8901 h 78"/>
                <a:gd name="T8" fmla="*/ 11076 w 90"/>
                <a:gd name="T9" fmla="*/ 9018 h 78"/>
                <a:gd name="T10" fmla="*/ 11076 w 90"/>
                <a:gd name="T11" fmla="*/ 8569 h 78"/>
                <a:gd name="T12" fmla="*/ 11336 w 90"/>
                <a:gd name="T13" fmla="*/ 7975 h 78"/>
                <a:gd name="T14" fmla="*/ 11756 w 90"/>
                <a:gd name="T15" fmla="*/ 7736 h 78"/>
                <a:gd name="T16" fmla="*/ 11888 w 90"/>
                <a:gd name="T17" fmla="*/ 7736 h 78"/>
                <a:gd name="T18" fmla="*/ 12016 w 90"/>
                <a:gd name="T19" fmla="*/ 7049 h 78"/>
                <a:gd name="T20" fmla="*/ 11888 w 90"/>
                <a:gd name="T21" fmla="*/ 6933 h 78"/>
                <a:gd name="T22" fmla="*/ 11756 w 90"/>
                <a:gd name="T23" fmla="*/ 6811 h 78"/>
                <a:gd name="T24" fmla="*/ 11623 w 90"/>
                <a:gd name="T25" fmla="*/ 6933 h 78"/>
                <a:gd name="T26" fmla="*/ 11209 w 90"/>
                <a:gd name="T27" fmla="*/ 6479 h 78"/>
                <a:gd name="T28" fmla="*/ 11336 w 90"/>
                <a:gd name="T29" fmla="*/ 6241 h 78"/>
                <a:gd name="T30" fmla="*/ 11209 w 90"/>
                <a:gd name="T31" fmla="*/ 6007 h 78"/>
                <a:gd name="T32" fmla="*/ 10554 w 90"/>
                <a:gd name="T33" fmla="*/ 5315 h 78"/>
                <a:gd name="T34" fmla="*/ 9875 w 90"/>
                <a:gd name="T35" fmla="*/ 4959 h 78"/>
                <a:gd name="T36" fmla="*/ 9481 w 90"/>
                <a:gd name="T37" fmla="*/ 4389 h 78"/>
                <a:gd name="T38" fmla="*/ 9875 w 90"/>
                <a:gd name="T39" fmla="*/ 3941 h 78"/>
                <a:gd name="T40" fmla="*/ 9875 w 90"/>
                <a:gd name="T41" fmla="*/ 3464 h 78"/>
                <a:gd name="T42" fmla="*/ 9353 w 90"/>
                <a:gd name="T43" fmla="*/ 3133 h 78"/>
                <a:gd name="T44" fmla="*/ 9093 w 90"/>
                <a:gd name="T45" fmla="*/ 3347 h 78"/>
                <a:gd name="T46" fmla="*/ 8674 w 90"/>
                <a:gd name="T47" fmla="*/ 2538 h 78"/>
                <a:gd name="T48" fmla="*/ 8019 w 90"/>
                <a:gd name="T49" fmla="*/ 2090 h 78"/>
                <a:gd name="T50" fmla="*/ 7472 w 90"/>
                <a:gd name="T51" fmla="*/ 1496 h 78"/>
                <a:gd name="T52" fmla="*/ 7340 w 90"/>
                <a:gd name="T53" fmla="*/ 687 h 78"/>
                <a:gd name="T54" fmla="*/ 7340 w 90"/>
                <a:gd name="T55" fmla="*/ 453 h 78"/>
                <a:gd name="T56" fmla="*/ 0 w 90"/>
                <a:gd name="T57" fmla="*/ 239 h 78"/>
                <a:gd name="T58" fmla="*/ 261 w 90"/>
                <a:gd name="T59" fmla="*/ 570 h 78"/>
                <a:gd name="T60" fmla="*/ 680 w 90"/>
                <a:gd name="T61" fmla="*/ 1043 h 78"/>
                <a:gd name="T62" fmla="*/ 680 w 90"/>
                <a:gd name="T63" fmla="*/ 1281 h 78"/>
                <a:gd name="T64" fmla="*/ 1462 w 90"/>
                <a:gd name="T65" fmla="*/ 1851 h 78"/>
                <a:gd name="T66" fmla="*/ 1201 w 90"/>
                <a:gd name="T67" fmla="*/ 2304 h 78"/>
                <a:gd name="T68" fmla="*/ 1462 w 90"/>
                <a:gd name="T69" fmla="*/ 2538 h 78"/>
                <a:gd name="T70" fmla="*/ 1722 w 90"/>
                <a:gd name="T71" fmla="*/ 3016 h 78"/>
                <a:gd name="T72" fmla="*/ 2014 w 90"/>
                <a:gd name="T73" fmla="*/ 3133 h 78"/>
                <a:gd name="T74" fmla="*/ 2142 w 90"/>
                <a:gd name="T75" fmla="*/ 8331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50" name="Freeform 12"/>
            <p:cNvSpPr>
              <a:spLocks/>
            </p:cNvSpPr>
            <p:nvPr/>
          </p:nvSpPr>
          <p:spPr bwMode="auto">
            <a:xfrm>
              <a:off x="3526" y="1438"/>
              <a:ext cx="364" cy="371"/>
            </a:xfrm>
            <a:custGeom>
              <a:avLst/>
              <a:gdLst>
                <a:gd name="T0" fmla="*/ 3917 w 71"/>
                <a:gd name="T1" fmla="*/ 8723 h 76"/>
                <a:gd name="T2" fmla="*/ 3235 w 71"/>
                <a:gd name="T3" fmla="*/ 8362 h 76"/>
                <a:gd name="T4" fmla="*/ 2968 w 71"/>
                <a:gd name="T5" fmla="*/ 7552 h 76"/>
                <a:gd name="T6" fmla="*/ 3102 w 71"/>
                <a:gd name="T7" fmla="*/ 7342 h 76"/>
                <a:gd name="T8" fmla="*/ 2840 w 71"/>
                <a:gd name="T9" fmla="*/ 6864 h 76"/>
                <a:gd name="T10" fmla="*/ 2840 w 71"/>
                <a:gd name="T11" fmla="*/ 6292 h 76"/>
                <a:gd name="T12" fmla="*/ 2287 w 71"/>
                <a:gd name="T13" fmla="*/ 5814 h 76"/>
                <a:gd name="T14" fmla="*/ 1630 w 71"/>
                <a:gd name="T15" fmla="*/ 5243 h 76"/>
                <a:gd name="T16" fmla="*/ 1077 w 71"/>
                <a:gd name="T17" fmla="*/ 5004 h 76"/>
                <a:gd name="T18" fmla="*/ 948 w 71"/>
                <a:gd name="T19" fmla="*/ 4886 h 76"/>
                <a:gd name="T20" fmla="*/ 395 w 71"/>
                <a:gd name="T21" fmla="*/ 4764 h 76"/>
                <a:gd name="T22" fmla="*/ 133 w 71"/>
                <a:gd name="T23" fmla="*/ 4525 h 76"/>
                <a:gd name="T24" fmla="*/ 261 w 71"/>
                <a:gd name="T25" fmla="*/ 3598 h 76"/>
                <a:gd name="T26" fmla="*/ 395 w 71"/>
                <a:gd name="T27" fmla="*/ 3266 h 76"/>
                <a:gd name="T28" fmla="*/ 0 w 71"/>
                <a:gd name="T29" fmla="*/ 2909 h 76"/>
                <a:gd name="T30" fmla="*/ 133 w 71"/>
                <a:gd name="T31" fmla="*/ 2548 h 76"/>
                <a:gd name="T32" fmla="*/ 682 w 71"/>
                <a:gd name="T33" fmla="*/ 1977 h 76"/>
                <a:gd name="T34" fmla="*/ 948 w 71"/>
                <a:gd name="T35" fmla="*/ 1860 h 76"/>
                <a:gd name="T36" fmla="*/ 948 w 71"/>
                <a:gd name="T37" fmla="*/ 693 h 76"/>
                <a:gd name="T38" fmla="*/ 1210 w 71"/>
                <a:gd name="T39" fmla="*/ 571 h 76"/>
                <a:gd name="T40" fmla="*/ 1758 w 71"/>
                <a:gd name="T41" fmla="*/ 571 h 76"/>
                <a:gd name="T42" fmla="*/ 2968 w 71"/>
                <a:gd name="T43" fmla="*/ 117 h 76"/>
                <a:gd name="T44" fmla="*/ 3235 w 71"/>
                <a:gd name="T45" fmla="*/ 117 h 76"/>
                <a:gd name="T46" fmla="*/ 3102 w 71"/>
                <a:gd name="T47" fmla="*/ 356 h 76"/>
                <a:gd name="T48" fmla="*/ 2968 w 71"/>
                <a:gd name="T49" fmla="*/ 693 h 76"/>
                <a:gd name="T50" fmla="*/ 3496 w 71"/>
                <a:gd name="T51" fmla="*/ 571 h 76"/>
                <a:gd name="T52" fmla="*/ 3784 w 71"/>
                <a:gd name="T53" fmla="*/ 693 h 76"/>
                <a:gd name="T54" fmla="*/ 4178 w 71"/>
                <a:gd name="T55" fmla="*/ 928 h 76"/>
                <a:gd name="T56" fmla="*/ 4312 w 71"/>
                <a:gd name="T57" fmla="*/ 1167 h 76"/>
                <a:gd name="T58" fmla="*/ 5942 w 71"/>
                <a:gd name="T59" fmla="*/ 1504 h 76"/>
                <a:gd name="T60" fmla="*/ 6465 w 71"/>
                <a:gd name="T61" fmla="*/ 1738 h 76"/>
                <a:gd name="T62" fmla="*/ 6726 w 71"/>
                <a:gd name="T63" fmla="*/ 1738 h 76"/>
                <a:gd name="T64" fmla="*/ 6860 w 71"/>
                <a:gd name="T65" fmla="*/ 1738 h 76"/>
                <a:gd name="T66" fmla="*/ 7541 w 71"/>
                <a:gd name="T67" fmla="*/ 1860 h 76"/>
                <a:gd name="T68" fmla="*/ 7541 w 71"/>
                <a:gd name="T69" fmla="*/ 1977 h 76"/>
                <a:gd name="T70" fmla="*/ 7808 w 71"/>
                <a:gd name="T71" fmla="*/ 2099 h 76"/>
                <a:gd name="T72" fmla="*/ 8228 w 71"/>
                <a:gd name="T73" fmla="*/ 2455 h 76"/>
                <a:gd name="T74" fmla="*/ 8095 w 71"/>
                <a:gd name="T75" fmla="*/ 2909 h 76"/>
                <a:gd name="T76" fmla="*/ 8490 w 71"/>
                <a:gd name="T77" fmla="*/ 2909 h 76"/>
                <a:gd name="T78" fmla="*/ 8357 w 71"/>
                <a:gd name="T79" fmla="*/ 3144 h 76"/>
                <a:gd name="T80" fmla="*/ 8623 w 71"/>
                <a:gd name="T81" fmla="*/ 3481 h 76"/>
                <a:gd name="T82" fmla="*/ 8228 w 71"/>
                <a:gd name="T83" fmla="*/ 3837 h 76"/>
                <a:gd name="T84" fmla="*/ 7936 w 71"/>
                <a:gd name="T85" fmla="*/ 4432 h 76"/>
                <a:gd name="T86" fmla="*/ 7936 w 71"/>
                <a:gd name="T87" fmla="*/ 4525 h 76"/>
                <a:gd name="T88" fmla="*/ 8490 w 71"/>
                <a:gd name="T89" fmla="*/ 4076 h 76"/>
                <a:gd name="T90" fmla="*/ 8885 w 71"/>
                <a:gd name="T91" fmla="*/ 3837 h 76"/>
                <a:gd name="T92" fmla="*/ 9172 w 71"/>
                <a:gd name="T93" fmla="*/ 3598 h 76"/>
                <a:gd name="T94" fmla="*/ 9172 w 71"/>
                <a:gd name="T95" fmla="*/ 3266 h 76"/>
                <a:gd name="T96" fmla="*/ 9305 w 71"/>
                <a:gd name="T97" fmla="*/ 3144 h 76"/>
                <a:gd name="T98" fmla="*/ 9438 w 71"/>
                <a:gd name="T99" fmla="*/ 2909 h 76"/>
                <a:gd name="T100" fmla="*/ 9567 w 71"/>
                <a:gd name="T101" fmla="*/ 3027 h 76"/>
                <a:gd name="T102" fmla="*/ 9305 w 71"/>
                <a:gd name="T103" fmla="*/ 3837 h 76"/>
                <a:gd name="T104" fmla="*/ 9172 w 71"/>
                <a:gd name="T105" fmla="*/ 4076 h 76"/>
                <a:gd name="T106" fmla="*/ 8885 w 71"/>
                <a:gd name="T107" fmla="*/ 4647 h 76"/>
                <a:gd name="T108" fmla="*/ 8885 w 71"/>
                <a:gd name="T109" fmla="*/ 5243 h 76"/>
                <a:gd name="T110" fmla="*/ 8623 w 71"/>
                <a:gd name="T111" fmla="*/ 5458 h 76"/>
                <a:gd name="T112" fmla="*/ 8751 w 71"/>
                <a:gd name="T113" fmla="*/ 6292 h 76"/>
                <a:gd name="T114" fmla="*/ 8490 w 71"/>
                <a:gd name="T115" fmla="*/ 6864 h 76"/>
                <a:gd name="T116" fmla="*/ 8751 w 71"/>
                <a:gd name="T117" fmla="*/ 8147 h 76"/>
                <a:gd name="T118" fmla="*/ 8751 w 71"/>
                <a:gd name="T119" fmla="*/ 8269 h 76"/>
                <a:gd name="T120" fmla="*/ 8751 w 71"/>
                <a:gd name="T121" fmla="*/ 8601 h 76"/>
                <a:gd name="T122" fmla="*/ 4050 w 71"/>
                <a:gd name="T123" fmla="*/ 8841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51" name="Freeform 13"/>
            <p:cNvSpPr>
              <a:spLocks/>
            </p:cNvSpPr>
            <p:nvPr/>
          </p:nvSpPr>
          <p:spPr bwMode="auto">
            <a:xfrm>
              <a:off x="3787" y="2057"/>
              <a:ext cx="509" cy="249"/>
            </a:xfrm>
            <a:custGeom>
              <a:avLst/>
              <a:gdLst>
                <a:gd name="T0" fmla="*/ 2725 w 99"/>
                <a:gd name="T1" fmla="*/ 5698 h 51"/>
                <a:gd name="T2" fmla="*/ 2591 w 99"/>
                <a:gd name="T3" fmla="*/ 5458 h 51"/>
                <a:gd name="T4" fmla="*/ 2987 w 99"/>
                <a:gd name="T5" fmla="*/ 5458 h 51"/>
                <a:gd name="T6" fmla="*/ 10864 w 99"/>
                <a:gd name="T7" fmla="*/ 4765 h 51"/>
                <a:gd name="T8" fmla="*/ 11553 w 99"/>
                <a:gd name="T9" fmla="*/ 4433 h 51"/>
                <a:gd name="T10" fmla="*/ 12108 w 99"/>
                <a:gd name="T11" fmla="*/ 4077 h 51"/>
                <a:gd name="T12" fmla="*/ 12108 w 99"/>
                <a:gd name="T13" fmla="*/ 3838 h 51"/>
                <a:gd name="T14" fmla="*/ 12237 w 99"/>
                <a:gd name="T15" fmla="*/ 3598 h 51"/>
                <a:gd name="T16" fmla="*/ 13455 w 99"/>
                <a:gd name="T17" fmla="*/ 2671 h 51"/>
                <a:gd name="T18" fmla="*/ 13321 w 99"/>
                <a:gd name="T19" fmla="*/ 2549 h 51"/>
                <a:gd name="T20" fmla="*/ 13193 w 99"/>
                <a:gd name="T21" fmla="*/ 2456 h 51"/>
                <a:gd name="T22" fmla="*/ 12900 w 99"/>
                <a:gd name="T23" fmla="*/ 2334 h 51"/>
                <a:gd name="T24" fmla="*/ 12766 w 99"/>
                <a:gd name="T25" fmla="*/ 2334 h 51"/>
                <a:gd name="T26" fmla="*/ 12237 w 99"/>
                <a:gd name="T27" fmla="*/ 1621 h 51"/>
                <a:gd name="T28" fmla="*/ 12108 w 99"/>
                <a:gd name="T29" fmla="*/ 1406 h 51"/>
                <a:gd name="T30" fmla="*/ 12108 w 99"/>
                <a:gd name="T31" fmla="*/ 928 h 51"/>
                <a:gd name="T32" fmla="*/ 11815 w 99"/>
                <a:gd name="T33" fmla="*/ 810 h 51"/>
                <a:gd name="T34" fmla="*/ 11419 w 99"/>
                <a:gd name="T35" fmla="*/ 478 h 51"/>
                <a:gd name="T36" fmla="*/ 11157 w 99"/>
                <a:gd name="T37" fmla="*/ 478 h 51"/>
                <a:gd name="T38" fmla="*/ 10997 w 99"/>
                <a:gd name="T39" fmla="*/ 693 h 51"/>
                <a:gd name="T40" fmla="*/ 10602 w 99"/>
                <a:gd name="T41" fmla="*/ 693 h 51"/>
                <a:gd name="T42" fmla="*/ 10206 w 99"/>
                <a:gd name="T43" fmla="*/ 693 h 51"/>
                <a:gd name="T44" fmla="*/ 9650 w 99"/>
                <a:gd name="T45" fmla="*/ 571 h 51"/>
                <a:gd name="T46" fmla="*/ 8961 w 99"/>
                <a:gd name="T47" fmla="*/ 478 h 51"/>
                <a:gd name="T48" fmla="*/ 8566 w 99"/>
                <a:gd name="T49" fmla="*/ 0 h 51"/>
                <a:gd name="T50" fmla="*/ 8298 w 99"/>
                <a:gd name="T51" fmla="*/ 117 h 51"/>
                <a:gd name="T52" fmla="*/ 7877 w 99"/>
                <a:gd name="T53" fmla="*/ 0 h 51"/>
                <a:gd name="T54" fmla="*/ 7877 w 99"/>
                <a:gd name="T55" fmla="*/ 239 h 51"/>
                <a:gd name="T56" fmla="*/ 7877 w 99"/>
                <a:gd name="T57" fmla="*/ 693 h 51"/>
                <a:gd name="T58" fmla="*/ 7481 w 99"/>
                <a:gd name="T59" fmla="*/ 928 h 51"/>
                <a:gd name="T60" fmla="*/ 6925 w 99"/>
                <a:gd name="T61" fmla="*/ 928 h 51"/>
                <a:gd name="T62" fmla="*/ 6267 w 99"/>
                <a:gd name="T63" fmla="*/ 2099 h 51"/>
                <a:gd name="T64" fmla="*/ 5712 w 99"/>
                <a:gd name="T65" fmla="*/ 2456 h 51"/>
                <a:gd name="T66" fmla="*/ 5311 w 99"/>
                <a:gd name="T67" fmla="*/ 2217 h 51"/>
                <a:gd name="T68" fmla="*/ 5023 w 99"/>
                <a:gd name="T69" fmla="*/ 2788 h 51"/>
                <a:gd name="T70" fmla="*/ 4756 w 99"/>
                <a:gd name="T71" fmla="*/ 2788 h 51"/>
                <a:gd name="T72" fmla="*/ 4360 w 99"/>
                <a:gd name="T73" fmla="*/ 2671 h 51"/>
                <a:gd name="T74" fmla="*/ 4072 w 99"/>
                <a:gd name="T75" fmla="*/ 3027 h 51"/>
                <a:gd name="T76" fmla="*/ 3542 w 99"/>
                <a:gd name="T77" fmla="*/ 2788 h 51"/>
                <a:gd name="T78" fmla="*/ 2725 w 99"/>
                <a:gd name="T79" fmla="*/ 2910 h 51"/>
                <a:gd name="T80" fmla="*/ 2725 w 99"/>
                <a:gd name="T81" fmla="*/ 3144 h 51"/>
                <a:gd name="T82" fmla="*/ 2458 w 99"/>
                <a:gd name="T83" fmla="*/ 3144 h 51"/>
                <a:gd name="T84" fmla="*/ 2458 w 99"/>
                <a:gd name="T85" fmla="*/ 3144 h 51"/>
                <a:gd name="T86" fmla="*/ 2298 w 99"/>
                <a:gd name="T87" fmla="*/ 3481 h 51"/>
                <a:gd name="T88" fmla="*/ 2298 w 99"/>
                <a:gd name="T89" fmla="*/ 3481 h 51"/>
                <a:gd name="T90" fmla="*/ 2458 w 99"/>
                <a:gd name="T91" fmla="*/ 3838 h 51"/>
                <a:gd name="T92" fmla="*/ 1640 w 99"/>
                <a:gd name="T93" fmla="*/ 3955 h 51"/>
                <a:gd name="T94" fmla="*/ 1769 w 99"/>
                <a:gd name="T95" fmla="*/ 4648 h 51"/>
                <a:gd name="T96" fmla="*/ 1347 w 99"/>
                <a:gd name="T97" fmla="*/ 4531 h 51"/>
                <a:gd name="T98" fmla="*/ 817 w 99"/>
                <a:gd name="T99" fmla="*/ 4433 h 51"/>
                <a:gd name="T100" fmla="*/ 555 w 99"/>
                <a:gd name="T101" fmla="*/ 4887 h 51"/>
                <a:gd name="T102" fmla="*/ 555 w 99"/>
                <a:gd name="T103" fmla="*/ 4887 h 51"/>
                <a:gd name="T104" fmla="*/ 689 w 99"/>
                <a:gd name="T105" fmla="*/ 5126 h 51"/>
                <a:gd name="T106" fmla="*/ 396 w 99"/>
                <a:gd name="T107" fmla="*/ 5698 h 51"/>
                <a:gd name="T108" fmla="*/ 134 w 99"/>
                <a:gd name="T109" fmla="*/ 5698 h 51"/>
                <a:gd name="T110" fmla="*/ 0 w 99"/>
                <a:gd name="T111" fmla="*/ 593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52" name="Freeform 14"/>
            <p:cNvSpPr>
              <a:spLocks/>
            </p:cNvSpPr>
            <p:nvPr/>
          </p:nvSpPr>
          <p:spPr bwMode="auto">
            <a:xfrm>
              <a:off x="3742" y="2243"/>
              <a:ext cx="568" cy="190"/>
            </a:xfrm>
            <a:custGeom>
              <a:avLst/>
              <a:gdLst>
                <a:gd name="T0" fmla="*/ 14875 w 111"/>
                <a:gd name="T1" fmla="*/ 0 h 39"/>
                <a:gd name="T2" fmla="*/ 11913 w 111"/>
                <a:gd name="T3" fmla="*/ 356 h 39"/>
                <a:gd name="T4" fmla="*/ 11652 w 111"/>
                <a:gd name="T5" fmla="*/ 453 h 39"/>
                <a:gd name="T6" fmla="*/ 4165 w 111"/>
                <a:gd name="T7" fmla="*/ 1043 h 39"/>
                <a:gd name="T8" fmla="*/ 4165 w 111"/>
                <a:gd name="T9" fmla="*/ 926 h 39"/>
                <a:gd name="T10" fmla="*/ 3746 w 111"/>
                <a:gd name="T11" fmla="*/ 1043 h 39"/>
                <a:gd name="T12" fmla="*/ 3874 w 111"/>
                <a:gd name="T13" fmla="*/ 1164 h 39"/>
                <a:gd name="T14" fmla="*/ 3874 w 111"/>
                <a:gd name="T15" fmla="*/ 1281 h 39"/>
                <a:gd name="T16" fmla="*/ 1203 w 111"/>
                <a:gd name="T17" fmla="*/ 1496 h 39"/>
                <a:gd name="T18" fmla="*/ 1075 w 111"/>
                <a:gd name="T19" fmla="*/ 1734 h 39"/>
                <a:gd name="T20" fmla="*/ 942 w 111"/>
                <a:gd name="T21" fmla="*/ 2090 h 39"/>
                <a:gd name="T22" fmla="*/ 1075 w 111"/>
                <a:gd name="T23" fmla="*/ 2207 h 39"/>
                <a:gd name="T24" fmla="*/ 942 w 111"/>
                <a:gd name="T25" fmla="*/ 2538 h 39"/>
                <a:gd name="T26" fmla="*/ 942 w 111"/>
                <a:gd name="T27" fmla="*/ 2538 h 39"/>
                <a:gd name="T28" fmla="*/ 942 w 111"/>
                <a:gd name="T29" fmla="*/ 2660 h 39"/>
                <a:gd name="T30" fmla="*/ 814 w 111"/>
                <a:gd name="T31" fmla="*/ 2894 h 39"/>
                <a:gd name="T32" fmla="*/ 681 w 111"/>
                <a:gd name="T33" fmla="*/ 3016 h 39"/>
                <a:gd name="T34" fmla="*/ 522 w 111"/>
                <a:gd name="T35" fmla="*/ 3464 h 39"/>
                <a:gd name="T36" fmla="*/ 261 w 111"/>
                <a:gd name="T37" fmla="*/ 3703 h 39"/>
                <a:gd name="T38" fmla="*/ 261 w 111"/>
                <a:gd name="T39" fmla="*/ 4058 h 39"/>
                <a:gd name="T40" fmla="*/ 261 w 111"/>
                <a:gd name="T41" fmla="*/ 4389 h 39"/>
                <a:gd name="T42" fmla="*/ 261 w 111"/>
                <a:gd name="T43" fmla="*/ 4389 h 39"/>
                <a:gd name="T44" fmla="*/ 0 w 111"/>
                <a:gd name="T45" fmla="*/ 4511 h 39"/>
                <a:gd name="T46" fmla="*/ 3874 w 111"/>
                <a:gd name="T47" fmla="*/ 4273 h 39"/>
                <a:gd name="T48" fmla="*/ 8720 w 111"/>
                <a:gd name="T49" fmla="*/ 3941 h 39"/>
                <a:gd name="T50" fmla="*/ 10449 w 111"/>
                <a:gd name="T51" fmla="*/ 3703 h 39"/>
                <a:gd name="T52" fmla="*/ 10577 w 111"/>
                <a:gd name="T53" fmla="*/ 3230 h 39"/>
                <a:gd name="T54" fmla="*/ 10710 w 111"/>
                <a:gd name="T55" fmla="*/ 3230 h 39"/>
                <a:gd name="T56" fmla="*/ 10710 w 111"/>
                <a:gd name="T57" fmla="*/ 3230 h 39"/>
                <a:gd name="T58" fmla="*/ 10838 w 111"/>
                <a:gd name="T59" fmla="*/ 3133 h 39"/>
                <a:gd name="T60" fmla="*/ 10997 w 111"/>
                <a:gd name="T61" fmla="*/ 3016 h 39"/>
                <a:gd name="T62" fmla="*/ 10838 w 111"/>
                <a:gd name="T63" fmla="*/ 2894 h 39"/>
                <a:gd name="T64" fmla="*/ 10997 w 111"/>
                <a:gd name="T65" fmla="*/ 2777 h 39"/>
                <a:gd name="T66" fmla="*/ 11130 w 111"/>
                <a:gd name="T67" fmla="*/ 2660 h 39"/>
                <a:gd name="T68" fmla="*/ 11524 w 111"/>
                <a:gd name="T69" fmla="*/ 2538 h 39"/>
                <a:gd name="T70" fmla="*/ 11913 w 111"/>
                <a:gd name="T71" fmla="*/ 2421 h 39"/>
                <a:gd name="T72" fmla="*/ 12332 w 111"/>
                <a:gd name="T73" fmla="*/ 2090 h 39"/>
                <a:gd name="T74" fmla="*/ 12465 w 111"/>
                <a:gd name="T75" fmla="*/ 2090 h 39"/>
                <a:gd name="T76" fmla="*/ 12726 w 111"/>
                <a:gd name="T77" fmla="*/ 1851 h 39"/>
                <a:gd name="T78" fmla="*/ 12859 w 111"/>
                <a:gd name="T79" fmla="*/ 1613 h 39"/>
                <a:gd name="T80" fmla="*/ 12859 w 111"/>
                <a:gd name="T81" fmla="*/ 1613 h 39"/>
                <a:gd name="T82" fmla="*/ 12987 w 111"/>
                <a:gd name="T83" fmla="*/ 1613 h 39"/>
                <a:gd name="T84" fmla="*/ 13120 w 111"/>
                <a:gd name="T85" fmla="*/ 1613 h 39"/>
                <a:gd name="T86" fmla="*/ 13120 w 111"/>
                <a:gd name="T87" fmla="*/ 1496 h 39"/>
                <a:gd name="T88" fmla="*/ 13274 w 111"/>
                <a:gd name="T89" fmla="*/ 1379 h 39"/>
                <a:gd name="T90" fmla="*/ 13274 w 111"/>
                <a:gd name="T91" fmla="*/ 1379 h 39"/>
                <a:gd name="T92" fmla="*/ 13407 w 111"/>
                <a:gd name="T93" fmla="*/ 1496 h 39"/>
                <a:gd name="T94" fmla="*/ 13540 w 111"/>
                <a:gd name="T95" fmla="*/ 1379 h 39"/>
                <a:gd name="T96" fmla="*/ 13540 w 111"/>
                <a:gd name="T97" fmla="*/ 1379 h 39"/>
                <a:gd name="T98" fmla="*/ 13801 w 111"/>
                <a:gd name="T99" fmla="*/ 1164 h 39"/>
                <a:gd name="T100" fmla="*/ 13929 w 111"/>
                <a:gd name="T101" fmla="*/ 1164 h 39"/>
                <a:gd name="T102" fmla="*/ 14190 w 111"/>
                <a:gd name="T103" fmla="*/ 1164 h 39"/>
                <a:gd name="T104" fmla="*/ 14609 w 111"/>
                <a:gd name="T105" fmla="*/ 687 h 39"/>
                <a:gd name="T106" fmla="*/ 14742 w 111"/>
                <a:gd name="T107" fmla="*/ 570 h 39"/>
                <a:gd name="T108" fmla="*/ 14875 w 111"/>
                <a:gd name="T109" fmla="*/ 453 h 39"/>
                <a:gd name="T110" fmla="*/ 14875 w 111"/>
                <a:gd name="T111" fmla="*/ 356 h 39"/>
                <a:gd name="T112" fmla="*/ 14875 w 111"/>
                <a:gd name="T113" fmla="*/ 117 h 39"/>
                <a:gd name="T114" fmla="*/ 14875 w 111"/>
                <a:gd name="T115" fmla="*/ 0 h 39"/>
                <a:gd name="T116" fmla="*/ 14875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53" name="Freeform 15"/>
            <p:cNvSpPr>
              <a:spLocks/>
            </p:cNvSpPr>
            <p:nvPr/>
          </p:nvSpPr>
          <p:spPr bwMode="auto">
            <a:xfrm>
              <a:off x="3890" y="2409"/>
              <a:ext cx="266" cy="404"/>
            </a:xfrm>
            <a:custGeom>
              <a:avLst/>
              <a:gdLst>
                <a:gd name="T0" fmla="*/ 0 w 52"/>
                <a:gd name="T1" fmla="*/ 355 h 83"/>
                <a:gd name="T2" fmla="*/ 133 w 52"/>
                <a:gd name="T3" fmla="*/ 569 h 83"/>
                <a:gd name="T4" fmla="*/ 0 w 52"/>
                <a:gd name="T5" fmla="*/ 6347 h 83"/>
                <a:gd name="T6" fmla="*/ 0 w 52"/>
                <a:gd name="T7" fmla="*/ 6561 h 83"/>
                <a:gd name="T8" fmla="*/ 394 w 52"/>
                <a:gd name="T9" fmla="*/ 9453 h 83"/>
                <a:gd name="T10" fmla="*/ 522 w 52"/>
                <a:gd name="T11" fmla="*/ 9453 h 83"/>
                <a:gd name="T12" fmla="*/ 680 w 52"/>
                <a:gd name="T13" fmla="*/ 9336 h 83"/>
                <a:gd name="T14" fmla="*/ 941 w 52"/>
                <a:gd name="T15" fmla="*/ 9453 h 83"/>
                <a:gd name="T16" fmla="*/ 1074 w 52"/>
                <a:gd name="T17" fmla="*/ 9336 h 83"/>
                <a:gd name="T18" fmla="*/ 1074 w 52"/>
                <a:gd name="T19" fmla="*/ 8883 h 83"/>
                <a:gd name="T20" fmla="*/ 1202 w 52"/>
                <a:gd name="T21" fmla="*/ 8649 h 83"/>
                <a:gd name="T22" fmla="*/ 1335 w 52"/>
                <a:gd name="T23" fmla="*/ 8883 h 83"/>
                <a:gd name="T24" fmla="*/ 1335 w 52"/>
                <a:gd name="T25" fmla="*/ 9005 h 83"/>
                <a:gd name="T26" fmla="*/ 1463 w 52"/>
                <a:gd name="T27" fmla="*/ 9214 h 83"/>
                <a:gd name="T28" fmla="*/ 1755 w 52"/>
                <a:gd name="T29" fmla="*/ 9569 h 83"/>
                <a:gd name="T30" fmla="*/ 1882 w 52"/>
                <a:gd name="T31" fmla="*/ 9569 h 83"/>
                <a:gd name="T32" fmla="*/ 2015 w 52"/>
                <a:gd name="T33" fmla="*/ 9569 h 83"/>
                <a:gd name="T34" fmla="*/ 2276 w 52"/>
                <a:gd name="T35" fmla="*/ 9336 h 83"/>
                <a:gd name="T36" fmla="*/ 2276 w 52"/>
                <a:gd name="T37" fmla="*/ 9336 h 83"/>
                <a:gd name="T38" fmla="*/ 2409 w 52"/>
                <a:gd name="T39" fmla="*/ 9214 h 83"/>
                <a:gd name="T40" fmla="*/ 2409 w 52"/>
                <a:gd name="T41" fmla="*/ 9214 h 83"/>
                <a:gd name="T42" fmla="*/ 2409 w 52"/>
                <a:gd name="T43" fmla="*/ 9122 h 83"/>
                <a:gd name="T44" fmla="*/ 2276 w 52"/>
                <a:gd name="T45" fmla="*/ 9122 h 83"/>
                <a:gd name="T46" fmla="*/ 2276 w 52"/>
                <a:gd name="T47" fmla="*/ 9005 h 83"/>
                <a:gd name="T48" fmla="*/ 2409 w 52"/>
                <a:gd name="T49" fmla="*/ 8883 h 83"/>
                <a:gd name="T50" fmla="*/ 2409 w 52"/>
                <a:gd name="T51" fmla="*/ 8766 h 83"/>
                <a:gd name="T52" fmla="*/ 2143 w 52"/>
                <a:gd name="T53" fmla="*/ 8649 h 83"/>
                <a:gd name="T54" fmla="*/ 2143 w 52"/>
                <a:gd name="T55" fmla="*/ 8649 h 83"/>
                <a:gd name="T56" fmla="*/ 2015 w 52"/>
                <a:gd name="T57" fmla="*/ 8649 h 83"/>
                <a:gd name="T58" fmla="*/ 1882 w 52"/>
                <a:gd name="T59" fmla="*/ 8411 h 83"/>
                <a:gd name="T60" fmla="*/ 1882 w 52"/>
                <a:gd name="T61" fmla="*/ 8294 h 83"/>
                <a:gd name="T62" fmla="*/ 1882 w 52"/>
                <a:gd name="T63" fmla="*/ 8197 h 83"/>
                <a:gd name="T64" fmla="*/ 1882 w 52"/>
                <a:gd name="T65" fmla="*/ 8197 h 83"/>
                <a:gd name="T66" fmla="*/ 1882 w 52"/>
                <a:gd name="T67" fmla="*/ 8080 h 83"/>
                <a:gd name="T68" fmla="*/ 6962 w 52"/>
                <a:gd name="T69" fmla="*/ 7603 h 83"/>
                <a:gd name="T70" fmla="*/ 6962 w 52"/>
                <a:gd name="T71" fmla="*/ 7486 h 83"/>
                <a:gd name="T72" fmla="*/ 6701 w 52"/>
                <a:gd name="T73" fmla="*/ 7272 h 83"/>
                <a:gd name="T74" fmla="*/ 6701 w 52"/>
                <a:gd name="T75" fmla="*/ 6683 h 83"/>
                <a:gd name="T76" fmla="*/ 6435 w 52"/>
                <a:gd name="T77" fmla="*/ 6347 h 83"/>
                <a:gd name="T78" fmla="*/ 6435 w 52"/>
                <a:gd name="T79" fmla="*/ 5992 h 83"/>
                <a:gd name="T80" fmla="*/ 6568 w 52"/>
                <a:gd name="T81" fmla="*/ 5758 h 83"/>
                <a:gd name="T82" fmla="*/ 6568 w 52"/>
                <a:gd name="T83" fmla="*/ 5427 h 83"/>
                <a:gd name="T84" fmla="*/ 6701 w 52"/>
                <a:gd name="T85" fmla="*/ 5189 h 83"/>
                <a:gd name="T86" fmla="*/ 6829 w 52"/>
                <a:gd name="T87" fmla="*/ 5189 h 83"/>
                <a:gd name="T88" fmla="*/ 6568 w 52"/>
                <a:gd name="T89" fmla="*/ 5072 h 83"/>
                <a:gd name="T90" fmla="*/ 6701 w 52"/>
                <a:gd name="T91" fmla="*/ 4833 h 83"/>
                <a:gd name="T92" fmla="*/ 6568 w 52"/>
                <a:gd name="T93" fmla="*/ 4736 h 83"/>
                <a:gd name="T94" fmla="*/ 6435 w 52"/>
                <a:gd name="T95" fmla="*/ 4619 h 83"/>
                <a:gd name="T96" fmla="*/ 6282 w 52"/>
                <a:gd name="T97" fmla="*/ 4502 h 83"/>
                <a:gd name="T98" fmla="*/ 6149 w 52"/>
                <a:gd name="T99" fmla="*/ 4264 h 83"/>
                <a:gd name="T100" fmla="*/ 6021 w 52"/>
                <a:gd name="T101" fmla="*/ 4147 h 83"/>
                <a:gd name="T102" fmla="*/ 4814 w 52"/>
                <a:gd name="T103" fmla="*/ 0 h 83"/>
                <a:gd name="T104" fmla="*/ 0 w 52"/>
                <a:gd name="T105" fmla="*/ 355 h 83"/>
                <a:gd name="T106" fmla="*/ 0 w 52"/>
                <a:gd name="T107" fmla="*/ 35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54" name="Freeform 16"/>
            <p:cNvSpPr>
              <a:spLocks/>
            </p:cNvSpPr>
            <p:nvPr/>
          </p:nvSpPr>
          <p:spPr bwMode="auto">
            <a:xfrm>
              <a:off x="4060" y="1789"/>
              <a:ext cx="291" cy="307"/>
            </a:xfrm>
            <a:custGeom>
              <a:avLst/>
              <a:gdLst>
                <a:gd name="T0" fmla="*/ 679 w 57"/>
                <a:gd name="T1" fmla="*/ 6364 h 63"/>
                <a:gd name="T2" fmla="*/ 1067 w 57"/>
                <a:gd name="T3" fmla="*/ 6481 h 63"/>
                <a:gd name="T4" fmla="*/ 1327 w 57"/>
                <a:gd name="T5" fmla="*/ 6364 h 63"/>
                <a:gd name="T6" fmla="*/ 1720 w 57"/>
                <a:gd name="T7" fmla="*/ 6837 h 63"/>
                <a:gd name="T8" fmla="*/ 2399 w 57"/>
                <a:gd name="T9" fmla="*/ 6934 h 63"/>
                <a:gd name="T10" fmla="*/ 2920 w 57"/>
                <a:gd name="T11" fmla="*/ 7051 h 63"/>
                <a:gd name="T12" fmla="*/ 3334 w 57"/>
                <a:gd name="T13" fmla="*/ 7051 h 63"/>
                <a:gd name="T14" fmla="*/ 3727 w 57"/>
                <a:gd name="T15" fmla="*/ 7051 h 63"/>
                <a:gd name="T16" fmla="*/ 3860 w 57"/>
                <a:gd name="T17" fmla="*/ 6837 h 63"/>
                <a:gd name="T18" fmla="*/ 4120 w 57"/>
                <a:gd name="T19" fmla="*/ 6837 h 63"/>
                <a:gd name="T20" fmla="*/ 4533 w 57"/>
                <a:gd name="T21" fmla="*/ 7173 h 63"/>
                <a:gd name="T22" fmla="*/ 4794 w 57"/>
                <a:gd name="T23" fmla="*/ 7290 h 63"/>
                <a:gd name="T24" fmla="*/ 5187 w 57"/>
                <a:gd name="T25" fmla="*/ 7051 h 63"/>
                <a:gd name="T26" fmla="*/ 5315 w 57"/>
                <a:gd name="T27" fmla="*/ 6720 h 63"/>
                <a:gd name="T28" fmla="*/ 5447 w 57"/>
                <a:gd name="T29" fmla="*/ 6008 h 63"/>
                <a:gd name="T30" fmla="*/ 5866 w 57"/>
                <a:gd name="T31" fmla="*/ 6247 h 63"/>
                <a:gd name="T32" fmla="*/ 5994 w 57"/>
                <a:gd name="T33" fmla="*/ 5911 h 63"/>
                <a:gd name="T34" fmla="*/ 6254 w 57"/>
                <a:gd name="T35" fmla="*/ 5438 h 63"/>
                <a:gd name="T36" fmla="*/ 6387 w 57"/>
                <a:gd name="T37" fmla="*/ 5200 h 63"/>
                <a:gd name="T38" fmla="*/ 6775 w 57"/>
                <a:gd name="T39" fmla="*/ 5083 h 63"/>
                <a:gd name="T40" fmla="*/ 7066 w 57"/>
                <a:gd name="T41" fmla="*/ 4751 h 63"/>
                <a:gd name="T42" fmla="*/ 7326 w 57"/>
                <a:gd name="T43" fmla="*/ 4512 h 63"/>
                <a:gd name="T44" fmla="*/ 7326 w 57"/>
                <a:gd name="T45" fmla="*/ 4157 h 63"/>
                <a:gd name="T46" fmla="*/ 7454 w 57"/>
                <a:gd name="T47" fmla="*/ 3942 h 63"/>
                <a:gd name="T48" fmla="*/ 7193 w 57"/>
                <a:gd name="T49" fmla="*/ 3016 h 63"/>
                <a:gd name="T50" fmla="*/ 7326 w 57"/>
                <a:gd name="T51" fmla="*/ 2661 h 63"/>
                <a:gd name="T52" fmla="*/ 7586 w 57"/>
                <a:gd name="T53" fmla="*/ 2539 h 63"/>
                <a:gd name="T54" fmla="*/ 6126 w 57"/>
                <a:gd name="T55" fmla="*/ 356 h 63"/>
                <a:gd name="T56" fmla="*/ 5580 w 57"/>
                <a:gd name="T57" fmla="*/ 687 h 63"/>
                <a:gd name="T58" fmla="*/ 4927 w 57"/>
                <a:gd name="T59" fmla="*/ 1165 h 63"/>
                <a:gd name="T60" fmla="*/ 4533 w 57"/>
                <a:gd name="T61" fmla="*/ 1165 h 63"/>
                <a:gd name="T62" fmla="*/ 3987 w 57"/>
                <a:gd name="T63" fmla="*/ 1496 h 63"/>
                <a:gd name="T64" fmla="*/ 3599 w 57"/>
                <a:gd name="T65" fmla="*/ 1379 h 63"/>
                <a:gd name="T66" fmla="*/ 3334 w 57"/>
                <a:gd name="T67" fmla="*/ 1379 h 63"/>
                <a:gd name="T68" fmla="*/ 3334 w 57"/>
                <a:gd name="T69" fmla="*/ 1282 h 63"/>
                <a:gd name="T70" fmla="*/ 2527 w 57"/>
                <a:gd name="T71" fmla="*/ 1043 h 63"/>
                <a:gd name="T72" fmla="*/ 2267 w 57"/>
                <a:gd name="T73" fmla="*/ 1165 h 63"/>
                <a:gd name="T74" fmla="*/ 0 w 57"/>
                <a:gd name="T75" fmla="*/ 1282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55" name="Freeform 17"/>
            <p:cNvSpPr>
              <a:spLocks/>
            </p:cNvSpPr>
            <p:nvPr/>
          </p:nvSpPr>
          <p:spPr bwMode="auto">
            <a:xfrm>
              <a:off x="4141" y="2179"/>
              <a:ext cx="610" cy="249"/>
            </a:xfrm>
            <a:custGeom>
              <a:avLst/>
              <a:gdLst>
                <a:gd name="T0" fmla="*/ 261 w 119"/>
                <a:gd name="T1" fmla="*/ 4765 h 51"/>
                <a:gd name="T2" fmla="*/ 554 w 119"/>
                <a:gd name="T3" fmla="*/ 4531 h 51"/>
                <a:gd name="T4" fmla="*/ 682 w 119"/>
                <a:gd name="T5" fmla="*/ 4194 h 51"/>
                <a:gd name="T6" fmla="*/ 1892 w 119"/>
                <a:gd name="T7" fmla="*/ 3598 h 51"/>
                <a:gd name="T8" fmla="*/ 2419 w 119"/>
                <a:gd name="T9" fmla="*/ 3144 h 51"/>
                <a:gd name="T10" fmla="*/ 2707 w 119"/>
                <a:gd name="T11" fmla="*/ 3144 h 51"/>
                <a:gd name="T12" fmla="*/ 2840 w 119"/>
                <a:gd name="T13" fmla="*/ 2910 h 51"/>
                <a:gd name="T14" fmla="*/ 3101 w 119"/>
                <a:gd name="T15" fmla="*/ 2910 h 51"/>
                <a:gd name="T16" fmla="*/ 3783 w 119"/>
                <a:gd name="T17" fmla="*/ 2671 h 51"/>
                <a:gd name="T18" fmla="*/ 4439 w 119"/>
                <a:gd name="T19" fmla="*/ 1977 h 51"/>
                <a:gd name="T20" fmla="*/ 4439 w 119"/>
                <a:gd name="T21" fmla="*/ 1504 h 51"/>
                <a:gd name="T22" fmla="*/ 4993 w 119"/>
                <a:gd name="T23" fmla="*/ 1504 h 51"/>
                <a:gd name="T24" fmla="*/ 5649 w 119"/>
                <a:gd name="T25" fmla="*/ 1406 h 51"/>
                <a:gd name="T26" fmla="*/ 15214 w 119"/>
                <a:gd name="T27" fmla="*/ 117 h 51"/>
                <a:gd name="T28" fmla="*/ 15347 w 119"/>
                <a:gd name="T29" fmla="*/ 239 h 51"/>
                <a:gd name="T30" fmla="*/ 15634 w 119"/>
                <a:gd name="T31" fmla="*/ 571 h 51"/>
                <a:gd name="T32" fmla="*/ 15634 w 119"/>
                <a:gd name="T33" fmla="*/ 693 h 51"/>
                <a:gd name="T34" fmla="*/ 15347 w 119"/>
                <a:gd name="T35" fmla="*/ 571 h 51"/>
                <a:gd name="T36" fmla="*/ 15214 w 119"/>
                <a:gd name="T37" fmla="*/ 693 h 51"/>
                <a:gd name="T38" fmla="*/ 14686 w 119"/>
                <a:gd name="T39" fmla="*/ 928 h 51"/>
                <a:gd name="T40" fmla="*/ 14138 w 119"/>
                <a:gd name="T41" fmla="*/ 1289 h 51"/>
                <a:gd name="T42" fmla="*/ 14266 w 119"/>
                <a:gd name="T43" fmla="*/ 1406 h 51"/>
                <a:gd name="T44" fmla="*/ 15081 w 119"/>
                <a:gd name="T45" fmla="*/ 1050 h 51"/>
                <a:gd name="T46" fmla="*/ 15347 w 119"/>
                <a:gd name="T47" fmla="*/ 1289 h 51"/>
                <a:gd name="T48" fmla="*/ 15476 w 119"/>
                <a:gd name="T49" fmla="*/ 1289 h 51"/>
                <a:gd name="T50" fmla="*/ 15896 w 119"/>
                <a:gd name="T51" fmla="*/ 1050 h 51"/>
                <a:gd name="T52" fmla="*/ 16029 w 119"/>
                <a:gd name="T53" fmla="*/ 1621 h 51"/>
                <a:gd name="T54" fmla="*/ 15768 w 119"/>
                <a:gd name="T55" fmla="*/ 1977 h 51"/>
                <a:gd name="T56" fmla="*/ 15347 w 119"/>
                <a:gd name="T57" fmla="*/ 2217 h 51"/>
                <a:gd name="T58" fmla="*/ 14819 w 119"/>
                <a:gd name="T59" fmla="*/ 2334 h 51"/>
                <a:gd name="T60" fmla="*/ 14686 w 119"/>
                <a:gd name="T61" fmla="*/ 2217 h 51"/>
                <a:gd name="T62" fmla="*/ 14558 w 119"/>
                <a:gd name="T63" fmla="*/ 2099 h 51"/>
                <a:gd name="T64" fmla="*/ 14558 w 119"/>
                <a:gd name="T65" fmla="*/ 2456 h 51"/>
                <a:gd name="T66" fmla="*/ 14686 w 119"/>
                <a:gd name="T67" fmla="*/ 2549 h 51"/>
                <a:gd name="T68" fmla="*/ 14819 w 119"/>
                <a:gd name="T69" fmla="*/ 2788 h 51"/>
                <a:gd name="T70" fmla="*/ 14138 w 119"/>
                <a:gd name="T71" fmla="*/ 3144 h 51"/>
                <a:gd name="T72" fmla="*/ 14138 w 119"/>
                <a:gd name="T73" fmla="*/ 3383 h 51"/>
                <a:gd name="T74" fmla="*/ 15081 w 119"/>
                <a:gd name="T75" fmla="*/ 3144 h 51"/>
                <a:gd name="T76" fmla="*/ 15347 w 119"/>
                <a:gd name="T77" fmla="*/ 3144 h 51"/>
                <a:gd name="T78" fmla="*/ 14686 w 119"/>
                <a:gd name="T79" fmla="*/ 3720 h 51"/>
                <a:gd name="T80" fmla="*/ 13876 w 119"/>
                <a:gd name="T81" fmla="*/ 4194 h 51"/>
                <a:gd name="T82" fmla="*/ 13743 w 119"/>
                <a:gd name="T83" fmla="*/ 4316 h 51"/>
                <a:gd name="T84" fmla="*/ 12928 w 119"/>
                <a:gd name="T85" fmla="*/ 5126 h 51"/>
                <a:gd name="T86" fmla="*/ 12533 w 119"/>
                <a:gd name="T87" fmla="*/ 5815 h 51"/>
                <a:gd name="T88" fmla="*/ 9304 w 119"/>
                <a:gd name="T89" fmla="*/ 4531 h 51"/>
                <a:gd name="T90" fmla="*/ 6725 w 119"/>
                <a:gd name="T91" fmla="*/ 4194 h 51"/>
                <a:gd name="T92" fmla="*/ 6597 w 119"/>
                <a:gd name="T93" fmla="*/ 4194 h 51"/>
                <a:gd name="T94" fmla="*/ 4044 w 119"/>
                <a:gd name="T95" fmla="*/ 4316 h 51"/>
                <a:gd name="T96" fmla="*/ 3496 w 119"/>
                <a:gd name="T97" fmla="*/ 4648 h 51"/>
                <a:gd name="T98" fmla="*/ 0 w 119"/>
                <a:gd name="T99" fmla="*/ 5244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56" name="Freeform 18"/>
            <p:cNvSpPr>
              <a:spLocks/>
            </p:cNvSpPr>
            <p:nvPr/>
          </p:nvSpPr>
          <p:spPr bwMode="auto">
            <a:xfrm>
              <a:off x="3962" y="2716"/>
              <a:ext cx="630" cy="453"/>
            </a:xfrm>
            <a:custGeom>
              <a:avLst/>
              <a:gdLst>
                <a:gd name="T0" fmla="*/ 0 w 123"/>
                <a:gd name="T1" fmla="*/ 925 h 93"/>
                <a:gd name="T2" fmla="*/ 0 w 123"/>
                <a:gd name="T3" fmla="*/ 1164 h 93"/>
                <a:gd name="T4" fmla="*/ 261 w 123"/>
                <a:gd name="T5" fmla="*/ 1378 h 93"/>
                <a:gd name="T6" fmla="*/ 394 w 123"/>
                <a:gd name="T7" fmla="*/ 1734 h 93"/>
                <a:gd name="T8" fmla="*/ 522 w 123"/>
                <a:gd name="T9" fmla="*/ 1968 h 93"/>
                <a:gd name="T10" fmla="*/ 394 w 123"/>
                <a:gd name="T11" fmla="*/ 2207 h 93"/>
                <a:gd name="T12" fmla="*/ 942 w 123"/>
                <a:gd name="T13" fmla="*/ 2090 h 93"/>
                <a:gd name="T14" fmla="*/ 1209 w 123"/>
                <a:gd name="T15" fmla="*/ 1734 h 93"/>
                <a:gd name="T16" fmla="*/ 1337 w 123"/>
                <a:gd name="T17" fmla="*/ 1734 h 93"/>
                <a:gd name="T18" fmla="*/ 1209 w 123"/>
                <a:gd name="T19" fmla="*/ 1968 h 93"/>
                <a:gd name="T20" fmla="*/ 2546 w 123"/>
                <a:gd name="T21" fmla="*/ 1612 h 93"/>
                <a:gd name="T22" fmla="*/ 2546 w 123"/>
                <a:gd name="T23" fmla="*/ 1851 h 93"/>
                <a:gd name="T24" fmla="*/ 3360 w 123"/>
                <a:gd name="T25" fmla="*/ 1968 h 93"/>
                <a:gd name="T26" fmla="*/ 3908 w 123"/>
                <a:gd name="T27" fmla="*/ 2090 h 93"/>
                <a:gd name="T28" fmla="*/ 4169 w 123"/>
                <a:gd name="T29" fmla="*/ 2207 h 93"/>
                <a:gd name="T30" fmla="*/ 4169 w 123"/>
                <a:gd name="T31" fmla="*/ 2299 h 93"/>
                <a:gd name="T32" fmla="*/ 4825 w 123"/>
                <a:gd name="T33" fmla="*/ 2776 h 93"/>
                <a:gd name="T34" fmla="*/ 4697 w 123"/>
                <a:gd name="T35" fmla="*/ 2893 h 93"/>
                <a:gd name="T36" fmla="*/ 4564 w 123"/>
                <a:gd name="T37" fmla="*/ 3015 h 93"/>
                <a:gd name="T38" fmla="*/ 5511 w 123"/>
                <a:gd name="T39" fmla="*/ 2776 h 93"/>
                <a:gd name="T40" fmla="*/ 6715 w 123"/>
                <a:gd name="T41" fmla="*/ 2421 h 93"/>
                <a:gd name="T42" fmla="*/ 6715 w 123"/>
                <a:gd name="T43" fmla="*/ 2090 h 93"/>
                <a:gd name="T44" fmla="*/ 8185 w 123"/>
                <a:gd name="T45" fmla="*/ 2421 h 93"/>
                <a:gd name="T46" fmla="*/ 9260 w 123"/>
                <a:gd name="T47" fmla="*/ 3225 h 93"/>
                <a:gd name="T48" fmla="*/ 9942 w 123"/>
                <a:gd name="T49" fmla="*/ 3463 h 93"/>
                <a:gd name="T50" fmla="*/ 10336 w 123"/>
                <a:gd name="T51" fmla="*/ 4150 h 93"/>
                <a:gd name="T52" fmla="*/ 10203 w 123"/>
                <a:gd name="T53" fmla="*/ 5553 h 93"/>
                <a:gd name="T54" fmla="*/ 10756 w 123"/>
                <a:gd name="T55" fmla="*/ 6240 h 93"/>
                <a:gd name="T56" fmla="*/ 10623 w 123"/>
                <a:gd name="T57" fmla="*/ 5792 h 93"/>
                <a:gd name="T58" fmla="*/ 11017 w 123"/>
                <a:gd name="T59" fmla="*/ 5884 h 93"/>
                <a:gd name="T60" fmla="*/ 11150 w 123"/>
                <a:gd name="T61" fmla="*/ 5792 h 93"/>
                <a:gd name="T62" fmla="*/ 11150 w 123"/>
                <a:gd name="T63" fmla="*/ 6123 h 93"/>
                <a:gd name="T64" fmla="*/ 10756 w 123"/>
                <a:gd name="T65" fmla="*/ 6595 h 93"/>
                <a:gd name="T66" fmla="*/ 11150 w 123"/>
                <a:gd name="T67" fmla="*/ 7048 h 93"/>
                <a:gd name="T68" fmla="*/ 11965 w 123"/>
                <a:gd name="T69" fmla="*/ 7852 h 93"/>
                <a:gd name="T70" fmla="*/ 12226 w 123"/>
                <a:gd name="T71" fmla="*/ 7974 h 93"/>
                <a:gd name="T72" fmla="*/ 12620 w 123"/>
                <a:gd name="T73" fmla="*/ 8544 h 93"/>
                <a:gd name="T74" fmla="*/ 13302 w 123"/>
                <a:gd name="T75" fmla="*/ 9469 h 93"/>
                <a:gd name="T76" fmla="*/ 14505 w 123"/>
                <a:gd name="T77" fmla="*/ 10180 h 93"/>
                <a:gd name="T78" fmla="*/ 14925 w 123"/>
                <a:gd name="T79" fmla="*/ 10390 h 93"/>
                <a:gd name="T80" fmla="*/ 14772 w 123"/>
                <a:gd name="T81" fmla="*/ 10512 h 93"/>
                <a:gd name="T82" fmla="*/ 14639 w 123"/>
                <a:gd name="T83" fmla="*/ 10628 h 93"/>
                <a:gd name="T84" fmla="*/ 15192 w 123"/>
                <a:gd name="T85" fmla="*/ 10628 h 93"/>
                <a:gd name="T86" fmla="*/ 16267 w 123"/>
                <a:gd name="T87" fmla="*/ 10180 h 93"/>
                <a:gd name="T88" fmla="*/ 16267 w 123"/>
                <a:gd name="T89" fmla="*/ 9469 h 93"/>
                <a:gd name="T90" fmla="*/ 16395 w 123"/>
                <a:gd name="T91" fmla="*/ 8544 h 93"/>
                <a:gd name="T92" fmla="*/ 16267 w 123"/>
                <a:gd name="T93" fmla="*/ 7048 h 93"/>
                <a:gd name="T94" fmla="*/ 15192 w 123"/>
                <a:gd name="T95" fmla="*/ 5553 h 93"/>
                <a:gd name="T96" fmla="*/ 14772 w 123"/>
                <a:gd name="T97" fmla="*/ 4959 h 93"/>
                <a:gd name="T98" fmla="*/ 14772 w 123"/>
                <a:gd name="T99" fmla="*/ 4389 h 93"/>
                <a:gd name="T100" fmla="*/ 13850 w 123"/>
                <a:gd name="T101" fmla="*/ 3346 h 93"/>
                <a:gd name="T102" fmla="*/ 13302 w 123"/>
                <a:gd name="T103" fmla="*/ 2776 h 93"/>
                <a:gd name="T104" fmla="*/ 12354 w 123"/>
                <a:gd name="T105" fmla="*/ 925 h 93"/>
                <a:gd name="T106" fmla="*/ 12093 w 123"/>
                <a:gd name="T107" fmla="*/ 687 h 93"/>
                <a:gd name="T108" fmla="*/ 11832 w 123"/>
                <a:gd name="T109" fmla="*/ 117 h 93"/>
                <a:gd name="T110" fmla="*/ 11017 w 123"/>
                <a:gd name="T111" fmla="*/ 117 h 93"/>
                <a:gd name="T112" fmla="*/ 11017 w 123"/>
                <a:gd name="T113" fmla="*/ 809 h 93"/>
                <a:gd name="T114" fmla="*/ 10756 w 123"/>
                <a:gd name="T115" fmla="*/ 925 h 93"/>
                <a:gd name="T116" fmla="*/ 5245 w 123"/>
                <a:gd name="T117" fmla="*/ 809 h 93"/>
                <a:gd name="T118" fmla="*/ 5117 w 123"/>
                <a:gd name="T119" fmla="*/ 356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57" name="Freeform 19"/>
            <p:cNvSpPr>
              <a:spLocks/>
            </p:cNvSpPr>
            <p:nvPr/>
          </p:nvSpPr>
          <p:spPr bwMode="auto">
            <a:xfrm>
              <a:off x="4243" y="1896"/>
              <a:ext cx="313" cy="293"/>
            </a:xfrm>
            <a:custGeom>
              <a:avLst/>
              <a:gdLst>
                <a:gd name="T0" fmla="*/ 2714 w 61"/>
                <a:gd name="T1" fmla="*/ 0 h 60"/>
                <a:gd name="T2" fmla="*/ 2714 w 61"/>
                <a:gd name="T3" fmla="*/ 356 h 60"/>
                <a:gd name="T4" fmla="*/ 2843 w 61"/>
                <a:gd name="T5" fmla="*/ 571 h 60"/>
                <a:gd name="T6" fmla="*/ 2555 w 61"/>
                <a:gd name="T7" fmla="*/ 1504 h 60"/>
                <a:gd name="T8" fmla="*/ 2555 w 61"/>
                <a:gd name="T9" fmla="*/ 1738 h 60"/>
                <a:gd name="T10" fmla="*/ 2422 w 61"/>
                <a:gd name="T11" fmla="*/ 2217 h 60"/>
                <a:gd name="T12" fmla="*/ 2027 w 61"/>
                <a:gd name="T13" fmla="*/ 2554 h 60"/>
                <a:gd name="T14" fmla="*/ 1765 w 61"/>
                <a:gd name="T15" fmla="*/ 2671 h 60"/>
                <a:gd name="T16" fmla="*/ 1473 w 61"/>
                <a:gd name="T17" fmla="*/ 2788 h 60"/>
                <a:gd name="T18" fmla="*/ 1344 w 61"/>
                <a:gd name="T19" fmla="*/ 3028 h 60"/>
                <a:gd name="T20" fmla="*/ 1211 w 61"/>
                <a:gd name="T21" fmla="*/ 3506 h 60"/>
                <a:gd name="T22" fmla="*/ 816 w 61"/>
                <a:gd name="T23" fmla="*/ 3506 h 60"/>
                <a:gd name="T24" fmla="*/ 554 w 61"/>
                <a:gd name="T25" fmla="*/ 3960 h 60"/>
                <a:gd name="T26" fmla="*/ 554 w 61"/>
                <a:gd name="T27" fmla="*/ 4434 h 60"/>
                <a:gd name="T28" fmla="*/ 262 w 61"/>
                <a:gd name="T29" fmla="*/ 4771 h 60"/>
                <a:gd name="T30" fmla="*/ 0 w 61"/>
                <a:gd name="T31" fmla="*/ 5010 h 60"/>
                <a:gd name="T32" fmla="*/ 0 w 61"/>
                <a:gd name="T33" fmla="*/ 5367 h 60"/>
                <a:gd name="T34" fmla="*/ 395 w 61"/>
                <a:gd name="T35" fmla="*/ 5938 h 60"/>
                <a:gd name="T36" fmla="*/ 816 w 61"/>
                <a:gd name="T37" fmla="*/ 6295 h 60"/>
                <a:gd name="T38" fmla="*/ 1078 w 61"/>
                <a:gd name="T39" fmla="*/ 6295 h 60"/>
                <a:gd name="T40" fmla="*/ 1078 w 61"/>
                <a:gd name="T41" fmla="*/ 6417 h 60"/>
                <a:gd name="T42" fmla="*/ 1344 w 61"/>
                <a:gd name="T43" fmla="*/ 6417 h 60"/>
                <a:gd name="T44" fmla="*/ 1344 w 61"/>
                <a:gd name="T45" fmla="*/ 6632 h 60"/>
                <a:gd name="T46" fmla="*/ 2027 w 61"/>
                <a:gd name="T47" fmla="*/ 6988 h 60"/>
                <a:gd name="T48" fmla="*/ 2422 w 61"/>
                <a:gd name="T49" fmla="*/ 6866 h 60"/>
                <a:gd name="T50" fmla="*/ 2555 w 61"/>
                <a:gd name="T51" fmla="*/ 6632 h 60"/>
                <a:gd name="T52" fmla="*/ 2843 w 61"/>
                <a:gd name="T53" fmla="*/ 6866 h 60"/>
                <a:gd name="T54" fmla="*/ 3371 w 61"/>
                <a:gd name="T55" fmla="*/ 6632 h 60"/>
                <a:gd name="T56" fmla="*/ 3499 w 61"/>
                <a:gd name="T57" fmla="*/ 6417 h 60"/>
                <a:gd name="T58" fmla="*/ 4054 w 61"/>
                <a:gd name="T59" fmla="*/ 6177 h 60"/>
                <a:gd name="T60" fmla="*/ 4449 w 61"/>
                <a:gd name="T61" fmla="*/ 5938 h 60"/>
                <a:gd name="T62" fmla="*/ 4449 w 61"/>
                <a:gd name="T63" fmla="*/ 5582 h 60"/>
                <a:gd name="T64" fmla="*/ 5136 w 61"/>
                <a:gd name="T65" fmla="*/ 3721 h 60"/>
                <a:gd name="T66" fmla="*/ 5398 w 61"/>
                <a:gd name="T67" fmla="*/ 3838 h 60"/>
                <a:gd name="T68" fmla="*/ 5531 w 61"/>
                <a:gd name="T69" fmla="*/ 4078 h 60"/>
                <a:gd name="T70" fmla="*/ 5952 w 61"/>
                <a:gd name="T71" fmla="*/ 3721 h 60"/>
                <a:gd name="T72" fmla="*/ 6214 w 61"/>
                <a:gd name="T73" fmla="*/ 3150 h 60"/>
                <a:gd name="T74" fmla="*/ 6609 w 61"/>
                <a:gd name="T75" fmla="*/ 2910 h 60"/>
                <a:gd name="T76" fmla="*/ 6896 w 61"/>
                <a:gd name="T77" fmla="*/ 2671 h 60"/>
                <a:gd name="T78" fmla="*/ 7030 w 61"/>
                <a:gd name="T79" fmla="*/ 2339 h 60"/>
                <a:gd name="T80" fmla="*/ 7030 w 61"/>
                <a:gd name="T81" fmla="*/ 2217 h 60"/>
                <a:gd name="T82" fmla="*/ 7030 w 61"/>
                <a:gd name="T83" fmla="*/ 1738 h 60"/>
                <a:gd name="T84" fmla="*/ 7979 w 61"/>
                <a:gd name="T85" fmla="*/ 2217 h 60"/>
                <a:gd name="T86" fmla="*/ 8107 w 61"/>
                <a:gd name="T87" fmla="*/ 2217 h 60"/>
                <a:gd name="T88" fmla="*/ 7979 w 61"/>
                <a:gd name="T89" fmla="*/ 1504 h 60"/>
                <a:gd name="T90" fmla="*/ 7846 w 61"/>
                <a:gd name="T91" fmla="*/ 1289 h 60"/>
                <a:gd name="T92" fmla="*/ 7558 w 61"/>
                <a:gd name="T93" fmla="*/ 1289 h 60"/>
                <a:gd name="T94" fmla="*/ 6896 w 61"/>
                <a:gd name="T95" fmla="*/ 1406 h 60"/>
                <a:gd name="T96" fmla="*/ 6609 w 61"/>
                <a:gd name="T97" fmla="*/ 1621 h 60"/>
                <a:gd name="T98" fmla="*/ 6214 w 61"/>
                <a:gd name="T99" fmla="*/ 1504 h 60"/>
                <a:gd name="T100" fmla="*/ 6080 w 61"/>
                <a:gd name="T101" fmla="*/ 1738 h 60"/>
                <a:gd name="T102" fmla="*/ 5685 w 61"/>
                <a:gd name="T103" fmla="*/ 1978 h 60"/>
                <a:gd name="T104" fmla="*/ 5265 w 61"/>
                <a:gd name="T105" fmla="*/ 2339 h 60"/>
                <a:gd name="T106" fmla="*/ 4869 w 61"/>
                <a:gd name="T107" fmla="*/ 1504 h 60"/>
                <a:gd name="T108" fmla="*/ 2843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58" name="Freeform 20"/>
            <p:cNvSpPr>
              <a:spLocks/>
            </p:cNvSpPr>
            <p:nvPr/>
          </p:nvSpPr>
          <p:spPr bwMode="auto">
            <a:xfrm>
              <a:off x="3433" y="2306"/>
              <a:ext cx="344" cy="302"/>
            </a:xfrm>
            <a:custGeom>
              <a:avLst/>
              <a:gdLst>
                <a:gd name="T0" fmla="*/ 0 w 67"/>
                <a:gd name="T1" fmla="*/ 356 h 62"/>
                <a:gd name="T2" fmla="*/ 8117 w 67"/>
                <a:gd name="T3" fmla="*/ 0 h 62"/>
                <a:gd name="T4" fmla="*/ 8117 w 67"/>
                <a:gd name="T5" fmla="*/ 117 h 62"/>
                <a:gd name="T6" fmla="*/ 8251 w 67"/>
                <a:gd name="T7" fmla="*/ 239 h 62"/>
                <a:gd name="T8" fmla="*/ 8384 w 67"/>
                <a:gd name="T9" fmla="*/ 356 h 62"/>
                <a:gd name="T10" fmla="*/ 8251 w 67"/>
                <a:gd name="T11" fmla="*/ 570 h 62"/>
                <a:gd name="T12" fmla="*/ 8117 w 67"/>
                <a:gd name="T13" fmla="*/ 687 h 62"/>
                <a:gd name="T14" fmla="*/ 7856 w 67"/>
                <a:gd name="T15" fmla="*/ 925 h 62"/>
                <a:gd name="T16" fmla="*/ 7856 w 67"/>
                <a:gd name="T17" fmla="*/ 1042 h 62"/>
                <a:gd name="T18" fmla="*/ 9067 w 67"/>
                <a:gd name="T19" fmla="*/ 1042 h 62"/>
                <a:gd name="T20" fmla="*/ 9067 w 67"/>
                <a:gd name="T21" fmla="*/ 1042 h 62"/>
                <a:gd name="T22" fmla="*/ 9067 w 67"/>
                <a:gd name="T23" fmla="*/ 1164 h 62"/>
                <a:gd name="T24" fmla="*/ 8939 w 67"/>
                <a:gd name="T25" fmla="*/ 1378 h 62"/>
                <a:gd name="T26" fmla="*/ 8805 w 67"/>
                <a:gd name="T27" fmla="*/ 1495 h 62"/>
                <a:gd name="T28" fmla="*/ 8672 w 67"/>
                <a:gd name="T29" fmla="*/ 1968 h 62"/>
                <a:gd name="T30" fmla="*/ 8384 w 67"/>
                <a:gd name="T31" fmla="*/ 2207 h 62"/>
                <a:gd name="T32" fmla="*/ 8384 w 67"/>
                <a:gd name="T33" fmla="*/ 2538 h 62"/>
                <a:gd name="T34" fmla="*/ 8384 w 67"/>
                <a:gd name="T35" fmla="*/ 2893 h 62"/>
                <a:gd name="T36" fmla="*/ 8384 w 67"/>
                <a:gd name="T37" fmla="*/ 2893 h 62"/>
                <a:gd name="T38" fmla="*/ 8117 w 67"/>
                <a:gd name="T39" fmla="*/ 3015 h 62"/>
                <a:gd name="T40" fmla="*/ 8117 w 67"/>
                <a:gd name="T41" fmla="*/ 3132 h 62"/>
                <a:gd name="T42" fmla="*/ 7722 w 67"/>
                <a:gd name="T43" fmla="*/ 3346 h 62"/>
                <a:gd name="T44" fmla="*/ 7722 w 67"/>
                <a:gd name="T45" fmla="*/ 3702 h 62"/>
                <a:gd name="T46" fmla="*/ 7722 w 67"/>
                <a:gd name="T47" fmla="*/ 4033 h 62"/>
                <a:gd name="T48" fmla="*/ 7594 w 67"/>
                <a:gd name="T49" fmla="*/ 4150 h 62"/>
                <a:gd name="T50" fmla="*/ 7301 w 67"/>
                <a:gd name="T51" fmla="*/ 4389 h 62"/>
                <a:gd name="T52" fmla="*/ 7039 w 67"/>
                <a:gd name="T53" fmla="*/ 4627 h 62"/>
                <a:gd name="T54" fmla="*/ 6906 w 67"/>
                <a:gd name="T55" fmla="*/ 4744 h 62"/>
                <a:gd name="T56" fmla="*/ 6906 w 67"/>
                <a:gd name="T57" fmla="*/ 4959 h 62"/>
                <a:gd name="T58" fmla="*/ 6777 w 67"/>
                <a:gd name="T59" fmla="*/ 5197 h 62"/>
                <a:gd name="T60" fmla="*/ 6777 w 67"/>
                <a:gd name="T61" fmla="*/ 5314 h 62"/>
                <a:gd name="T62" fmla="*/ 6644 w 67"/>
                <a:gd name="T63" fmla="*/ 5670 h 62"/>
                <a:gd name="T64" fmla="*/ 6485 w 67"/>
                <a:gd name="T65" fmla="*/ 5884 h 62"/>
                <a:gd name="T66" fmla="*/ 6644 w 67"/>
                <a:gd name="T67" fmla="*/ 6240 h 62"/>
                <a:gd name="T68" fmla="*/ 6777 w 67"/>
                <a:gd name="T69" fmla="*/ 6357 h 62"/>
                <a:gd name="T70" fmla="*/ 6777 w 67"/>
                <a:gd name="T71" fmla="*/ 6595 h 62"/>
                <a:gd name="T72" fmla="*/ 6777 w 67"/>
                <a:gd name="T73" fmla="*/ 6595 h 62"/>
                <a:gd name="T74" fmla="*/ 6777 w 67"/>
                <a:gd name="T75" fmla="*/ 6712 h 62"/>
                <a:gd name="T76" fmla="*/ 6777 w 67"/>
                <a:gd name="T77" fmla="*/ 6712 h 62"/>
                <a:gd name="T78" fmla="*/ 6644 w 67"/>
                <a:gd name="T79" fmla="*/ 6927 h 62"/>
                <a:gd name="T80" fmla="*/ 6777 w 67"/>
                <a:gd name="T81" fmla="*/ 7048 h 62"/>
                <a:gd name="T82" fmla="*/ 1083 w 67"/>
                <a:gd name="T83" fmla="*/ 7165 h 62"/>
                <a:gd name="T84" fmla="*/ 1083 w 67"/>
                <a:gd name="T85" fmla="*/ 6123 h 62"/>
                <a:gd name="T86" fmla="*/ 816 w 67"/>
                <a:gd name="T87" fmla="*/ 6001 h 62"/>
                <a:gd name="T88" fmla="*/ 555 w 67"/>
                <a:gd name="T89" fmla="*/ 6123 h 62"/>
                <a:gd name="T90" fmla="*/ 555 w 67"/>
                <a:gd name="T91" fmla="*/ 6123 h 62"/>
                <a:gd name="T92" fmla="*/ 262 w 67"/>
                <a:gd name="T93" fmla="*/ 5884 h 62"/>
                <a:gd name="T94" fmla="*/ 262 w 67"/>
                <a:gd name="T95" fmla="*/ 2538 h 62"/>
                <a:gd name="T96" fmla="*/ 0 w 67"/>
                <a:gd name="T97" fmla="*/ 356 h 62"/>
                <a:gd name="T98" fmla="*/ 0 w 67"/>
                <a:gd name="T99" fmla="*/ 356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59" name="Freeform 21"/>
            <p:cNvSpPr>
              <a:spLocks/>
            </p:cNvSpPr>
            <p:nvPr/>
          </p:nvSpPr>
          <p:spPr bwMode="auto">
            <a:xfrm>
              <a:off x="1491" y="1614"/>
              <a:ext cx="553" cy="897"/>
            </a:xfrm>
            <a:custGeom>
              <a:avLst/>
              <a:gdLst>
                <a:gd name="T0" fmla="*/ 8182 w 108"/>
                <a:gd name="T1" fmla="*/ 20748 h 184"/>
                <a:gd name="T2" fmla="*/ 8182 w 108"/>
                <a:gd name="T3" fmla="*/ 20509 h 184"/>
                <a:gd name="T4" fmla="*/ 8049 w 108"/>
                <a:gd name="T5" fmla="*/ 20270 h 184"/>
                <a:gd name="T6" fmla="*/ 7655 w 108"/>
                <a:gd name="T7" fmla="*/ 18896 h 184"/>
                <a:gd name="T8" fmla="*/ 6713 w 108"/>
                <a:gd name="T9" fmla="*/ 18086 h 184"/>
                <a:gd name="T10" fmla="*/ 6452 w 108"/>
                <a:gd name="T11" fmla="*/ 17730 h 184"/>
                <a:gd name="T12" fmla="*/ 6185 w 108"/>
                <a:gd name="T13" fmla="*/ 17375 h 184"/>
                <a:gd name="T14" fmla="*/ 5243 w 108"/>
                <a:gd name="T15" fmla="*/ 17038 h 184"/>
                <a:gd name="T16" fmla="*/ 4429 w 108"/>
                <a:gd name="T17" fmla="*/ 16326 h 184"/>
                <a:gd name="T18" fmla="*/ 2965 w 108"/>
                <a:gd name="T19" fmla="*/ 15756 h 184"/>
                <a:gd name="T20" fmla="*/ 2965 w 108"/>
                <a:gd name="T21" fmla="*/ 15308 h 184"/>
                <a:gd name="T22" fmla="*/ 3093 w 108"/>
                <a:gd name="T23" fmla="*/ 14713 h 184"/>
                <a:gd name="T24" fmla="*/ 2832 w 108"/>
                <a:gd name="T25" fmla="*/ 14142 h 184"/>
                <a:gd name="T26" fmla="*/ 2965 w 108"/>
                <a:gd name="T27" fmla="*/ 13904 h 184"/>
                <a:gd name="T28" fmla="*/ 2151 w 108"/>
                <a:gd name="T29" fmla="*/ 12621 h 184"/>
                <a:gd name="T30" fmla="*/ 1598 w 108"/>
                <a:gd name="T31" fmla="*/ 11812 h 184"/>
                <a:gd name="T32" fmla="*/ 1889 w 108"/>
                <a:gd name="T33" fmla="*/ 11120 h 184"/>
                <a:gd name="T34" fmla="*/ 1889 w 108"/>
                <a:gd name="T35" fmla="*/ 10550 h 184"/>
                <a:gd name="T36" fmla="*/ 1208 w 108"/>
                <a:gd name="T37" fmla="*/ 9960 h 184"/>
                <a:gd name="T38" fmla="*/ 1208 w 108"/>
                <a:gd name="T39" fmla="*/ 9029 h 184"/>
                <a:gd name="T40" fmla="*/ 1470 w 108"/>
                <a:gd name="T41" fmla="*/ 8697 h 184"/>
                <a:gd name="T42" fmla="*/ 1598 w 108"/>
                <a:gd name="T43" fmla="*/ 9150 h 184"/>
                <a:gd name="T44" fmla="*/ 2017 w 108"/>
                <a:gd name="T45" fmla="*/ 9029 h 184"/>
                <a:gd name="T46" fmla="*/ 1889 w 108"/>
                <a:gd name="T47" fmla="*/ 8224 h 184"/>
                <a:gd name="T48" fmla="*/ 1598 w 108"/>
                <a:gd name="T49" fmla="*/ 8463 h 184"/>
                <a:gd name="T50" fmla="*/ 942 w 108"/>
                <a:gd name="T51" fmla="*/ 8102 h 184"/>
                <a:gd name="T52" fmla="*/ 814 w 108"/>
                <a:gd name="T53" fmla="*/ 7059 h 184"/>
                <a:gd name="T54" fmla="*/ 133 w 108"/>
                <a:gd name="T55" fmla="*/ 5918 h 184"/>
                <a:gd name="T56" fmla="*/ 133 w 108"/>
                <a:gd name="T57" fmla="*/ 5324 h 184"/>
                <a:gd name="T58" fmla="*/ 522 w 108"/>
                <a:gd name="T59" fmla="*/ 4636 h 184"/>
                <a:gd name="T60" fmla="*/ 261 w 108"/>
                <a:gd name="T61" fmla="*/ 3710 h 184"/>
                <a:gd name="T62" fmla="*/ 0 w 108"/>
                <a:gd name="T63" fmla="*/ 3232 h 184"/>
                <a:gd name="T64" fmla="*/ 0 w 108"/>
                <a:gd name="T65" fmla="*/ 2779 h 184"/>
                <a:gd name="T66" fmla="*/ 814 w 108"/>
                <a:gd name="T67" fmla="*/ 1736 h 184"/>
                <a:gd name="T68" fmla="*/ 1208 w 108"/>
                <a:gd name="T69" fmla="*/ 1165 h 184"/>
                <a:gd name="T70" fmla="*/ 1208 w 108"/>
                <a:gd name="T71" fmla="*/ 117 h 184"/>
                <a:gd name="T72" fmla="*/ 6452 w 108"/>
                <a:gd name="T73" fmla="*/ 7415 h 184"/>
                <a:gd name="T74" fmla="*/ 13973 w 108"/>
                <a:gd name="T75" fmla="*/ 17253 h 184"/>
                <a:gd name="T76" fmla="*/ 14107 w 108"/>
                <a:gd name="T77" fmla="*/ 17730 h 184"/>
                <a:gd name="T78" fmla="*/ 14235 w 108"/>
                <a:gd name="T79" fmla="*/ 18179 h 184"/>
                <a:gd name="T80" fmla="*/ 14368 w 108"/>
                <a:gd name="T81" fmla="*/ 18535 h 184"/>
                <a:gd name="T82" fmla="*/ 13815 w 108"/>
                <a:gd name="T83" fmla="*/ 18774 h 184"/>
                <a:gd name="T84" fmla="*/ 13159 w 108"/>
                <a:gd name="T85" fmla="*/ 19939 h 184"/>
                <a:gd name="T86" fmla="*/ 13031 w 108"/>
                <a:gd name="T87" fmla="*/ 20153 h 184"/>
                <a:gd name="T88" fmla="*/ 12898 w 108"/>
                <a:gd name="T89" fmla="*/ 20626 h 184"/>
                <a:gd name="T90" fmla="*/ 13159 w 108"/>
                <a:gd name="T91" fmla="*/ 20963 h 184"/>
                <a:gd name="T92" fmla="*/ 12898 w 108"/>
                <a:gd name="T93" fmla="*/ 21318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60" name="Freeform 22"/>
            <p:cNvSpPr>
              <a:spLocks/>
            </p:cNvSpPr>
            <p:nvPr/>
          </p:nvSpPr>
          <p:spPr bwMode="auto">
            <a:xfrm>
              <a:off x="2356" y="1545"/>
              <a:ext cx="483" cy="381"/>
            </a:xfrm>
            <a:custGeom>
              <a:avLst/>
              <a:gdLst>
                <a:gd name="T0" fmla="*/ 11936 w 94"/>
                <a:gd name="T1" fmla="*/ 9090 h 78"/>
                <a:gd name="T2" fmla="*/ 12358 w 94"/>
                <a:gd name="T3" fmla="*/ 5129 h 78"/>
                <a:gd name="T4" fmla="*/ 12753 w 94"/>
                <a:gd name="T5" fmla="*/ 1167 h 78"/>
                <a:gd name="T6" fmla="*/ 1346 w 94"/>
                <a:gd name="T7" fmla="*/ 0 h 78"/>
                <a:gd name="T8" fmla="*/ 1213 w 94"/>
                <a:gd name="T9" fmla="*/ 928 h 78"/>
                <a:gd name="T10" fmla="*/ 396 w 94"/>
                <a:gd name="T11" fmla="*/ 5822 h 78"/>
                <a:gd name="T12" fmla="*/ 262 w 94"/>
                <a:gd name="T13" fmla="*/ 5822 h 78"/>
                <a:gd name="T14" fmla="*/ 0 w 94"/>
                <a:gd name="T15" fmla="*/ 7801 h 78"/>
                <a:gd name="T16" fmla="*/ 3381 w 94"/>
                <a:gd name="T17" fmla="*/ 8279 h 78"/>
                <a:gd name="T18" fmla="*/ 11936 w 94"/>
                <a:gd name="T19" fmla="*/ 9090 h 78"/>
                <a:gd name="T20" fmla="*/ 11936 w 94"/>
                <a:gd name="T21" fmla="*/ 9090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61" name="Freeform 23"/>
            <p:cNvSpPr>
              <a:spLocks/>
            </p:cNvSpPr>
            <p:nvPr/>
          </p:nvSpPr>
          <p:spPr bwMode="auto">
            <a:xfrm>
              <a:off x="2434" y="1892"/>
              <a:ext cx="508" cy="375"/>
            </a:xfrm>
            <a:custGeom>
              <a:avLst/>
              <a:gdLst>
                <a:gd name="T0" fmla="*/ 0 w 99"/>
                <a:gd name="T1" fmla="*/ 7734 h 77"/>
                <a:gd name="T2" fmla="*/ 1344 w 99"/>
                <a:gd name="T3" fmla="*/ 0 h 77"/>
                <a:gd name="T4" fmla="*/ 9873 w 99"/>
                <a:gd name="T5" fmla="*/ 808 h 77"/>
                <a:gd name="T6" fmla="*/ 13377 w 99"/>
                <a:gd name="T7" fmla="*/ 1042 h 77"/>
                <a:gd name="T8" fmla="*/ 13244 w 99"/>
                <a:gd name="T9" fmla="*/ 3015 h 77"/>
                <a:gd name="T10" fmla="*/ 12823 w 99"/>
                <a:gd name="T11" fmla="*/ 8893 h 77"/>
                <a:gd name="T12" fmla="*/ 11084 w 99"/>
                <a:gd name="T13" fmla="*/ 8776 h 77"/>
                <a:gd name="T14" fmla="*/ 0 w 99"/>
                <a:gd name="T15" fmla="*/ 7734 h 77"/>
                <a:gd name="T16" fmla="*/ 0 w 99"/>
                <a:gd name="T17" fmla="*/ 7734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62" name="Freeform 24"/>
            <p:cNvSpPr>
              <a:spLocks/>
            </p:cNvSpPr>
            <p:nvPr/>
          </p:nvSpPr>
          <p:spPr bwMode="auto">
            <a:xfrm>
              <a:off x="2368" y="2218"/>
              <a:ext cx="485" cy="478"/>
            </a:xfrm>
            <a:custGeom>
              <a:avLst/>
              <a:gdLst>
                <a:gd name="T0" fmla="*/ 1720 w 95"/>
                <a:gd name="T1" fmla="*/ 0 h 98"/>
                <a:gd name="T2" fmla="*/ 0 w 95"/>
                <a:gd name="T3" fmla="*/ 11135 h 98"/>
                <a:gd name="T4" fmla="*/ 0 w 95"/>
                <a:gd name="T5" fmla="*/ 11135 h 98"/>
                <a:gd name="T6" fmla="*/ 1588 w 95"/>
                <a:gd name="T7" fmla="*/ 11370 h 98"/>
                <a:gd name="T8" fmla="*/ 1720 w 95"/>
                <a:gd name="T9" fmla="*/ 10443 h 98"/>
                <a:gd name="T10" fmla="*/ 4927 w 95"/>
                <a:gd name="T11" fmla="*/ 10799 h 98"/>
                <a:gd name="T12" fmla="*/ 4927 w 95"/>
                <a:gd name="T13" fmla="*/ 10799 h 98"/>
                <a:gd name="T14" fmla="*/ 4794 w 95"/>
                <a:gd name="T15" fmla="*/ 10682 h 98"/>
                <a:gd name="T16" fmla="*/ 4927 w 95"/>
                <a:gd name="T17" fmla="*/ 10565 h 98"/>
                <a:gd name="T18" fmla="*/ 4794 w 95"/>
                <a:gd name="T19" fmla="*/ 10443 h 98"/>
                <a:gd name="T20" fmla="*/ 4794 w 95"/>
                <a:gd name="T21" fmla="*/ 10443 h 98"/>
                <a:gd name="T22" fmla="*/ 4794 w 95"/>
                <a:gd name="T23" fmla="*/ 10443 h 98"/>
                <a:gd name="T24" fmla="*/ 11574 w 95"/>
                <a:gd name="T25" fmla="*/ 10896 h 98"/>
                <a:gd name="T26" fmla="*/ 12380 w 95"/>
                <a:gd name="T27" fmla="*/ 2092 h 98"/>
                <a:gd name="T28" fmla="*/ 12513 w 95"/>
                <a:gd name="T29" fmla="*/ 2092 h 98"/>
                <a:gd name="T30" fmla="*/ 12641 w 95"/>
                <a:gd name="T31" fmla="*/ 1049 h 98"/>
                <a:gd name="T32" fmla="*/ 1720 w 95"/>
                <a:gd name="T33" fmla="*/ 0 h 98"/>
                <a:gd name="T34" fmla="*/ 1720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63" name="Freeform 25"/>
            <p:cNvSpPr>
              <a:spLocks/>
            </p:cNvSpPr>
            <p:nvPr/>
          </p:nvSpPr>
          <p:spPr bwMode="auto">
            <a:xfrm>
              <a:off x="2552" y="2306"/>
              <a:ext cx="969" cy="898"/>
            </a:xfrm>
            <a:custGeom>
              <a:avLst/>
              <a:gdLst>
                <a:gd name="T0" fmla="*/ 23051 w 189"/>
                <a:gd name="T1" fmla="*/ 5813 h 184"/>
                <a:gd name="T2" fmla="*/ 21421 w 189"/>
                <a:gd name="T3" fmla="*/ 5456 h 184"/>
                <a:gd name="T4" fmla="*/ 20344 w 189"/>
                <a:gd name="T5" fmla="*/ 5691 h 184"/>
                <a:gd name="T6" fmla="*/ 19529 w 189"/>
                <a:gd name="T7" fmla="*/ 5691 h 184"/>
                <a:gd name="T8" fmla="*/ 19267 w 189"/>
                <a:gd name="T9" fmla="*/ 5691 h 184"/>
                <a:gd name="T10" fmla="*/ 18872 w 189"/>
                <a:gd name="T11" fmla="*/ 5456 h 184"/>
                <a:gd name="T12" fmla="*/ 18452 w 189"/>
                <a:gd name="T13" fmla="*/ 5930 h 184"/>
                <a:gd name="T14" fmla="*/ 18191 w 189"/>
                <a:gd name="T15" fmla="*/ 5573 h 184"/>
                <a:gd name="T16" fmla="*/ 17375 w 189"/>
                <a:gd name="T17" fmla="*/ 5456 h 184"/>
                <a:gd name="T18" fmla="*/ 16847 w 189"/>
                <a:gd name="T19" fmla="*/ 5359 h 184"/>
                <a:gd name="T20" fmla="*/ 16032 w 189"/>
                <a:gd name="T21" fmla="*/ 5120 h 184"/>
                <a:gd name="T22" fmla="*/ 15509 w 189"/>
                <a:gd name="T23" fmla="*/ 5002 h 184"/>
                <a:gd name="T24" fmla="*/ 14694 w 189"/>
                <a:gd name="T25" fmla="*/ 4763 h 184"/>
                <a:gd name="T26" fmla="*/ 14274 w 189"/>
                <a:gd name="T27" fmla="*/ 4407 h 184"/>
                <a:gd name="T28" fmla="*/ 13484 w 189"/>
                <a:gd name="T29" fmla="*/ 4192 h 184"/>
                <a:gd name="T30" fmla="*/ 7808 w 189"/>
                <a:gd name="T31" fmla="*/ 0 h 184"/>
                <a:gd name="T32" fmla="*/ 0 w 189"/>
                <a:gd name="T33" fmla="*/ 8360 h 184"/>
                <a:gd name="T34" fmla="*/ 133 w 189"/>
                <a:gd name="T35" fmla="*/ 8716 h 184"/>
                <a:gd name="T36" fmla="*/ 682 w 189"/>
                <a:gd name="T37" fmla="*/ 9409 h 184"/>
                <a:gd name="T38" fmla="*/ 3102 w 189"/>
                <a:gd name="T39" fmla="*/ 11503 h 184"/>
                <a:gd name="T40" fmla="*/ 3363 w 189"/>
                <a:gd name="T41" fmla="*/ 12099 h 184"/>
                <a:gd name="T42" fmla="*/ 5127 w 189"/>
                <a:gd name="T43" fmla="*/ 14290 h 184"/>
                <a:gd name="T44" fmla="*/ 6598 w 189"/>
                <a:gd name="T45" fmla="*/ 14529 h 184"/>
                <a:gd name="T46" fmla="*/ 7542 w 189"/>
                <a:gd name="T47" fmla="*/ 13246 h 184"/>
                <a:gd name="T48" fmla="*/ 8096 w 189"/>
                <a:gd name="T49" fmla="*/ 13123 h 184"/>
                <a:gd name="T50" fmla="*/ 9044 w 189"/>
                <a:gd name="T51" fmla="*/ 13363 h 184"/>
                <a:gd name="T52" fmla="*/ 10121 w 189"/>
                <a:gd name="T53" fmla="*/ 13841 h 184"/>
                <a:gd name="T54" fmla="*/ 10382 w 189"/>
                <a:gd name="T55" fmla="*/ 14075 h 184"/>
                <a:gd name="T56" fmla="*/ 11197 w 189"/>
                <a:gd name="T57" fmla="*/ 15007 h 184"/>
                <a:gd name="T58" fmla="*/ 12669 w 189"/>
                <a:gd name="T59" fmla="*/ 17316 h 184"/>
                <a:gd name="T60" fmla="*/ 13484 w 189"/>
                <a:gd name="T61" fmla="*/ 18009 h 184"/>
                <a:gd name="T62" fmla="*/ 13745 w 189"/>
                <a:gd name="T63" fmla="*/ 19175 h 184"/>
                <a:gd name="T64" fmla="*/ 14955 w 189"/>
                <a:gd name="T65" fmla="*/ 20459 h 184"/>
                <a:gd name="T66" fmla="*/ 16981 w 189"/>
                <a:gd name="T67" fmla="*/ 21030 h 184"/>
                <a:gd name="T68" fmla="*/ 18191 w 189"/>
                <a:gd name="T69" fmla="*/ 21152 h 184"/>
                <a:gd name="T70" fmla="*/ 18057 w 189"/>
                <a:gd name="T71" fmla="*/ 20913 h 184"/>
                <a:gd name="T72" fmla="*/ 17662 w 189"/>
                <a:gd name="T73" fmla="*/ 18838 h 184"/>
                <a:gd name="T74" fmla="*/ 17534 w 189"/>
                <a:gd name="T75" fmla="*/ 18604 h 184"/>
                <a:gd name="T76" fmla="*/ 17929 w 189"/>
                <a:gd name="T77" fmla="*/ 17794 h 184"/>
                <a:gd name="T78" fmla="*/ 18057 w 189"/>
                <a:gd name="T79" fmla="*/ 17555 h 184"/>
                <a:gd name="T80" fmla="*/ 18452 w 189"/>
                <a:gd name="T81" fmla="*/ 16862 h 184"/>
                <a:gd name="T82" fmla="*/ 18744 w 189"/>
                <a:gd name="T83" fmla="*/ 16862 h 184"/>
                <a:gd name="T84" fmla="*/ 19006 w 189"/>
                <a:gd name="T85" fmla="*/ 16506 h 184"/>
                <a:gd name="T86" fmla="*/ 19267 w 189"/>
                <a:gd name="T87" fmla="*/ 16506 h 184"/>
                <a:gd name="T88" fmla="*/ 19821 w 189"/>
                <a:gd name="T89" fmla="*/ 16266 h 184"/>
                <a:gd name="T90" fmla="*/ 20082 w 189"/>
                <a:gd name="T91" fmla="*/ 15817 h 184"/>
                <a:gd name="T92" fmla="*/ 20216 w 189"/>
                <a:gd name="T93" fmla="*/ 16052 h 184"/>
                <a:gd name="T94" fmla="*/ 22236 w 189"/>
                <a:gd name="T95" fmla="*/ 15100 h 184"/>
                <a:gd name="T96" fmla="*/ 22631 w 189"/>
                <a:gd name="T97" fmla="*/ 14075 h 184"/>
                <a:gd name="T98" fmla="*/ 23051 w 189"/>
                <a:gd name="T99" fmla="*/ 13958 h 184"/>
                <a:gd name="T100" fmla="*/ 24394 w 189"/>
                <a:gd name="T101" fmla="*/ 13841 h 184"/>
                <a:gd name="T102" fmla="*/ 24789 w 189"/>
                <a:gd name="T103" fmla="*/ 13602 h 184"/>
                <a:gd name="T104" fmla="*/ 24917 w 189"/>
                <a:gd name="T105" fmla="*/ 13246 h 184"/>
                <a:gd name="T106" fmla="*/ 25076 w 189"/>
                <a:gd name="T107" fmla="*/ 12313 h 184"/>
                <a:gd name="T108" fmla="*/ 25338 w 189"/>
                <a:gd name="T109" fmla="*/ 11742 h 184"/>
                <a:gd name="T110" fmla="*/ 25209 w 189"/>
                <a:gd name="T111" fmla="*/ 10576 h 184"/>
                <a:gd name="T112" fmla="*/ 24917 w 189"/>
                <a:gd name="T113" fmla="*/ 10220 h 184"/>
                <a:gd name="T114" fmla="*/ 24789 w 189"/>
                <a:gd name="T115" fmla="*/ 9527 h 184"/>
                <a:gd name="T116" fmla="*/ 24261 w 189"/>
                <a:gd name="T117" fmla="*/ 6169 h 184"/>
                <a:gd name="T118" fmla="*/ 23446 w 189"/>
                <a:gd name="T119" fmla="*/ 5930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64" name="Freeform 26"/>
            <p:cNvSpPr>
              <a:spLocks/>
            </p:cNvSpPr>
            <p:nvPr/>
          </p:nvSpPr>
          <p:spPr bwMode="auto">
            <a:xfrm>
              <a:off x="4372" y="1453"/>
              <a:ext cx="522" cy="380"/>
            </a:xfrm>
            <a:custGeom>
              <a:avLst/>
              <a:gdLst>
                <a:gd name="T0" fmla="*/ 10450 w 102"/>
                <a:gd name="T1" fmla="*/ 8092 h 78"/>
                <a:gd name="T2" fmla="*/ 10189 w 102"/>
                <a:gd name="T3" fmla="*/ 8448 h 78"/>
                <a:gd name="T4" fmla="*/ 10056 w 102"/>
                <a:gd name="T5" fmla="*/ 8662 h 78"/>
                <a:gd name="T6" fmla="*/ 10056 w 102"/>
                <a:gd name="T7" fmla="*/ 9018 h 78"/>
                <a:gd name="T8" fmla="*/ 10317 w 102"/>
                <a:gd name="T9" fmla="*/ 8784 h 78"/>
                <a:gd name="T10" fmla="*/ 10870 w 102"/>
                <a:gd name="T11" fmla="*/ 8662 h 78"/>
                <a:gd name="T12" fmla="*/ 11653 w 102"/>
                <a:gd name="T13" fmla="*/ 8448 h 78"/>
                <a:gd name="T14" fmla="*/ 12861 w 102"/>
                <a:gd name="T15" fmla="*/ 7644 h 78"/>
                <a:gd name="T16" fmla="*/ 13280 w 102"/>
                <a:gd name="T17" fmla="*/ 7405 h 78"/>
                <a:gd name="T18" fmla="*/ 13669 w 102"/>
                <a:gd name="T19" fmla="*/ 7049 h 78"/>
                <a:gd name="T20" fmla="*/ 13408 w 102"/>
                <a:gd name="T21" fmla="*/ 7166 h 78"/>
                <a:gd name="T22" fmla="*/ 12989 w 102"/>
                <a:gd name="T23" fmla="*/ 7405 h 78"/>
                <a:gd name="T24" fmla="*/ 12600 w 102"/>
                <a:gd name="T25" fmla="*/ 7522 h 78"/>
                <a:gd name="T26" fmla="*/ 12989 w 102"/>
                <a:gd name="T27" fmla="*/ 7049 h 78"/>
                <a:gd name="T28" fmla="*/ 12728 w 102"/>
                <a:gd name="T29" fmla="*/ 7166 h 78"/>
                <a:gd name="T30" fmla="*/ 11525 w 102"/>
                <a:gd name="T31" fmla="*/ 7736 h 78"/>
                <a:gd name="T32" fmla="*/ 10711 w 102"/>
                <a:gd name="T33" fmla="*/ 8331 h 78"/>
                <a:gd name="T34" fmla="*/ 10583 w 102"/>
                <a:gd name="T35" fmla="*/ 7858 h 78"/>
                <a:gd name="T36" fmla="*/ 10870 w 102"/>
                <a:gd name="T37" fmla="*/ 7405 h 78"/>
                <a:gd name="T38" fmla="*/ 10583 w 102"/>
                <a:gd name="T39" fmla="*/ 5671 h 78"/>
                <a:gd name="T40" fmla="*/ 10317 w 102"/>
                <a:gd name="T41" fmla="*/ 3941 h 78"/>
                <a:gd name="T42" fmla="*/ 10056 w 102"/>
                <a:gd name="T43" fmla="*/ 2894 h 78"/>
                <a:gd name="T44" fmla="*/ 9928 w 102"/>
                <a:gd name="T45" fmla="*/ 2777 h 78"/>
                <a:gd name="T46" fmla="*/ 9795 w 102"/>
                <a:gd name="T47" fmla="*/ 2421 h 78"/>
                <a:gd name="T48" fmla="*/ 9637 w 102"/>
                <a:gd name="T49" fmla="*/ 1379 h 78"/>
                <a:gd name="T50" fmla="*/ 9248 w 102"/>
                <a:gd name="T51" fmla="*/ 356 h 78"/>
                <a:gd name="T52" fmla="*/ 9115 w 102"/>
                <a:gd name="T53" fmla="*/ 0 h 78"/>
                <a:gd name="T54" fmla="*/ 6837 w 102"/>
                <a:gd name="T55" fmla="*/ 453 h 78"/>
                <a:gd name="T56" fmla="*/ 5629 w 102"/>
                <a:gd name="T57" fmla="*/ 1613 h 78"/>
                <a:gd name="T58" fmla="*/ 5501 w 102"/>
                <a:gd name="T59" fmla="*/ 2090 h 78"/>
                <a:gd name="T60" fmla="*/ 4821 w 102"/>
                <a:gd name="T61" fmla="*/ 2660 h 78"/>
                <a:gd name="T62" fmla="*/ 5082 w 102"/>
                <a:gd name="T63" fmla="*/ 2894 h 78"/>
                <a:gd name="T64" fmla="*/ 5082 w 102"/>
                <a:gd name="T65" fmla="*/ 3133 h 78"/>
                <a:gd name="T66" fmla="*/ 5240 w 102"/>
                <a:gd name="T67" fmla="*/ 3703 h 78"/>
                <a:gd name="T68" fmla="*/ 4033 w 102"/>
                <a:gd name="T69" fmla="*/ 4511 h 78"/>
                <a:gd name="T70" fmla="*/ 2538 w 102"/>
                <a:gd name="T71" fmla="*/ 4511 h 78"/>
                <a:gd name="T72" fmla="*/ 1203 w 102"/>
                <a:gd name="T73" fmla="*/ 4867 h 78"/>
                <a:gd name="T74" fmla="*/ 814 w 102"/>
                <a:gd name="T75" fmla="*/ 5315 h 78"/>
                <a:gd name="T76" fmla="*/ 1203 w 102"/>
                <a:gd name="T77" fmla="*/ 6007 h 78"/>
                <a:gd name="T78" fmla="*/ 261 w 102"/>
                <a:gd name="T79" fmla="*/ 6933 h 78"/>
                <a:gd name="T80" fmla="*/ 7518 w 102"/>
                <a:gd name="T81" fmla="*/ 6363 h 78"/>
                <a:gd name="T82" fmla="*/ 7646 w 102"/>
                <a:gd name="T83" fmla="*/ 6596 h 78"/>
                <a:gd name="T84" fmla="*/ 7912 w 102"/>
                <a:gd name="T85" fmla="*/ 6718 h 78"/>
                <a:gd name="T86" fmla="*/ 8301 w 102"/>
                <a:gd name="T87" fmla="*/ 7288 h 78"/>
                <a:gd name="T88" fmla="*/ 8854 w 102"/>
                <a:gd name="T89" fmla="*/ 7405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65" name="Freeform 27"/>
            <p:cNvSpPr>
              <a:spLocks/>
            </p:cNvSpPr>
            <p:nvPr/>
          </p:nvSpPr>
          <p:spPr bwMode="auto">
            <a:xfrm>
              <a:off x="4720" y="1428"/>
              <a:ext cx="118" cy="205"/>
            </a:xfrm>
            <a:custGeom>
              <a:avLst/>
              <a:gdLst>
                <a:gd name="T0" fmla="*/ 0 w 23"/>
                <a:gd name="T1" fmla="*/ 571 h 42"/>
                <a:gd name="T2" fmla="*/ 133 w 23"/>
                <a:gd name="T3" fmla="*/ 810 h 42"/>
                <a:gd name="T4" fmla="*/ 0 w 23"/>
                <a:gd name="T5" fmla="*/ 927 h 42"/>
                <a:gd name="T6" fmla="*/ 133 w 23"/>
                <a:gd name="T7" fmla="*/ 927 h 42"/>
                <a:gd name="T8" fmla="*/ 133 w 23"/>
                <a:gd name="T9" fmla="*/ 1049 h 42"/>
                <a:gd name="T10" fmla="*/ 395 w 23"/>
                <a:gd name="T11" fmla="*/ 1620 h 42"/>
                <a:gd name="T12" fmla="*/ 554 w 23"/>
                <a:gd name="T13" fmla="*/ 1977 h 42"/>
                <a:gd name="T14" fmla="*/ 395 w 23"/>
                <a:gd name="T15" fmla="*/ 2216 h 42"/>
                <a:gd name="T16" fmla="*/ 395 w 23"/>
                <a:gd name="T17" fmla="*/ 2455 h 42"/>
                <a:gd name="T18" fmla="*/ 682 w 23"/>
                <a:gd name="T19" fmla="*/ 3026 h 42"/>
                <a:gd name="T20" fmla="*/ 682 w 23"/>
                <a:gd name="T21" fmla="*/ 3265 h 42"/>
                <a:gd name="T22" fmla="*/ 682 w 23"/>
                <a:gd name="T23" fmla="*/ 3383 h 42"/>
                <a:gd name="T24" fmla="*/ 816 w 23"/>
                <a:gd name="T25" fmla="*/ 3383 h 42"/>
                <a:gd name="T26" fmla="*/ 682 w 23"/>
                <a:gd name="T27" fmla="*/ 3265 h 42"/>
                <a:gd name="T28" fmla="*/ 816 w 23"/>
                <a:gd name="T29" fmla="*/ 3265 h 42"/>
                <a:gd name="T30" fmla="*/ 949 w 23"/>
                <a:gd name="T31" fmla="*/ 3480 h 42"/>
                <a:gd name="T32" fmla="*/ 1077 w 23"/>
                <a:gd name="T33" fmla="*/ 3954 h 42"/>
                <a:gd name="T34" fmla="*/ 1077 w 23"/>
                <a:gd name="T35" fmla="*/ 4310 h 42"/>
                <a:gd name="T36" fmla="*/ 1211 w 23"/>
                <a:gd name="T37" fmla="*/ 4525 h 42"/>
                <a:gd name="T38" fmla="*/ 1344 w 23"/>
                <a:gd name="T39" fmla="*/ 4886 h 42"/>
                <a:gd name="T40" fmla="*/ 2709 w 23"/>
                <a:gd name="T41" fmla="*/ 4647 h 42"/>
                <a:gd name="T42" fmla="*/ 2555 w 23"/>
                <a:gd name="T43" fmla="*/ 4525 h 42"/>
                <a:gd name="T44" fmla="*/ 2422 w 23"/>
                <a:gd name="T45" fmla="*/ 4408 h 42"/>
                <a:gd name="T46" fmla="*/ 2422 w 23"/>
                <a:gd name="T47" fmla="*/ 4310 h 42"/>
                <a:gd name="T48" fmla="*/ 2555 w 23"/>
                <a:gd name="T49" fmla="*/ 4193 h 42"/>
                <a:gd name="T50" fmla="*/ 2422 w 23"/>
                <a:gd name="T51" fmla="*/ 3954 h 42"/>
                <a:gd name="T52" fmla="*/ 2422 w 23"/>
                <a:gd name="T53" fmla="*/ 3143 h 42"/>
                <a:gd name="T54" fmla="*/ 2422 w 23"/>
                <a:gd name="T55" fmla="*/ 2904 h 42"/>
                <a:gd name="T56" fmla="*/ 2555 w 23"/>
                <a:gd name="T57" fmla="*/ 2455 h 42"/>
                <a:gd name="T58" fmla="*/ 2555 w 23"/>
                <a:gd name="T59" fmla="*/ 2216 h 42"/>
                <a:gd name="T60" fmla="*/ 2555 w 23"/>
                <a:gd name="T61" fmla="*/ 1977 h 42"/>
                <a:gd name="T62" fmla="*/ 2555 w 23"/>
                <a:gd name="T63" fmla="*/ 1738 h 42"/>
                <a:gd name="T64" fmla="*/ 2555 w 23"/>
                <a:gd name="T65" fmla="*/ 1620 h 42"/>
                <a:gd name="T66" fmla="*/ 2555 w 23"/>
                <a:gd name="T67" fmla="*/ 1498 h 42"/>
                <a:gd name="T68" fmla="*/ 2976 w 23"/>
                <a:gd name="T69" fmla="*/ 1289 h 42"/>
                <a:gd name="T70" fmla="*/ 3104 w 23"/>
                <a:gd name="T71" fmla="*/ 810 h 42"/>
                <a:gd name="T72" fmla="*/ 2976 w 23"/>
                <a:gd name="T73" fmla="*/ 571 h 42"/>
                <a:gd name="T74" fmla="*/ 2976 w 23"/>
                <a:gd name="T75" fmla="*/ 356 h 42"/>
                <a:gd name="T76" fmla="*/ 2976 w 23"/>
                <a:gd name="T77" fmla="*/ 356 h 42"/>
                <a:gd name="T78" fmla="*/ 2976 w 23"/>
                <a:gd name="T79" fmla="*/ 239 h 42"/>
                <a:gd name="T80" fmla="*/ 2842 w 23"/>
                <a:gd name="T81" fmla="*/ 0 h 42"/>
                <a:gd name="T82" fmla="*/ 0 w 23"/>
                <a:gd name="T83" fmla="*/ 571 h 42"/>
                <a:gd name="T84" fmla="*/ 0 w 23"/>
                <a:gd name="T85" fmla="*/ 571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44066" name="Group 28"/>
            <p:cNvGrpSpPr>
              <a:grpSpLocks/>
            </p:cNvGrpSpPr>
            <p:nvPr/>
          </p:nvGrpSpPr>
          <p:grpSpPr bwMode="auto">
            <a:xfrm>
              <a:off x="728" y="2448"/>
              <a:ext cx="1266" cy="876"/>
              <a:chOff x="768" y="2832"/>
              <a:chExt cx="1203" cy="876"/>
            </a:xfrm>
          </p:grpSpPr>
          <p:sp>
            <p:nvSpPr>
              <p:cNvPr id="44103" name="Freeform 29"/>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104" name="Freeform 30"/>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0000A0"/>
              </a:solidFill>
              <a:ln w="12700" cmpd="sng">
                <a:solidFill>
                  <a:schemeClr val="tx1"/>
                </a:solidFill>
                <a:prstDash val="solid"/>
                <a:round/>
                <a:headEnd/>
                <a:tailEnd/>
              </a:ln>
            </p:spPr>
            <p:txBody>
              <a:bodyPr/>
              <a:lstStyle/>
              <a:p>
                <a:endParaRPr lang="en-US"/>
              </a:p>
            </p:txBody>
          </p:sp>
          <p:sp>
            <p:nvSpPr>
              <p:cNvPr id="44105" name="Freeform 31"/>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106" name="Freeform 32"/>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4107" name="Freeform 33"/>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108" name="Freeform 34"/>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4109" name="Freeform 35"/>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110" name="Freeform 36"/>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4111" name="Freeform 37"/>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112" name="Freeform 38"/>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4113" name="Freeform 39"/>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114" name="Freeform 40"/>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4115" name="Freeform 41"/>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116" name="Freeform 42"/>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117" name="Freeform 43"/>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44067" name="Freeform 44"/>
            <p:cNvSpPr>
              <a:spLocks/>
            </p:cNvSpPr>
            <p:nvPr/>
          </p:nvSpPr>
          <p:spPr bwMode="auto">
            <a:xfrm>
              <a:off x="2095" y="1760"/>
              <a:ext cx="391" cy="458"/>
            </a:xfrm>
            <a:custGeom>
              <a:avLst/>
              <a:gdLst>
                <a:gd name="T0" fmla="*/ 8998 w 76"/>
                <a:gd name="T1" fmla="*/ 10875 h 94"/>
                <a:gd name="T2" fmla="*/ 10351 w 76"/>
                <a:gd name="T3" fmla="*/ 3133 h 94"/>
                <a:gd name="T4" fmla="*/ 6935 w 76"/>
                <a:gd name="T5" fmla="*/ 2660 h 94"/>
                <a:gd name="T6" fmla="*/ 7228 w 76"/>
                <a:gd name="T7" fmla="*/ 687 h 94"/>
                <a:gd name="T8" fmla="*/ 2171 w 76"/>
                <a:gd name="T9" fmla="*/ 0 h 94"/>
                <a:gd name="T10" fmla="*/ 0 w 76"/>
                <a:gd name="T11" fmla="*/ 9711 h 94"/>
                <a:gd name="T12" fmla="*/ 0 w 76"/>
                <a:gd name="T13" fmla="*/ 9711 h 94"/>
                <a:gd name="T14" fmla="*/ 8998 w 76"/>
                <a:gd name="T15" fmla="*/ 10875 h 94"/>
                <a:gd name="T16" fmla="*/ 8998 w 76"/>
                <a:gd name="T17" fmla="*/ 10875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68" name="Freeform 45"/>
            <p:cNvSpPr>
              <a:spLocks/>
            </p:cNvSpPr>
            <p:nvPr/>
          </p:nvSpPr>
          <p:spPr bwMode="auto">
            <a:xfrm>
              <a:off x="1661" y="1077"/>
              <a:ext cx="460" cy="322"/>
            </a:xfrm>
            <a:custGeom>
              <a:avLst/>
              <a:gdLst>
                <a:gd name="T0" fmla="*/ 133 w 90"/>
                <a:gd name="T1" fmla="*/ 4640 h 66"/>
                <a:gd name="T2" fmla="*/ 0 w 90"/>
                <a:gd name="T3" fmla="*/ 4640 h 66"/>
                <a:gd name="T4" fmla="*/ 133 w 90"/>
                <a:gd name="T5" fmla="*/ 4308 h 66"/>
                <a:gd name="T6" fmla="*/ 133 w 90"/>
                <a:gd name="T7" fmla="*/ 4069 h 66"/>
                <a:gd name="T8" fmla="*/ 133 w 90"/>
                <a:gd name="T9" fmla="*/ 4069 h 66"/>
                <a:gd name="T10" fmla="*/ 261 w 90"/>
                <a:gd name="T11" fmla="*/ 4191 h 66"/>
                <a:gd name="T12" fmla="*/ 133 w 90"/>
                <a:gd name="T13" fmla="*/ 4308 h 66"/>
                <a:gd name="T14" fmla="*/ 394 w 90"/>
                <a:gd name="T15" fmla="*/ 4191 h 66"/>
                <a:gd name="T16" fmla="*/ 394 w 90"/>
                <a:gd name="T17" fmla="*/ 4069 h 66"/>
                <a:gd name="T18" fmla="*/ 394 w 90"/>
                <a:gd name="T19" fmla="*/ 3830 h 66"/>
                <a:gd name="T20" fmla="*/ 261 w 90"/>
                <a:gd name="T21" fmla="*/ 3474 h 66"/>
                <a:gd name="T22" fmla="*/ 394 w 90"/>
                <a:gd name="T23" fmla="*/ 3474 h 66"/>
                <a:gd name="T24" fmla="*/ 680 w 90"/>
                <a:gd name="T25" fmla="*/ 3357 h 66"/>
                <a:gd name="T26" fmla="*/ 521 w 90"/>
                <a:gd name="T27" fmla="*/ 3259 h 66"/>
                <a:gd name="T28" fmla="*/ 394 w 90"/>
                <a:gd name="T29" fmla="*/ 3357 h 66"/>
                <a:gd name="T30" fmla="*/ 394 w 90"/>
                <a:gd name="T31" fmla="*/ 2903 h 66"/>
                <a:gd name="T32" fmla="*/ 394 w 90"/>
                <a:gd name="T33" fmla="*/ 2547 h 66"/>
                <a:gd name="T34" fmla="*/ 394 w 90"/>
                <a:gd name="T35" fmla="*/ 1976 h 66"/>
                <a:gd name="T36" fmla="*/ 261 w 90"/>
                <a:gd name="T37" fmla="*/ 1283 h 66"/>
                <a:gd name="T38" fmla="*/ 261 w 90"/>
                <a:gd name="T39" fmla="*/ 688 h 66"/>
                <a:gd name="T40" fmla="*/ 1462 w 90"/>
                <a:gd name="T41" fmla="*/ 1049 h 66"/>
                <a:gd name="T42" fmla="*/ 2535 w 90"/>
                <a:gd name="T43" fmla="*/ 1498 h 66"/>
                <a:gd name="T44" fmla="*/ 3082 w 90"/>
                <a:gd name="T45" fmla="*/ 1620 h 66"/>
                <a:gd name="T46" fmla="*/ 3215 w 90"/>
                <a:gd name="T47" fmla="*/ 1737 h 66"/>
                <a:gd name="T48" fmla="*/ 3215 w 90"/>
                <a:gd name="T49" fmla="*/ 2332 h 66"/>
                <a:gd name="T50" fmla="*/ 2924 w 90"/>
                <a:gd name="T51" fmla="*/ 2664 h 66"/>
                <a:gd name="T52" fmla="*/ 2924 w 90"/>
                <a:gd name="T53" fmla="*/ 2903 h 66"/>
                <a:gd name="T54" fmla="*/ 2924 w 90"/>
                <a:gd name="T55" fmla="*/ 3142 h 66"/>
                <a:gd name="T56" fmla="*/ 3082 w 90"/>
                <a:gd name="T57" fmla="*/ 3259 h 66"/>
                <a:gd name="T58" fmla="*/ 3343 w 90"/>
                <a:gd name="T59" fmla="*/ 2786 h 66"/>
                <a:gd name="T60" fmla="*/ 3603 w 90"/>
                <a:gd name="T61" fmla="*/ 2430 h 66"/>
                <a:gd name="T62" fmla="*/ 3864 w 90"/>
                <a:gd name="T63" fmla="*/ 2093 h 66"/>
                <a:gd name="T64" fmla="*/ 3476 w 90"/>
                <a:gd name="T65" fmla="*/ 1166 h 66"/>
                <a:gd name="T66" fmla="*/ 3603 w 90"/>
                <a:gd name="T67" fmla="*/ 1049 h 66"/>
                <a:gd name="T68" fmla="*/ 3864 w 90"/>
                <a:gd name="T69" fmla="*/ 810 h 66"/>
                <a:gd name="T70" fmla="*/ 3603 w 90"/>
                <a:gd name="T71" fmla="*/ 571 h 66"/>
                <a:gd name="T72" fmla="*/ 3603 w 90"/>
                <a:gd name="T73" fmla="*/ 0 h 66"/>
                <a:gd name="T74" fmla="*/ 8280 w 90"/>
                <a:gd name="T75" fmla="*/ 1049 h 66"/>
                <a:gd name="T76" fmla="*/ 12016 w 90"/>
                <a:gd name="T77" fmla="*/ 1859 h 66"/>
                <a:gd name="T78" fmla="*/ 10682 w 90"/>
                <a:gd name="T79" fmla="*/ 6855 h 66"/>
                <a:gd name="T80" fmla="*/ 10682 w 90"/>
                <a:gd name="T81" fmla="*/ 6972 h 66"/>
                <a:gd name="T82" fmla="*/ 10682 w 90"/>
                <a:gd name="T83" fmla="*/ 7094 h 66"/>
                <a:gd name="T84" fmla="*/ 10815 w 90"/>
                <a:gd name="T85" fmla="*/ 7308 h 66"/>
                <a:gd name="T86" fmla="*/ 10682 w 90"/>
                <a:gd name="T87" fmla="*/ 7426 h 66"/>
                <a:gd name="T88" fmla="*/ 10682 w 90"/>
                <a:gd name="T89" fmla="*/ 7665 h 66"/>
                <a:gd name="T90" fmla="*/ 7340 w 90"/>
                <a:gd name="T91" fmla="*/ 7094 h 66"/>
                <a:gd name="T92" fmla="*/ 6951 w 90"/>
                <a:gd name="T93" fmla="*/ 7094 h 66"/>
                <a:gd name="T94" fmla="*/ 6685 w 90"/>
                <a:gd name="T95" fmla="*/ 6972 h 66"/>
                <a:gd name="T96" fmla="*/ 6271 w 90"/>
                <a:gd name="T97" fmla="*/ 7094 h 66"/>
                <a:gd name="T98" fmla="*/ 5878 w 90"/>
                <a:gd name="T99" fmla="*/ 6972 h 66"/>
                <a:gd name="T100" fmla="*/ 5484 w 90"/>
                <a:gd name="T101" fmla="*/ 7094 h 66"/>
                <a:gd name="T102" fmla="*/ 4937 w 90"/>
                <a:gd name="T103" fmla="*/ 6972 h 66"/>
                <a:gd name="T104" fmla="*/ 3997 w 90"/>
                <a:gd name="T105" fmla="*/ 6972 h 66"/>
                <a:gd name="T106" fmla="*/ 3215 w 90"/>
                <a:gd name="T107" fmla="*/ 6738 h 66"/>
                <a:gd name="T108" fmla="*/ 2535 w 90"/>
                <a:gd name="T109" fmla="*/ 6738 h 66"/>
                <a:gd name="T110" fmla="*/ 1595 w 90"/>
                <a:gd name="T111" fmla="*/ 6499 h 66"/>
                <a:gd name="T112" fmla="*/ 1462 w 90"/>
                <a:gd name="T113" fmla="*/ 5806 h 66"/>
                <a:gd name="T114" fmla="*/ 1462 w 90"/>
                <a:gd name="T115" fmla="*/ 5450 h 66"/>
                <a:gd name="T116" fmla="*/ 940 w 90"/>
                <a:gd name="T117" fmla="*/ 5118 h 66"/>
                <a:gd name="T118" fmla="*/ 808 w 90"/>
                <a:gd name="T119" fmla="*/ 5001 h 66"/>
                <a:gd name="T120" fmla="*/ 394 w 90"/>
                <a:gd name="T121" fmla="*/ 4879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69" name="Freeform 46"/>
            <p:cNvSpPr>
              <a:spLocks/>
            </p:cNvSpPr>
            <p:nvPr/>
          </p:nvSpPr>
          <p:spPr bwMode="auto">
            <a:xfrm>
              <a:off x="1537" y="1282"/>
              <a:ext cx="554" cy="439"/>
            </a:xfrm>
            <a:custGeom>
              <a:avLst/>
              <a:gdLst>
                <a:gd name="T0" fmla="*/ 0 w 108"/>
                <a:gd name="T1" fmla="*/ 7780 h 90"/>
                <a:gd name="T2" fmla="*/ 0 w 108"/>
                <a:gd name="T3" fmla="*/ 7185 h 90"/>
                <a:gd name="T4" fmla="*/ 133 w 108"/>
                <a:gd name="T5" fmla="*/ 6614 h 90"/>
                <a:gd name="T6" fmla="*/ 262 w 108"/>
                <a:gd name="T7" fmla="*/ 5927 h 90"/>
                <a:gd name="T8" fmla="*/ 395 w 108"/>
                <a:gd name="T9" fmla="*/ 5687 h 90"/>
                <a:gd name="T10" fmla="*/ 682 w 108"/>
                <a:gd name="T11" fmla="*/ 5448 h 90"/>
                <a:gd name="T12" fmla="*/ 682 w 108"/>
                <a:gd name="T13" fmla="*/ 5234 h 90"/>
                <a:gd name="T14" fmla="*/ 1344 w 108"/>
                <a:gd name="T15" fmla="*/ 4283 h 90"/>
                <a:gd name="T16" fmla="*/ 2160 w 108"/>
                <a:gd name="T17" fmla="*/ 2663 h 90"/>
                <a:gd name="T18" fmla="*/ 2708 w 108"/>
                <a:gd name="T19" fmla="*/ 1497 h 90"/>
                <a:gd name="T20" fmla="*/ 3237 w 108"/>
                <a:gd name="T21" fmla="*/ 356 h 90"/>
                <a:gd name="T22" fmla="*/ 3237 w 108"/>
                <a:gd name="T23" fmla="*/ 0 h 90"/>
                <a:gd name="T24" fmla="*/ 3657 w 108"/>
                <a:gd name="T25" fmla="*/ 0 h 90"/>
                <a:gd name="T26" fmla="*/ 4052 w 108"/>
                <a:gd name="T27" fmla="*/ 117 h 90"/>
                <a:gd name="T28" fmla="*/ 4186 w 108"/>
                <a:gd name="T29" fmla="*/ 239 h 90"/>
                <a:gd name="T30" fmla="*/ 4735 w 108"/>
                <a:gd name="T31" fmla="*/ 571 h 90"/>
                <a:gd name="T32" fmla="*/ 4735 w 108"/>
                <a:gd name="T33" fmla="*/ 927 h 90"/>
                <a:gd name="T34" fmla="*/ 4868 w 108"/>
                <a:gd name="T35" fmla="*/ 1619 h 90"/>
                <a:gd name="T36" fmla="*/ 5817 w 108"/>
                <a:gd name="T37" fmla="*/ 1854 h 90"/>
                <a:gd name="T38" fmla="*/ 6474 w 108"/>
                <a:gd name="T39" fmla="*/ 1854 h 90"/>
                <a:gd name="T40" fmla="*/ 7289 w 108"/>
                <a:gd name="T41" fmla="*/ 2093 h 90"/>
                <a:gd name="T42" fmla="*/ 8238 w 108"/>
                <a:gd name="T43" fmla="*/ 2093 h 90"/>
                <a:gd name="T44" fmla="*/ 8761 w 108"/>
                <a:gd name="T45" fmla="*/ 2215 h 90"/>
                <a:gd name="T46" fmla="*/ 9182 w 108"/>
                <a:gd name="T47" fmla="*/ 2093 h 90"/>
                <a:gd name="T48" fmla="*/ 9577 w 108"/>
                <a:gd name="T49" fmla="*/ 2215 h 90"/>
                <a:gd name="T50" fmla="*/ 9998 w 108"/>
                <a:gd name="T51" fmla="*/ 2093 h 90"/>
                <a:gd name="T52" fmla="*/ 10264 w 108"/>
                <a:gd name="T53" fmla="*/ 2215 h 90"/>
                <a:gd name="T54" fmla="*/ 10659 w 108"/>
                <a:gd name="T55" fmla="*/ 2215 h 90"/>
                <a:gd name="T56" fmla="*/ 14024 w 108"/>
                <a:gd name="T57" fmla="*/ 2785 h 90"/>
                <a:gd name="T58" fmla="*/ 14183 w 108"/>
                <a:gd name="T59" fmla="*/ 3141 h 90"/>
                <a:gd name="T60" fmla="*/ 14578 w 108"/>
                <a:gd name="T61" fmla="*/ 3258 h 90"/>
                <a:gd name="T62" fmla="*/ 13763 w 108"/>
                <a:gd name="T63" fmla="*/ 4639 h 90"/>
                <a:gd name="T64" fmla="*/ 13629 w 108"/>
                <a:gd name="T65" fmla="*/ 4878 h 90"/>
                <a:gd name="T66" fmla="*/ 13234 w 108"/>
                <a:gd name="T67" fmla="*/ 5117 h 90"/>
                <a:gd name="T68" fmla="*/ 12680 w 108"/>
                <a:gd name="T69" fmla="*/ 5927 h 90"/>
                <a:gd name="T70" fmla="*/ 13106 w 108"/>
                <a:gd name="T71" fmla="*/ 6161 h 90"/>
                <a:gd name="T72" fmla="*/ 13106 w 108"/>
                <a:gd name="T73" fmla="*/ 6375 h 90"/>
                <a:gd name="T74" fmla="*/ 12947 w 108"/>
                <a:gd name="T75" fmla="*/ 6497 h 90"/>
                <a:gd name="T76" fmla="*/ 12814 w 108"/>
                <a:gd name="T77" fmla="*/ 6970 h 90"/>
                <a:gd name="T78" fmla="*/ 7028 w 108"/>
                <a:gd name="T79" fmla="*/ 9399 h 90"/>
                <a:gd name="T80" fmla="*/ 133 w 108"/>
                <a:gd name="T81" fmla="*/ 789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70" name="Freeform 47"/>
            <p:cNvSpPr>
              <a:spLocks/>
            </p:cNvSpPr>
            <p:nvPr/>
          </p:nvSpPr>
          <p:spPr bwMode="auto">
            <a:xfrm>
              <a:off x="1988" y="1155"/>
              <a:ext cx="415" cy="634"/>
            </a:xfrm>
            <a:custGeom>
              <a:avLst/>
              <a:gdLst>
                <a:gd name="T0" fmla="*/ 943 w 81"/>
                <a:gd name="T1" fmla="*/ 9964 h 130"/>
                <a:gd name="T2" fmla="*/ 1076 w 81"/>
                <a:gd name="T3" fmla="*/ 9515 h 130"/>
                <a:gd name="T4" fmla="*/ 1209 w 81"/>
                <a:gd name="T5" fmla="*/ 9393 h 130"/>
                <a:gd name="T6" fmla="*/ 1209 w 81"/>
                <a:gd name="T7" fmla="*/ 9159 h 130"/>
                <a:gd name="T8" fmla="*/ 815 w 81"/>
                <a:gd name="T9" fmla="*/ 8944 h 130"/>
                <a:gd name="T10" fmla="*/ 1337 w 81"/>
                <a:gd name="T11" fmla="*/ 8110 h 130"/>
                <a:gd name="T12" fmla="*/ 1757 w 81"/>
                <a:gd name="T13" fmla="*/ 7896 h 130"/>
                <a:gd name="T14" fmla="*/ 1891 w 81"/>
                <a:gd name="T15" fmla="*/ 7657 h 130"/>
                <a:gd name="T16" fmla="*/ 2680 w 81"/>
                <a:gd name="T17" fmla="*/ 6257 h 130"/>
                <a:gd name="T18" fmla="*/ 2285 w 81"/>
                <a:gd name="T19" fmla="*/ 6135 h 130"/>
                <a:gd name="T20" fmla="*/ 2152 w 81"/>
                <a:gd name="T21" fmla="*/ 5804 h 130"/>
                <a:gd name="T22" fmla="*/ 2152 w 81"/>
                <a:gd name="T23" fmla="*/ 5448 h 130"/>
                <a:gd name="T24" fmla="*/ 2152 w 81"/>
                <a:gd name="T25" fmla="*/ 5209 h 130"/>
                <a:gd name="T26" fmla="*/ 2152 w 81"/>
                <a:gd name="T27" fmla="*/ 4994 h 130"/>
                <a:gd name="T28" fmla="*/ 3489 w 81"/>
                <a:gd name="T29" fmla="*/ 0 h 130"/>
                <a:gd name="T30" fmla="*/ 4565 w 81"/>
                <a:gd name="T31" fmla="*/ 2214 h 130"/>
                <a:gd name="T32" fmla="*/ 4831 w 81"/>
                <a:gd name="T33" fmla="*/ 3019 h 130"/>
                <a:gd name="T34" fmla="*/ 4698 w 81"/>
                <a:gd name="T35" fmla="*/ 3355 h 130"/>
                <a:gd name="T36" fmla="*/ 4985 w 81"/>
                <a:gd name="T37" fmla="*/ 3589 h 130"/>
                <a:gd name="T38" fmla="*/ 5646 w 81"/>
                <a:gd name="T39" fmla="*/ 4521 h 130"/>
                <a:gd name="T40" fmla="*/ 5774 w 81"/>
                <a:gd name="T41" fmla="*/ 4994 h 130"/>
                <a:gd name="T42" fmla="*/ 6066 w 81"/>
                <a:gd name="T43" fmla="*/ 5209 h 130"/>
                <a:gd name="T44" fmla="*/ 6589 w 81"/>
                <a:gd name="T45" fmla="*/ 5326 h 130"/>
                <a:gd name="T46" fmla="*/ 6194 w 81"/>
                <a:gd name="T47" fmla="*/ 6043 h 130"/>
                <a:gd name="T48" fmla="*/ 6066 w 81"/>
                <a:gd name="T49" fmla="*/ 6491 h 130"/>
                <a:gd name="T50" fmla="*/ 6066 w 81"/>
                <a:gd name="T51" fmla="*/ 6613 h 130"/>
                <a:gd name="T52" fmla="*/ 5774 w 81"/>
                <a:gd name="T53" fmla="*/ 6969 h 130"/>
                <a:gd name="T54" fmla="*/ 5774 w 81"/>
                <a:gd name="T55" fmla="*/ 7184 h 130"/>
                <a:gd name="T56" fmla="*/ 6194 w 81"/>
                <a:gd name="T57" fmla="*/ 7540 h 130"/>
                <a:gd name="T58" fmla="*/ 6722 w 81"/>
                <a:gd name="T59" fmla="*/ 7062 h 130"/>
                <a:gd name="T60" fmla="*/ 6850 w 81"/>
                <a:gd name="T61" fmla="*/ 7301 h 130"/>
                <a:gd name="T62" fmla="*/ 6983 w 81"/>
                <a:gd name="T63" fmla="*/ 7423 h 130"/>
                <a:gd name="T64" fmla="*/ 6983 w 81"/>
                <a:gd name="T65" fmla="*/ 8018 h 130"/>
                <a:gd name="T66" fmla="*/ 7270 w 81"/>
                <a:gd name="T67" fmla="*/ 8588 h 130"/>
                <a:gd name="T68" fmla="*/ 7142 w 81"/>
                <a:gd name="T69" fmla="*/ 8822 h 130"/>
                <a:gd name="T70" fmla="*/ 7531 w 81"/>
                <a:gd name="T71" fmla="*/ 9037 h 130"/>
                <a:gd name="T72" fmla="*/ 7665 w 81"/>
                <a:gd name="T73" fmla="*/ 9393 h 130"/>
                <a:gd name="T74" fmla="*/ 7665 w 81"/>
                <a:gd name="T75" fmla="*/ 9754 h 130"/>
                <a:gd name="T76" fmla="*/ 7926 w 81"/>
                <a:gd name="T77" fmla="*/ 10085 h 130"/>
                <a:gd name="T78" fmla="*/ 8218 w 81"/>
                <a:gd name="T79" fmla="*/ 9754 h 130"/>
                <a:gd name="T80" fmla="*/ 8741 w 81"/>
                <a:gd name="T81" fmla="*/ 9964 h 130"/>
                <a:gd name="T82" fmla="*/ 9002 w 81"/>
                <a:gd name="T83" fmla="*/ 9754 h 130"/>
                <a:gd name="T84" fmla="*/ 9555 w 81"/>
                <a:gd name="T85" fmla="*/ 9871 h 130"/>
                <a:gd name="T86" fmla="*/ 9817 w 81"/>
                <a:gd name="T87" fmla="*/ 9964 h 130"/>
                <a:gd name="T88" fmla="*/ 10211 w 81"/>
                <a:gd name="T89" fmla="*/ 9754 h 130"/>
                <a:gd name="T90" fmla="*/ 10631 w 81"/>
                <a:gd name="T91" fmla="*/ 9871 h 130"/>
                <a:gd name="T92" fmla="*/ 10892 w 81"/>
                <a:gd name="T93" fmla="*/ 10203 h 130"/>
                <a:gd name="T94" fmla="*/ 9950 w 81"/>
                <a:gd name="T95" fmla="*/ 15079 h 130"/>
                <a:gd name="T96" fmla="*/ 0 w 81"/>
                <a:gd name="T97" fmla="*/ 13460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71" name="Freeform 48"/>
            <p:cNvSpPr>
              <a:spLocks/>
            </p:cNvSpPr>
            <p:nvPr/>
          </p:nvSpPr>
          <p:spPr bwMode="auto">
            <a:xfrm>
              <a:off x="2162" y="1170"/>
              <a:ext cx="707" cy="424"/>
            </a:xfrm>
            <a:custGeom>
              <a:avLst/>
              <a:gdLst>
                <a:gd name="T0" fmla="*/ 6455 w 138"/>
                <a:gd name="T1" fmla="*/ 8909 h 87"/>
                <a:gd name="T2" fmla="*/ 6061 w 138"/>
                <a:gd name="T3" fmla="*/ 9713 h 87"/>
                <a:gd name="T4" fmla="*/ 5774 w 138"/>
                <a:gd name="T5" fmla="*/ 9265 h 87"/>
                <a:gd name="T6" fmla="*/ 5641 w 138"/>
                <a:gd name="T7" fmla="*/ 9620 h 87"/>
                <a:gd name="T8" fmla="*/ 5118 w 138"/>
                <a:gd name="T9" fmla="*/ 9620 h 87"/>
                <a:gd name="T10" fmla="*/ 4437 w 138"/>
                <a:gd name="T11" fmla="*/ 9499 h 87"/>
                <a:gd name="T12" fmla="*/ 4303 w 138"/>
                <a:gd name="T13" fmla="*/ 9499 h 87"/>
                <a:gd name="T14" fmla="*/ 3909 w 138"/>
                <a:gd name="T15" fmla="*/ 9499 h 87"/>
                <a:gd name="T16" fmla="*/ 3489 w 138"/>
                <a:gd name="T17" fmla="*/ 9499 h 87"/>
                <a:gd name="T18" fmla="*/ 3228 w 138"/>
                <a:gd name="T19" fmla="*/ 9620 h 87"/>
                <a:gd name="T20" fmla="*/ 3100 w 138"/>
                <a:gd name="T21" fmla="*/ 9265 h 87"/>
                <a:gd name="T22" fmla="*/ 3100 w 138"/>
                <a:gd name="T23" fmla="*/ 8909 h 87"/>
                <a:gd name="T24" fmla="*/ 2679 w 138"/>
                <a:gd name="T25" fmla="*/ 8694 h 87"/>
                <a:gd name="T26" fmla="*/ 2679 w 138"/>
                <a:gd name="T27" fmla="*/ 8339 h 87"/>
                <a:gd name="T28" fmla="*/ 2413 w 138"/>
                <a:gd name="T29" fmla="*/ 7983 h 87"/>
                <a:gd name="T30" fmla="*/ 2413 w 138"/>
                <a:gd name="T31" fmla="*/ 7291 h 87"/>
                <a:gd name="T32" fmla="*/ 2285 w 138"/>
                <a:gd name="T33" fmla="*/ 6935 h 87"/>
                <a:gd name="T34" fmla="*/ 2152 w 138"/>
                <a:gd name="T35" fmla="*/ 6842 h 87"/>
                <a:gd name="T36" fmla="*/ 2019 w 138"/>
                <a:gd name="T37" fmla="*/ 6842 h 87"/>
                <a:gd name="T38" fmla="*/ 1470 w 138"/>
                <a:gd name="T39" fmla="*/ 7174 h 87"/>
                <a:gd name="T40" fmla="*/ 1209 w 138"/>
                <a:gd name="T41" fmla="*/ 6721 h 87"/>
                <a:gd name="T42" fmla="*/ 1209 w 138"/>
                <a:gd name="T43" fmla="*/ 6482 h 87"/>
                <a:gd name="T44" fmla="*/ 1470 w 138"/>
                <a:gd name="T45" fmla="*/ 6126 h 87"/>
                <a:gd name="T46" fmla="*/ 1470 w 138"/>
                <a:gd name="T47" fmla="*/ 5795 h 87"/>
                <a:gd name="T48" fmla="*/ 1604 w 138"/>
                <a:gd name="T49" fmla="*/ 5556 h 87"/>
                <a:gd name="T50" fmla="*/ 1890 w 138"/>
                <a:gd name="T51" fmla="*/ 4869 h 87"/>
                <a:gd name="T52" fmla="*/ 1470 w 138"/>
                <a:gd name="T53" fmla="*/ 4630 h 87"/>
                <a:gd name="T54" fmla="*/ 1076 w 138"/>
                <a:gd name="T55" fmla="*/ 4396 h 87"/>
                <a:gd name="T56" fmla="*/ 815 w 138"/>
                <a:gd name="T57" fmla="*/ 3587 h 87"/>
                <a:gd name="T58" fmla="*/ 261 w 138"/>
                <a:gd name="T59" fmla="*/ 3134 h 87"/>
                <a:gd name="T60" fmla="*/ 261 w 138"/>
                <a:gd name="T61" fmla="*/ 2900 h 87"/>
                <a:gd name="T62" fmla="*/ 261 w 138"/>
                <a:gd name="T63" fmla="*/ 2305 h 87"/>
                <a:gd name="T64" fmla="*/ 394 w 138"/>
                <a:gd name="T65" fmla="*/ 0 h 87"/>
                <a:gd name="T66" fmla="*/ 6588 w 138"/>
                <a:gd name="T67" fmla="*/ 926 h 87"/>
                <a:gd name="T68" fmla="*/ 18556 w 138"/>
                <a:gd name="T69" fmla="*/ 2208 h 87"/>
                <a:gd name="T70" fmla="*/ 17742 w 138"/>
                <a:gd name="T71" fmla="*/ 10069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72" name="Freeform 49"/>
            <p:cNvSpPr>
              <a:spLocks/>
            </p:cNvSpPr>
            <p:nvPr/>
          </p:nvSpPr>
          <p:spPr bwMode="auto">
            <a:xfrm>
              <a:off x="1737" y="1677"/>
              <a:ext cx="440" cy="649"/>
            </a:xfrm>
            <a:custGeom>
              <a:avLst/>
              <a:gdLst>
                <a:gd name="T0" fmla="*/ 1755 w 86"/>
                <a:gd name="T1" fmla="*/ 0 h 133"/>
                <a:gd name="T2" fmla="*/ 0 w 86"/>
                <a:gd name="T3" fmla="*/ 5929 h 133"/>
                <a:gd name="T4" fmla="*/ 7511 w 86"/>
                <a:gd name="T5" fmla="*/ 15454 h 133"/>
                <a:gd name="T6" fmla="*/ 7511 w 86"/>
                <a:gd name="T7" fmla="*/ 15337 h 133"/>
                <a:gd name="T8" fmla="*/ 7511 w 86"/>
                <a:gd name="T9" fmla="*/ 15215 h 133"/>
                <a:gd name="T10" fmla="*/ 7644 w 86"/>
                <a:gd name="T11" fmla="*/ 14761 h 133"/>
                <a:gd name="T12" fmla="*/ 7644 w 86"/>
                <a:gd name="T13" fmla="*/ 14644 h 133"/>
                <a:gd name="T14" fmla="*/ 7644 w 86"/>
                <a:gd name="T15" fmla="*/ 13717 h 133"/>
                <a:gd name="T16" fmla="*/ 7644 w 86"/>
                <a:gd name="T17" fmla="*/ 13361 h 133"/>
                <a:gd name="T18" fmla="*/ 7644 w 86"/>
                <a:gd name="T19" fmla="*/ 13239 h 133"/>
                <a:gd name="T20" fmla="*/ 8038 w 86"/>
                <a:gd name="T21" fmla="*/ 13239 h 133"/>
                <a:gd name="T22" fmla="*/ 8299 w 86"/>
                <a:gd name="T23" fmla="*/ 13239 h 133"/>
                <a:gd name="T24" fmla="*/ 8427 w 86"/>
                <a:gd name="T25" fmla="*/ 13361 h 133"/>
                <a:gd name="T26" fmla="*/ 8427 w 86"/>
                <a:gd name="T27" fmla="*/ 13478 h 133"/>
                <a:gd name="T28" fmla="*/ 8560 w 86"/>
                <a:gd name="T29" fmla="*/ 13595 h 133"/>
                <a:gd name="T30" fmla="*/ 8846 w 86"/>
                <a:gd name="T31" fmla="*/ 13595 h 133"/>
                <a:gd name="T32" fmla="*/ 9107 w 86"/>
                <a:gd name="T33" fmla="*/ 12785 h 133"/>
                <a:gd name="T34" fmla="*/ 9373 w 86"/>
                <a:gd name="T35" fmla="*/ 11741 h 133"/>
                <a:gd name="T36" fmla="*/ 11517 w 86"/>
                <a:gd name="T37" fmla="*/ 1976 h 133"/>
                <a:gd name="T38" fmla="*/ 6569 w 86"/>
                <a:gd name="T39" fmla="*/ 1049 h 133"/>
                <a:gd name="T40" fmla="*/ 1755 w 86"/>
                <a:gd name="T41" fmla="*/ 0 h 133"/>
                <a:gd name="T42" fmla="*/ 1755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73" name="Freeform 50"/>
            <p:cNvSpPr>
              <a:spLocks/>
            </p:cNvSpPr>
            <p:nvPr/>
          </p:nvSpPr>
          <p:spPr bwMode="auto">
            <a:xfrm>
              <a:off x="1967" y="2170"/>
              <a:ext cx="467" cy="517"/>
            </a:xfrm>
            <a:custGeom>
              <a:avLst/>
              <a:gdLst>
                <a:gd name="T0" fmla="*/ 10536 w 91"/>
                <a:gd name="T1" fmla="*/ 12301 h 106"/>
                <a:gd name="T2" fmla="*/ 12301 w 91"/>
                <a:gd name="T3" fmla="*/ 1166 h 106"/>
                <a:gd name="T4" fmla="*/ 3372 w 91"/>
                <a:gd name="T5" fmla="*/ 0 h 106"/>
                <a:gd name="T6" fmla="*/ 3372 w 91"/>
                <a:gd name="T7" fmla="*/ 0 h 106"/>
                <a:gd name="T8" fmla="*/ 3110 w 91"/>
                <a:gd name="T9" fmla="*/ 1049 h 106"/>
                <a:gd name="T10" fmla="*/ 2843 w 91"/>
                <a:gd name="T11" fmla="*/ 1853 h 106"/>
                <a:gd name="T12" fmla="*/ 2581 w 91"/>
                <a:gd name="T13" fmla="*/ 1853 h 106"/>
                <a:gd name="T14" fmla="*/ 2422 w 91"/>
                <a:gd name="T15" fmla="*/ 1736 h 106"/>
                <a:gd name="T16" fmla="*/ 2422 w 91"/>
                <a:gd name="T17" fmla="*/ 1619 h 106"/>
                <a:gd name="T18" fmla="*/ 2289 w 91"/>
                <a:gd name="T19" fmla="*/ 1497 h 106"/>
                <a:gd name="T20" fmla="*/ 2027 w 91"/>
                <a:gd name="T21" fmla="*/ 1497 h 106"/>
                <a:gd name="T22" fmla="*/ 1632 w 91"/>
                <a:gd name="T23" fmla="*/ 1497 h 106"/>
                <a:gd name="T24" fmla="*/ 1632 w 91"/>
                <a:gd name="T25" fmla="*/ 1619 h 106"/>
                <a:gd name="T26" fmla="*/ 1632 w 91"/>
                <a:gd name="T27" fmla="*/ 1975 h 106"/>
                <a:gd name="T28" fmla="*/ 1632 w 91"/>
                <a:gd name="T29" fmla="*/ 2902 h 106"/>
                <a:gd name="T30" fmla="*/ 1632 w 91"/>
                <a:gd name="T31" fmla="*/ 3019 h 106"/>
                <a:gd name="T32" fmla="*/ 1473 w 91"/>
                <a:gd name="T33" fmla="*/ 3473 h 106"/>
                <a:gd name="T34" fmla="*/ 1473 w 91"/>
                <a:gd name="T35" fmla="*/ 3590 h 106"/>
                <a:gd name="T36" fmla="*/ 1473 w 91"/>
                <a:gd name="T37" fmla="*/ 3712 h 106"/>
                <a:gd name="T38" fmla="*/ 1473 w 91"/>
                <a:gd name="T39" fmla="*/ 3951 h 106"/>
                <a:gd name="T40" fmla="*/ 1473 w 91"/>
                <a:gd name="T41" fmla="*/ 4068 h 106"/>
                <a:gd name="T42" fmla="*/ 1473 w 91"/>
                <a:gd name="T43" fmla="*/ 4185 h 106"/>
                <a:gd name="T44" fmla="*/ 1632 w 91"/>
                <a:gd name="T45" fmla="*/ 4399 h 106"/>
                <a:gd name="T46" fmla="*/ 1632 w 91"/>
                <a:gd name="T47" fmla="*/ 4521 h 106"/>
                <a:gd name="T48" fmla="*/ 1632 w 91"/>
                <a:gd name="T49" fmla="*/ 4755 h 106"/>
                <a:gd name="T50" fmla="*/ 1765 w 91"/>
                <a:gd name="T51" fmla="*/ 4994 h 106"/>
                <a:gd name="T52" fmla="*/ 1765 w 91"/>
                <a:gd name="T53" fmla="*/ 4994 h 106"/>
                <a:gd name="T54" fmla="*/ 1894 w 91"/>
                <a:gd name="T55" fmla="*/ 5116 h 106"/>
                <a:gd name="T56" fmla="*/ 2027 w 91"/>
                <a:gd name="T57" fmla="*/ 5331 h 106"/>
                <a:gd name="T58" fmla="*/ 1894 w 91"/>
                <a:gd name="T59" fmla="*/ 5331 h 106"/>
                <a:gd name="T60" fmla="*/ 1894 w 91"/>
                <a:gd name="T61" fmla="*/ 5331 h 106"/>
                <a:gd name="T62" fmla="*/ 1632 w 91"/>
                <a:gd name="T63" fmla="*/ 5448 h 106"/>
                <a:gd name="T64" fmla="*/ 1345 w 91"/>
                <a:gd name="T65" fmla="*/ 5565 h 106"/>
                <a:gd name="T66" fmla="*/ 1211 w 91"/>
                <a:gd name="T67" fmla="*/ 5804 h 106"/>
                <a:gd name="T68" fmla="*/ 949 w 91"/>
                <a:gd name="T69" fmla="*/ 6375 h 106"/>
                <a:gd name="T70" fmla="*/ 683 w 91"/>
                <a:gd name="T71" fmla="*/ 6731 h 106"/>
                <a:gd name="T72" fmla="*/ 395 w 91"/>
                <a:gd name="T73" fmla="*/ 6731 h 106"/>
                <a:gd name="T74" fmla="*/ 395 w 91"/>
                <a:gd name="T75" fmla="*/ 6853 h 106"/>
                <a:gd name="T76" fmla="*/ 554 w 91"/>
                <a:gd name="T77" fmla="*/ 6970 h 106"/>
                <a:gd name="T78" fmla="*/ 395 w 91"/>
                <a:gd name="T79" fmla="*/ 7087 h 106"/>
                <a:gd name="T80" fmla="*/ 395 w 91"/>
                <a:gd name="T81" fmla="*/ 7301 h 106"/>
                <a:gd name="T82" fmla="*/ 395 w 91"/>
                <a:gd name="T83" fmla="*/ 7423 h 106"/>
                <a:gd name="T84" fmla="*/ 683 w 91"/>
                <a:gd name="T85" fmla="*/ 7662 h 106"/>
                <a:gd name="T86" fmla="*/ 816 w 91"/>
                <a:gd name="T87" fmla="*/ 7779 h 106"/>
                <a:gd name="T88" fmla="*/ 683 w 91"/>
                <a:gd name="T89" fmla="*/ 7779 h 106"/>
                <a:gd name="T90" fmla="*/ 683 w 91"/>
                <a:gd name="T91" fmla="*/ 8018 h 106"/>
                <a:gd name="T92" fmla="*/ 554 w 91"/>
                <a:gd name="T93" fmla="*/ 8111 h 106"/>
                <a:gd name="T94" fmla="*/ 395 w 91"/>
                <a:gd name="T95" fmla="*/ 8111 h 106"/>
                <a:gd name="T96" fmla="*/ 133 w 91"/>
                <a:gd name="T97" fmla="*/ 8018 h 106"/>
                <a:gd name="T98" fmla="*/ 0 w 91"/>
                <a:gd name="T99" fmla="*/ 8467 h 106"/>
                <a:gd name="T100" fmla="*/ 6610 w 91"/>
                <a:gd name="T101" fmla="*/ 11823 h 106"/>
                <a:gd name="T102" fmla="*/ 10536 w 91"/>
                <a:gd name="T103" fmla="*/ 12301 h 106"/>
                <a:gd name="T104" fmla="*/ 10536 w 91"/>
                <a:gd name="T105" fmla="*/ 12301 h 106"/>
                <a:gd name="T106" fmla="*/ 10536 w 91"/>
                <a:gd name="T107" fmla="*/ 12301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74" name="Freeform 51"/>
            <p:cNvSpPr>
              <a:spLocks/>
            </p:cNvSpPr>
            <p:nvPr/>
          </p:nvSpPr>
          <p:spPr bwMode="auto">
            <a:xfrm>
              <a:off x="3265" y="1248"/>
              <a:ext cx="455" cy="487"/>
            </a:xfrm>
            <a:custGeom>
              <a:avLst/>
              <a:gdLst>
                <a:gd name="T0" fmla="*/ 1074 w 89"/>
                <a:gd name="T1" fmla="*/ 7967 h 100"/>
                <a:gd name="T2" fmla="*/ 521 w 89"/>
                <a:gd name="T3" fmla="*/ 7398 h 100"/>
                <a:gd name="T4" fmla="*/ 941 w 89"/>
                <a:gd name="T5" fmla="*/ 6925 h 100"/>
                <a:gd name="T6" fmla="*/ 941 w 89"/>
                <a:gd name="T7" fmla="*/ 6477 h 100"/>
                <a:gd name="T8" fmla="*/ 680 w 89"/>
                <a:gd name="T9" fmla="*/ 5430 h 100"/>
                <a:gd name="T10" fmla="*/ 680 w 89"/>
                <a:gd name="T11" fmla="*/ 4958 h 100"/>
                <a:gd name="T12" fmla="*/ 521 w 89"/>
                <a:gd name="T13" fmla="*/ 3818 h 100"/>
                <a:gd name="T14" fmla="*/ 261 w 89"/>
                <a:gd name="T15" fmla="*/ 3010 h 100"/>
                <a:gd name="T16" fmla="*/ 0 w 89"/>
                <a:gd name="T17" fmla="*/ 1851 h 100"/>
                <a:gd name="T18" fmla="*/ 133 w 89"/>
                <a:gd name="T19" fmla="*/ 1373 h 100"/>
                <a:gd name="T20" fmla="*/ 0 w 89"/>
                <a:gd name="T21" fmla="*/ 808 h 100"/>
                <a:gd name="T22" fmla="*/ 3083 w 89"/>
                <a:gd name="T23" fmla="*/ 356 h 100"/>
                <a:gd name="T24" fmla="*/ 3343 w 89"/>
                <a:gd name="T25" fmla="*/ 117 h 100"/>
                <a:gd name="T26" fmla="*/ 3737 w 89"/>
                <a:gd name="T27" fmla="*/ 570 h 100"/>
                <a:gd name="T28" fmla="*/ 3737 w 89"/>
                <a:gd name="T29" fmla="*/ 1164 h 100"/>
                <a:gd name="T30" fmla="*/ 4284 w 89"/>
                <a:gd name="T31" fmla="*/ 1373 h 100"/>
                <a:gd name="T32" fmla="*/ 4550 w 89"/>
                <a:gd name="T33" fmla="*/ 1495 h 100"/>
                <a:gd name="T34" fmla="*/ 5071 w 89"/>
                <a:gd name="T35" fmla="*/ 1495 h 100"/>
                <a:gd name="T36" fmla="*/ 5199 w 89"/>
                <a:gd name="T37" fmla="*/ 1612 h 100"/>
                <a:gd name="T38" fmla="*/ 5751 w 89"/>
                <a:gd name="T39" fmla="*/ 1495 h 100"/>
                <a:gd name="T40" fmla="*/ 6820 w 89"/>
                <a:gd name="T41" fmla="*/ 1612 h 100"/>
                <a:gd name="T42" fmla="*/ 6953 w 89"/>
                <a:gd name="T43" fmla="*/ 1734 h 100"/>
                <a:gd name="T44" fmla="*/ 7081 w 89"/>
                <a:gd name="T45" fmla="*/ 1734 h 100"/>
                <a:gd name="T46" fmla="*/ 7214 w 89"/>
                <a:gd name="T47" fmla="*/ 2089 h 100"/>
                <a:gd name="T48" fmla="*/ 7607 w 89"/>
                <a:gd name="T49" fmla="*/ 1967 h 100"/>
                <a:gd name="T50" fmla="*/ 7893 w 89"/>
                <a:gd name="T51" fmla="*/ 1967 h 100"/>
                <a:gd name="T52" fmla="*/ 8287 w 89"/>
                <a:gd name="T53" fmla="*/ 2206 h 100"/>
                <a:gd name="T54" fmla="*/ 8548 w 89"/>
                <a:gd name="T55" fmla="*/ 2420 h 100"/>
                <a:gd name="T56" fmla="*/ 9095 w 89"/>
                <a:gd name="T57" fmla="*/ 2420 h 100"/>
                <a:gd name="T58" fmla="*/ 9749 w 89"/>
                <a:gd name="T59" fmla="*/ 2089 h 100"/>
                <a:gd name="T60" fmla="*/ 10823 w 89"/>
                <a:gd name="T61" fmla="*/ 2299 h 100"/>
                <a:gd name="T62" fmla="*/ 11084 w 89"/>
                <a:gd name="T63" fmla="*/ 2299 h 100"/>
                <a:gd name="T64" fmla="*/ 11498 w 89"/>
                <a:gd name="T65" fmla="*/ 2420 h 100"/>
                <a:gd name="T66" fmla="*/ 11631 w 89"/>
                <a:gd name="T67" fmla="*/ 2537 h 100"/>
                <a:gd name="T68" fmla="*/ 10823 w 89"/>
                <a:gd name="T69" fmla="*/ 2893 h 100"/>
                <a:gd name="T70" fmla="*/ 10429 w 89"/>
                <a:gd name="T71" fmla="*/ 3224 h 100"/>
                <a:gd name="T72" fmla="*/ 9749 w 89"/>
                <a:gd name="T73" fmla="*/ 3463 h 100"/>
                <a:gd name="T74" fmla="*/ 7893 w 89"/>
                <a:gd name="T75" fmla="*/ 5075 h 100"/>
                <a:gd name="T76" fmla="*/ 7607 w 89"/>
                <a:gd name="T77" fmla="*/ 5313 h 100"/>
                <a:gd name="T78" fmla="*/ 7607 w 89"/>
                <a:gd name="T79" fmla="*/ 6477 h 100"/>
                <a:gd name="T80" fmla="*/ 6953 w 89"/>
                <a:gd name="T81" fmla="*/ 6808 h 100"/>
                <a:gd name="T82" fmla="*/ 6953 w 89"/>
                <a:gd name="T83" fmla="*/ 7042 h 100"/>
                <a:gd name="T84" fmla="*/ 6953 w 89"/>
                <a:gd name="T85" fmla="*/ 7519 h 100"/>
                <a:gd name="T86" fmla="*/ 7081 w 89"/>
                <a:gd name="T87" fmla="*/ 7967 h 100"/>
                <a:gd name="T88" fmla="*/ 6953 w 89"/>
                <a:gd name="T89" fmla="*/ 8445 h 100"/>
                <a:gd name="T90" fmla="*/ 7081 w 89"/>
                <a:gd name="T91" fmla="*/ 9131 h 100"/>
                <a:gd name="T92" fmla="*/ 7346 w 89"/>
                <a:gd name="T93" fmla="*/ 9248 h 100"/>
                <a:gd name="T94" fmla="*/ 7761 w 89"/>
                <a:gd name="T95" fmla="*/ 9346 h 100"/>
                <a:gd name="T96" fmla="*/ 7893 w 89"/>
                <a:gd name="T97" fmla="*/ 9579 h 100"/>
                <a:gd name="T98" fmla="*/ 8548 w 89"/>
                <a:gd name="T99" fmla="*/ 10057 h 100"/>
                <a:gd name="T100" fmla="*/ 9616 w 89"/>
                <a:gd name="T101" fmla="*/ 10626 h 100"/>
                <a:gd name="T102" fmla="*/ 9616 w 89"/>
                <a:gd name="T103" fmla="*/ 10982 h 100"/>
                <a:gd name="T104" fmla="*/ 1074 w 89"/>
                <a:gd name="T105" fmla="*/ 11552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75" name="Freeform 52"/>
            <p:cNvSpPr>
              <a:spLocks/>
            </p:cNvSpPr>
            <p:nvPr/>
          </p:nvSpPr>
          <p:spPr bwMode="auto">
            <a:xfrm>
              <a:off x="3474" y="2604"/>
              <a:ext cx="395" cy="322"/>
            </a:xfrm>
            <a:custGeom>
              <a:avLst/>
              <a:gdLst>
                <a:gd name="T0" fmla="*/ 5525 w 77"/>
                <a:gd name="T1" fmla="*/ 117 h 66"/>
                <a:gd name="T2" fmla="*/ 5946 w 77"/>
                <a:gd name="T3" fmla="*/ 1166 h 66"/>
                <a:gd name="T4" fmla="*/ 5817 w 77"/>
                <a:gd name="T5" fmla="*/ 1498 h 66"/>
                <a:gd name="T6" fmla="*/ 5397 w 77"/>
                <a:gd name="T7" fmla="*/ 2547 h 66"/>
                <a:gd name="T8" fmla="*/ 8634 w 77"/>
                <a:gd name="T9" fmla="*/ 3830 h 66"/>
                <a:gd name="T10" fmla="*/ 8634 w 77"/>
                <a:gd name="T11" fmla="*/ 4640 h 66"/>
                <a:gd name="T12" fmla="*/ 8500 w 77"/>
                <a:gd name="T13" fmla="*/ 5235 h 66"/>
                <a:gd name="T14" fmla="*/ 7844 w 77"/>
                <a:gd name="T15" fmla="*/ 5118 h 66"/>
                <a:gd name="T16" fmla="*/ 7551 w 77"/>
                <a:gd name="T17" fmla="*/ 5689 h 66"/>
                <a:gd name="T18" fmla="*/ 8367 w 77"/>
                <a:gd name="T19" fmla="*/ 5572 h 66"/>
                <a:gd name="T20" fmla="*/ 8921 w 77"/>
                <a:gd name="T21" fmla="*/ 5450 h 66"/>
                <a:gd name="T22" fmla="*/ 8634 w 77"/>
                <a:gd name="T23" fmla="*/ 5689 h 66"/>
                <a:gd name="T24" fmla="*/ 8921 w 77"/>
                <a:gd name="T25" fmla="*/ 5928 h 66"/>
                <a:gd name="T26" fmla="*/ 9577 w 77"/>
                <a:gd name="T27" fmla="*/ 5450 h 66"/>
                <a:gd name="T28" fmla="*/ 9998 w 77"/>
                <a:gd name="T29" fmla="*/ 5572 h 66"/>
                <a:gd name="T30" fmla="*/ 9844 w 77"/>
                <a:gd name="T31" fmla="*/ 5928 h 66"/>
                <a:gd name="T32" fmla="*/ 9182 w 77"/>
                <a:gd name="T33" fmla="*/ 6499 h 66"/>
                <a:gd name="T34" fmla="*/ 9577 w 77"/>
                <a:gd name="T35" fmla="*/ 6972 h 66"/>
                <a:gd name="T36" fmla="*/ 10393 w 77"/>
                <a:gd name="T37" fmla="*/ 7547 h 66"/>
                <a:gd name="T38" fmla="*/ 9577 w 77"/>
                <a:gd name="T39" fmla="*/ 7308 h 66"/>
                <a:gd name="T40" fmla="*/ 8634 w 77"/>
                <a:gd name="T41" fmla="*/ 6855 h 66"/>
                <a:gd name="T42" fmla="*/ 8239 w 77"/>
                <a:gd name="T43" fmla="*/ 7186 h 66"/>
                <a:gd name="T44" fmla="*/ 8105 w 77"/>
                <a:gd name="T45" fmla="*/ 7547 h 66"/>
                <a:gd name="T46" fmla="*/ 7685 w 77"/>
                <a:gd name="T47" fmla="*/ 7308 h 66"/>
                <a:gd name="T48" fmla="*/ 7290 w 77"/>
                <a:gd name="T49" fmla="*/ 7308 h 66"/>
                <a:gd name="T50" fmla="*/ 6607 w 77"/>
                <a:gd name="T51" fmla="*/ 7426 h 66"/>
                <a:gd name="T52" fmla="*/ 5525 w 77"/>
                <a:gd name="T53" fmla="*/ 6855 h 66"/>
                <a:gd name="T54" fmla="*/ 5130 w 77"/>
                <a:gd name="T55" fmla="*/ 6616 h 66"/>
                <a:gd name="T56" fmla="*/ 5002 w 77"/>
                <a:gd name="T57" fmla="*/ 6499 h 66"/>
                <a:gd name="T58" fmla="*/ 4581 w 77"/>
                <a:gd name="T59" fmla="*/ 6381 h 66"/>
                <a:gd name="T60" fmla="*/ 4448 w 77"/>
                <a:gd name="T61" fmla="*/ 6259 h 66"/>
                <a:gd name="T62" fmla="*/ 4186 w 77"/>
                <a:gd name="T63" fmla="*/ 6738 h 66"/>
                <a:gd name="T64" fmla="*/ 2026 w 77"/>
                <a:gd name="T65" fmla="*/ 6499 h 66"/>
                <a:gd name="T66" fmla="*/ 554 w 77"/>
                <a:gd name="T67" fmla="*/ 6381 h 66"/>
                <a:gd name="T68" fmla="*/ 682 w 77"/>
                <a:gd name="T69" fmla="*/ 6167 h 66"/>
                <a:gd name="T70" fmla="*/ 816 w 77"/>
                <a:gd name="T71" fmla="*/ 5333 h 66"/>
                <a:gd name="T72" fmla="*/ 816 w 77"/>
                <a:gd name="T73" fmla="*/ 4879 h 66"/>
                <a:gd name="T74" fmla="*/ 1211 w 77"/>
                <a:gd name="T75" fmla="*/ 4308 h 66"/>
                <a:gd name="T76" fmla="*/ 949 w 77"/>
                <a:gd name="T77" fmla="*/ 3474 h 66"/>
                <a:gd name="T78" fmla="*/ 816 w 77"/>
                <a:gd name="T79" fmla="*/ 3259 h 66"/>
                <a:gd name="T80" fmla="*/ 554 w 77"/>
                <a:gd name="T81" fmla="*/ 2903 h 66"/>
                <a:gd name="T82" fmla="*/ 133 w 77"/>
                <a:gd name="T83" fmla="*/ 2215 h 66"/>
                <a:gd name="T84" fmla="*/ 0 w 77"/>
                <a:gd name="T85" fmla="*/ 11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76" name="Freeform 53"/>
            <p:cNvSpPr>
              <a:spLocks/>
            </p:cNvSpPr>
            <p:nvPr/>
          </p:nvSpPr>
          <p:spPr bwMode="auto">
            <a:xfrm>
              <a:off x="3633" y="1799"/>
              <a:ext cx="277" cy="463"/>
            </a:xfrm>
            <a:custGeom>
              <a:avLst/>
              <a:gdLst>
                <a:gd name="T0" fmla="*/ 1211 w 54"/>
                <a:gd name="T1" fmla="*/ 239 h 95"/>
                <a:gd name="T2" fmla="*/ 1631 w 54"/>
                <a:gd name="T3" fmla="*/ 570 h 95"/>
                <a:gd name="T4" fmla="*/ 2026 w 54"/>
                <a:gd name="T5" fmla="*/ 926 h 95"/>
                <a:gd name="T6" fmla="*/ 2026 w 54"/>
                <a:gd name="T7" fmla="*/ 1379 h 95"/>
                <a:gd name="T8" fmla="*/ 1893 w 54"/>
                <a:gd name="T9" fmla="*/ 1735 h 95"/>
                <a:gd name="T10" fmla="*/ 1472 w 54"/>
                <a:gd name="T11" fmla="*/ 2208 h 95"/>
                <a:gd name="T12" fmla="*/ 1211 w 54"/>
                <a:gd name="T13" fmla="*/ 2305 h 95"/>
                <a:gd name="T14" fmla="*/ 682 w 54"/>
                <a:gd name="T15" fmla="*/ 2422 h 95"/>
                <a:gd name="T16" fmla="*/ 554 w 54"/>
                <a:gd name="T17" fmla="*/ 2778 h 95"/>
                <a:gd name="T18" fmla="*/ 816 w 54"/>
                <a:gd name="T19" fmla="*/ 3134 h 95"/>
                <a:gd name="T20" fmla="*/ 554 w 54"/>
                <a:gd name="T21" fmla="*/ 3943 h 95"/>
                <a:gd name="T22" fmla="*/ 133 w 54"/>
                <a:gd name="T23" fmla="*/ 4157 h 95"/>
                <a:gd name="T24" fmla="*/ 0 w 54"/>
                <a:gd name="T25" fmla="*/ 4513 h 95"/>
                <a:gd name="T26" fmla="*/ 0 w 54"/>
                <a:gd name="T27" fmla="*/ 4752 h 95"/>
                <a:gd name="T28" fmla="*/ 133 w 54"/>
                <a:gd name="T29" fmla="*/ 5556 h 95"/>
                <a:gd name="T30" fmla="*/ 682 w 54"/>
                <a:gd name="T31" fmla="*/ 6126 h 95"/>
                <a:gd name="T32" fmla="*/ 1344 w 54"/>
                <a:gd name="T33" fmla="*/ 6604 h 95"/>
                <a:gd name="T34" fmla="*/ 1765 w 54"/>
                <a:gd name="T35" fmla="*/ 7413 h 95"/>
                <a:gd name="T36" fmla="*/ 2026 w 54"/>
                <a:gd name="T37" fmla="*/ 7174 h 95"/>
                <a:gd name="T38" fmla="*/ 2555 w 54"/>
                <a:gd name="T39" fmla="*/ 7530 h 95"/>
                <a:gd name="T40" fmla="*/ 2555 w 54"/>
                <a:gd name="T41" fmla="*/ 7983 h 95"/>
                <a:gd name="T42" fmla="*/ 2160 w 54"/>
                <a:gd name="T43" fmla="*/ 8456 h 95"/>
                <a:gd name="T44" fmla="*/ 2555 w 54"/>
                <a:gd name="T45" fmla="*/ 9026 h 95"/>
                <a:gd name="T46" fmla="*/ 3237 w 54"/>
                <a:gd name="T47" fmla="*/ 9382 h 95"/>
                <a:gd name="T48" fmla="*/ 3919 w 54"/>
                <a:gd name="T49" fmla="*/ 10069 h 95"/>
                <a:gd name="T50" fmla="*/ 4052 w 54"/>
                <a:gd name="T51" fmla="*/ 10308 h 95"/>
                <a:gd name="T52" fmla="*/ 3919 w 54"/>
                <a:gd name="T53" fmla="*/ 10547 h 95"/>
                <a:gd name="T54" fmla="*/ 4314 w 54"/>
                <a:gd name="T55" fmla="*/ 11000 h 95"/>
                <a:gd name="T56" fmla="*/ 4447 w 54"/>
                <a:gd name="T57" fmla="*/ 10878 h 95"/>
                <a:gd name="T58" fmla="*/ 4581 w 54"/>
                <a:gd name="T59" fmla="*/ 10639 h 95"/>
                <a:gd name="T60" fmla="*/ 5130 w 54"/>
                <a:gd name="T61" fmla="*/ 10547 h 95"/>
                <a:gd name="T62" fmla="*/ 5658 w 54"/>
                <a:gd name="T63" fmla="*/ 10761 h 95"/>
                <a:gd name="T64" fmla="*/ 5817 w 54"/>
                <a:gd name="T65" fmla="*/ 10308 h 95"/>
                <a:gd name="T66" fmla="*/ 5945 w 54"/>
                <a:gd name="T67" fmla="*/ 10069 h 95"/>
                <a:gd name="T68" fmla="*/ 6474 w 54"/>
                <a:gd name="T69" fmla="*/ 9835 h 95"/>
                <a:gd name="T70" fmla="*/ 6340 w 54"/>
                <a:gd name="T71" fmla="*/ 9621 h 95"/>
                <a:gd name="T72" fmla="*/ 6340 w 54"/>
                <a:gd name="T73" fmla="*/ 9382 h 95"/>
                <a:gd name="T74" fmla="*/ 6474 w 54"/>
                <a:gd name="T75" fmla="*/ 9265 h 95"/>
                <a:gd name="T76" fmla="*/ 6474 w 54"/>
                <a:gd name="T77" fmla="*/ 9143 h 95"/>
                <a:gd name="T78" fmla="*/ 6474 w 54"/>
                <a:gd name="T79" fmla="*/ 8456 h 95"/>
                <a:gd name="T80" fmla="*/ 7028 w 54"/>
                <a:gd name="T81" fmla="*/ 7861 h 95"/>
                <a:gd name="T82" fmla="*/ 7289 w 54"/>
                <a:gd name="T83" fmla="*/ 7413 h 95"/>
                <a:gd name="T84" fmla="*/ 7028 w 54"/>
                <a:gd name="T85" fmla="*/ 6604 h 95"/>
                <a:gd name="T86" fmla="*/ 7028 w 54"/>
                <a:gd name="T87" fmla="*/ 6248 h 95"/>
                <a:gd name="T88" fmla="*/ 6607 w 54"/>
                <a:gd name="T89" fmla="*/ 1496 h 95"/>
                <a:gd name="T90" fmla="*/ 6474 w 54"/>
                <a:gd name="T91" fmla="*/ 1282 h 95"/>
                <a:gd name="T92" fmla="*/ 6212 w 54"/>
                <a:gd name="T93" fmla="*/ 687 h 95"/>
                <a:gd name="T94" fmla="*/ 5945 w 54"/>
                <a:gd name="T95" fmla="*/ 356 h 95"/>
                <a:gd name="T96" fmla="*/ 5945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44077" name="Group 54"/>
            <p:cNvGrpSpPr>
              <a:grpSpLocks/>
            </p:cNvGrpSpPr>
            <p:nvPr/>
          </p:nvGrpSpPr>
          <p:grpSpPr bwMode="auto">
            <a:xfrm>
              <a:off x="3669" y="1384"/>
              <a:ext cx="523" cy="468"/>
              <a:chOff x="3562" y="1636"/>
              <a:chExt cx="497" cy="468"/>
            </a:xfrm>
          </p:grpSpPr>
          <p:sp>
            <p:nvSpPr>
              <p:cNvPr id="44101" name="Freeform 55"/>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102" name="Freeform 56"/>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44078" name="Freeform 57"/>
            <p:cNvSpPr>
              <a:spLocks/>
            </p:cNvSpPr>
            <p:nvPr/>
          </p:nvSpPr>
          <p:spPr bwMode="auto">
            <a:xfrm>
              <a:off x="3879" y="1838"/>
              <a:ext cx="206" cy="351"/>
            </a:xfrm>
            <a:custGeom>
              <a:avLst/>
              <a:gdLst>
                <a:gd name="T0" fmla="*/ 134 w 40"/>
                <a:gd name="T1" fmla="*/ 570 h 72"/>
                <a:gd name="T2" fmla="*/ 556 w 40"/>
                <a:gd name="T3" fmla="*/ 5207 h 72"/>
                <a:gd name="T4" fmla="*/ 556 w 40"/>
                <a:gd name="T5" fmla="*/ 5324 h 72"/>
                <a:gd name="T6" fmla="*/ 556 w 40"/>
                <a:gd name="T7" fmla="*/ 5441 h 72"/>
                <a:gd name="T8" fmla="*/ 556 w 40"/>
                <a:gd name="T9" fmla="*/ 5679 h 72"/>
                <a:gd name="T10" fmla="*/ 690 w 40"/>
                <a:gd name="T11" fmla="*/ 6011 h 72"/>
                <a:gd name="T12" fmla="*/ 824 w 40"/>
                <a:gd name="T13" fmla="*/ 6489 h 72"/>
                <a:gd name="T14" fmla="*/ 556 w 40"/>
                <a:gd name="T15" fmla="*/ 6845 h 72"/>
                <a:gd name="T16" fmla="*/ 556 w 40"/>
                <a:gd name="T17" fmla="*/ 6937 h 72"/>
                <a:gd name="T18" fmla="*/ 268 w 40"/>
                <a:gd name="T19" fmla="*/ 7298 h 72"/>
                <a:gd name="T20" fmla="*/ 0 w 40"/>
                <a:gd name="T21" fmla="*/ 7532 h 72"/>
                <a:gd name="T22" fmla="*/ 0 w 40"/>
                <a:gd name="T23" fmla="*/ 7888 h 72"/>
                <a:gd name="T24" fmla="*/ 0 w 40"/>
                <a:gd name="T25" fmla="*/ 8224 h 72"/>
                <a:gd name="T26" fmla="*/ 0 w 40"/>
                <a:gd name="T27" fmla="*/ 8224 h 72"/>
                <a:gd name="T28" fmla="*/ 0 w 40"/>
                <a:gd name="T29" fmla="*/ 8341 h 72"/>
                <a:gd name="T30" fmla="*/ 0 w 40"/>
                <a:gd name="T31" fmla="*/ 8341 h 72"/>
                <a:gd name="T32" fmla="*/ 134 w 40"/>
                <a:gd name="T33" fmla="*/ 8341 h 72"/>
                <a:gd name="T34" fmla="*/ 268 w 40"/>
                <a:gd name="T35" fmla="*/ 8341 h 72"/>
                <a:gd name="T36" fmla="*/ 268 w 40"/>
                <a:gd name="T37" fmla="*/ 8224 h 72"/>
                <a:gd name="T38" fmla="*/ 268 w 40"/>
                <a:gd name="T39" fmla="*/ 8102 h 72"/>
                <a:gd name="T40" fmla="*/ 690 w 40"/>
                <a:gd name="T41" fmla="*/ 8102 h 72"/>
                <a:gd name="T42" fmla="*/ 1087 w 40"/>
                <a:gd name="T43" fmla="*/ 7985 h 72"/>
                <a:gd name="T44" fmla="*/ 1643 w 40"/>
                <a:gd name="T45" fmla="*/ 8224 h 72"/>
                <a:gd name="T46" fmla="*/ 1643 w 40"/>
                <a:gd name="T47" fmla="*/ 8224 h 72"/>
                <a:gd name="T48" fmla="*/ 1777 w 40"/>
                <a:gd name="T49" fmla="*/ 8224 h 72"/>
                <a:gd name="T50" fmla="*/ 1911 w 40"/>
                <a:gd name="T51" fmla="*/ 7888 h 72"/>
                <a:gd name="T52" fmla="*/ 2173 w 40"/>
                <a:gd name="T53" fmla="*/ 7888 h 72"/>
                <a:gd name="T54" fmla="*/ 2333 w 40"/>
                <a:gd name="T55" fmla="*/ 7985 h 72"/>
                <a:gd name="T56" fmla="*/ 2467 w 40"/>
                <a:gd name="T57" fmla="*/ 8102 h 72"/>
                <a:gd name="T58" fmla="*/ 2601 w 40"/>
                <a:gd name="T59" fmla="*/ 7985 h 72"/>
                <a:gd name="T60" fmla="*/ 2730 w 40"/>
                <a:gd name="T61" fmla="*/ 7532 h 72"/>
                <a:gd name="T62" fmla="*/ 2863 w 40"/>
                <a:gd name="T63" fmla="*/ 7415 h 72"/>
                <a:gd name="T64" fmla="*/ 2997 w 40"/>
                <a:gd name="T65" fmla="*/ 7415 h 72"/>
                <a:gd name="T66" fmla="*/ 3291 w 40"/>
                <a:gd name="T67" fmla="*/ 7654 h 72"/>
                <a:gd name="T68" fmla="*/ 3687 w 40"/>
                <a:gd name="T69" fmla="*/ 7654 h 72"/>
                <a:gd name="T70" fmla="*/ 3821 w 40"/>
                <a:gd name="T71" fmla="*/ 7298 h 72"/>
                <a:gd name="T72" fmla="*/ 4506 w 40"/>
                <a:gd name="T73" fmla="*/ 6489 h 72"/>
                <a:gd name="T74" fmla="*/ 4506 w 40"/>
                <a:gd name="T75" fmla="*/ 6133 h 72"/>
                <a:gd name="T76" fmla="*/ 4640 w 40"/>
                <a:gd name="T77" fmla="*/ 6133 h 72"/>
                <a:gd name="T78" fmla="*/ 5068 w 40"/>
                <a:gd name="T79" fmla="*/ 6133 h 72"/>
                <a:gd name="T80" fmla="*/ 5196 w 40"/>
                <a:gd name="T81" fmla="*/ 6011 h 72"/>
                <a:gd name="T82" fmla="*/ 5464 w 40"/>
                <a:gd name="T83" fmla="*/ 5918 h 72"/>
                <a:gd name="T84" fmla="*/ 5464 w 40"/>
                <a:gd name="T85" fmla="*/ 5796 h 72"/>
                <a:gd name="T86" fmla="*/ 5464 w 40"/>
                <a:gd name="T87" fmla="*/ 5441 h 72"/>
                <a:gd name="T88" fmla="*/ 5464 w 40"/>
                <a:gd name="T89" fmla="*/ 5441 h 72"/>
                <a:gd name="T90" fmla="*/ 5464 w 40"/>
                <a:gd name="T91" fmla="*/ 5207 h 72"/>
                <a:gd name="T92" fmla="*/ 4774 w 40"/>
                <a:gd name="T93" fmla="*/ 117 h 72"/>
                <a:gd name="T94" fmla="*/ 4774 w 40"/>
                <a:gd name="T95" fmla="*/ 0 h 72"/>
                <a:gd name="T96" fmla="*/ 1221 w 40"/>
                <a:gd name="T97" fmla="*/ 356 h 72"/>
                <a:gd name="T98" fmla="*/ 1087 w 40"/>
                <a:gd name="T99" fmla="*/ 473 h 72"/>
                <a:gd name="T100" fmla="*/ 824 w 40"/>
                <a:gd name="T101" fmla="*/ 570 h 72"/>
                <a:gd name="T102" fmla="*/ 690 w 40"/>
                <a:gd name="T103" fmla="*/ 687 h 72"/>
                <a:gd name="T104" fmla="*/ 397 w 40"/>
                <a:gd name="T105" fmla="*/ 687 h 72"/>
                <a:gd name="T106" fmla="*/ 134 w 40"/>
                <a:gd name="T107" fmla="*/ 570 h 72"/>
                <a:gd name="T108" fmla="*/ 134 w 40"/>
                <a:gd name="T109" fmla="*/ 570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79" name="Freeform 58"/>
            <p:cNvSpPr>
              <a:spLocks/>
            </p:cNvSpPr>
            <p:nvPr/>
          </p:nvSpPr>
          <p:spPr bwMode="auto">
            <a:xfrm>
              <a:off x="3665" y="2423"/>
              <a:ext cx="240" cy="405"/>
            </a:xfrm>
            <a:custGeom>
              <a:avLst/>
              <a:gdLst>
                <a:gd name="T0" fmla="*/ 5867 w 47"/>
                <a:gd name="T1" fmla="*/ 0 h 83"/>
                <a:gd name="T2" fmla="*/ 2007 w 47"/>
                <a:gd name="T3" fmla="*/ 239 h 83"/>
                <a:gd name="T4" fmla="*/ 2007 w 47"/>
                <a:gd name="T5" fmla="*/ 356 h 83"/>
                <a:gd name="T6" fmla="*/ 1588 w 47"/>
                <a:gd name="T7" fmla="*/ 571 h 83"/>
                <a:gd name="T8" fmla="*/ 1588 w 47"/>
                <a:gd name="T9" fmla="*/ 927 h 83"/>
                <a:gd name="T10" fmla="*/ 1588 w 47"/>
                <a:gd name="T11" fmla="*/ 1283 h 83"/>
                <a:gd name="T12" fmla="*/ 1460 w 47"/>
                <a:gd name="T13" fmla="*/ 1405 h 83"/>
                <a:gd name="T14" fmla="*/ 1200 w 47"/>
                <a:gd name="T15" fmla="*/ 1620 h 83"/>
                <a:gd name="T16" fmla="*/ 940 w 47"/>
                <a:gd name="T17" fmla="*/ 1859 h 83"/>
                <a:gd name="T18" fmla="*/ 807 w 47"/>
                <a:gd name="T19" fmla="*/ 1976 h 83"/>
                <a:gd name="T20" fmla="*/ 807 w 47"/>
                <a:gd name="T21" fmla="*/ 2215 h 83"/>
                <a:gd name="T22" fmla="*/ 679 w 47"/>
                <a:gd name="T23" fmla="*/ 2430 h 83"/>
                <a:gd name="T24" fmla="*/ 679 w 47"/>
                <a:gd name="T25" fmla="*/ 2547 h 83"/>
                <a:gd name="T26" fmla="*/ 521 w 47"/>
                <a:gd name="T27" fmla="*/ 2903 h 83"/>
                <a:gd name="T28" fmla="*/ 393 w 47"/>
                <a:gd name="T29" fmla="*/ 3142 h 83"/>
                <a:gd name="T30" fmla="*/ 521 w 47"/>
                <a:gd name="T31" fmla="*/ 3474 h 83"/>
                <a:gd name="T32" fmla="*/ 679 w 47"/>
                <a:gd name="T33" fmla="*/ 3596 h 83"/>
                <a:gd name="T34" fmla="*/ 679 w 47"/>
                <a:gd name="T35" fmla="*/ 3835 h 83"/>
                <a:gd name="T36" fmla="*/ 679 w 47"/>
                <a:gd name="T37" fmla="*/ 3835 h 83"/>
                <a:gd name="T38" fmla="*/ 679 w 47"/>
                <a:gd name="T39" fmla="*/ 3952 h 83"/>
                <a:gd name="T40" fmla="*/ 679 w 47"/>
                <a:gd name="T41" fmla="*/ 3952 h 83"/>
                <a:gd name="T42" fmla="*/ 521 w 47"/>
                <a:gd name="T43" fmla="*/ 4192 h 83"/>
                <a:gd name="T44" fmla="*/ 679 w 47"/>
                <a:gd name="T45" fmla="*/ 4309 h 83"/>
                <a:gd name="T46" fmla="*/ 521 w 47"/>
                <a:gd name="T47" fmla="*/ 4406 h 83"/>
                <a:gd name="T48" fmla="*/ 807 w 47"/>
                <a:gd name="T49" fmla="*/ 4880 h 83"/>
                <a:gd name="T50" fmla="*/ 807 w 47"/>
                <a:gd name="T51" fmla="*/ 5236 h 83"/>
                <a:gd name="T52" fmla="*/ 940 w 47"/>
                <a:gd name="T53" fmla="*/ 5450 h 83"/>
                <a:gd name="T54" fmla="*/ 1067 w 47"/>
                <a:gd name="T55" fmla="*/ 5572 h 83"/>
                <a:gd name="T56" fmla="*/ 1067 w 47"/>
                <a:gd name="T57" fmla="*/ 5690 h 83"/>
                <a:gd name="T58" fmla="*/ 807 w 47"/>
                <a:gd name="T59" fmla="*/ 5812 h 83"/>
                <a:gd name="T60" fmla="*/ 807 w 47"/>
                <a:gd name="T61" fmla="*/ 5929 h 83"/>
                <a:gd name="T62" fmla="*/ 679 w 47"/>
                <a:gd name="T63" fmla="*/ 6260 h 83"/>
                <a:gd name="T64" fmla="*/ 393 w 47"/>
                <a:gd name="T65" fmla="*/ 6856 h 83"/>
                <a:gd name="T66" fmla="*/ 0 w 47"/>
                <a:gd name="T67" fmla="*/ 7666 h 83"/>
                <a:gd name="T68" fmla="*/ 0 w 47"/>
                <a:gd name="T69" fmla="*/ 8237 h 83"/>
                <a:gd name="T70" fmla="*/ 3600 w 47"/>
                <a:gd name="T71" fmla="*/ 8144 h 83"/>
                <a:gd name="T72" fmla="*/ 3600 w 47"/>
                <a:gd name="T73" fmla="*/ 8237 h 83"/>
                <a:gd name="T74" fmla="*/ 3467 w 47"/>
                <a:gd name="T75" fmla="*/ 8476 h 83"/>
                <a:gd name="T76" fmla="*/ 3600 w 47"/>
                <a:gd name="T77" fmla="*/ 8954 h 83"/>
                <a:gd name="T78" fmla="*/ 3860 w 47"/>
                <a:gd name="T79" fmla="*/ 9286 h 83"/>
                <a:gd name="T80" fmla="*/ 3988 w 47"/>
                <a:gd name="T81" fmla="*/ 9642 h 83"/>
                <a:gd name="T82" fmla="*/ 4249 w 47"/>
                <a:gd name="T83" fmla="*/ 9642 h 83"/>
                <a:gd name="T84" fmla="*/ 4667 w 47"/>
                <a:gd name="T85" fmla="*/ 9403 h 83"/>
                <a:gd name="T86" fmla="*/ 5449 w 47"/>
                <a:gd name="T87" fmla="*/ 9169 h 83"/>
                <a:gd name="T88" fmla="*/ 5734 w 47"/>
                <a:gd name="T89" fmla="*/ 9169 h 83"/>
                <a:gd name="T90" fmla="*/ 5995 w 47"/>
                <a:gd name="T91" fmla="*/ 9071 h 83"/>
                <a:gd name="T92" fmla="*/ 6128 w 47"/>
                <a:gd name="T93" fmla="*/ 9169 h 83"/>
                <a:gd name="T94" fmla="*/ 6260 w 47"/>
                <a:gd name="T95" fmla="*/ 9286 h 83"/>
                <a:gd name="T96" fmla="*/ 6260 w 47"/>
                <a:gd name="T97" fmla="*/ 9169 h 83"/>
                <a:gd name="T98" fmla="*/ 5867 w 47"/>
                <a:gd name="T99" fmla="*/ 6260 h 83"/>
                <a:gd name="T100" fmla="*/ 5867 w 47"/>
                <a:gd name="T101" fmla="*/ 6046 h 83"/>
                <a:gd name="T102" fmla="*/ 5995 w 47"/>
                <a:gd name="T103" fmla="*/ 239 h 83"/>
                <a:gd name="T104" fmla="*/ 5867 w 47"/>
                <a:gd name="T105" fmla="*/ 0 h 83"/>
                <a:gd name="T106" fmla="*/ 586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80" name="Freeform 59"/>
            <p:cNvSpPr>
              <a:spLocks/>
            </p:cNvSpPr>
            <p:nvPr/>
          </p:nvSpPr>
          <p:spPr bwMode="auto">
            <a:xfrm>
              <a:off x="4331" y="1721"/>
              <a:ext cx="404" cy="249"/>
            </a:xfrm>
            <a:custGeom>
              <a:avLst/>
              <a:gdLst>
                <a:gd name="T0" fmla="*/ 2537 w 79"/>
                <a:gd name="T1" fmla="*/ 5698 h 51"/>
                <a:gd name="T2" fmla="*/ 7349 w 79"/>
                <a:gd name="T3" fmla="*/ 4887 h 51"/>
                <a:gd name="T4" fmla="*/ 8842 w 79"/>
                <a:gd name="T5" fmla="*/ 4648 h 51"/>
                <a:gd name="T6" fmla="*/ 8970 w 79"/>
                <a:gd name="T7" fmla="*/ 4648 h 51"/>
                <a:gd name="T8" fmla="*/ 8970 w 79"/>
                <a:gd name="T9" fmla="*/ 4531 h 51"/>
                <a:gd name="T10" fmla="*/ 8970 w 79"/>
                <a:gd name="T11" fmla="*/ 4433 h 51"/>
                <a:gd name="T12" fmla="*/ 9103 w 79"/>
                <a:gd name="T13" fmla="*/ 4316 h 51"/>
                <a:gd name="T14" fmla="*/ 9364 w 79"/>
                <a:gd name="T15" fmla="*/ 4316 h 51"/>
                <a:gd name="T16" fmla="*/ 9491 w 79"/>
                <a:gd name="T17" fmla="*/ 4316 h 51"/>
                <a:gd name="T18" fmla="*/ 9885 w 79"/>
                <a:gd name="T19" fmla="*/ 4077 h 51"/>
                <a:gd name="T20" fmla="*/ 9885 w 79"/>
                <a:gd name="T21" fmla="*/ 3838 h 51"/>
                <a:gd name="T22" fmla="*/ 10305 w 79"/>
                <a:gd name="T23" fmla="*/ 3598 h 51"/>
                <a:gd name="T24" fmla="*/ 10565 w 79"/>
                <a:gd name="T25" fmla="*/ 3481 h 51"/>
                <a:gd name="T26" fmla="*/ 10565 w 79"/>
                <a:gd name="T27" fmla="*/ 3383 h 51"/>
                <a:gd name="T28" fmla="*/ 10305 w 79"/>
                <a:gd name="T29" fmla="*/ 3266 h 51"/>
                <a:gd name="T30" fmla="*/ 10172 w 79"/>
                <a:gd name="T31" fmla="*/ 3144 h 51"/>
                <a:gd name="T32" fmla="*/ 10044 w 79"/>
                <a:gd name="T33" fmla="*/ 3144 h 51"/>
                <a:gd name="T34" fmla="*/ 10044 w 79"/>
                <a:gd name="T35" fmla="*/ 3027 h 51"/>
                <a:gd name="T36" fmla="*/ 9752 w 79"/>
                <a:gd name="T37" fmla="*/ 3027 h 51"/>
                <a:gd name="T38" fmla="*/ 9752 w 79"/>
                <a:gd name="T39" fmla="*/ 2788 h 51"/>
                <a:gd name="T40" fmla="*/ 9491 w 79"/>
                <a:gd name="T41" fmla="*/ 2788 h 51"/>
                <a:gd name="T42" fmla="*/ 9491 w 79"/>
                <a:gd name="T43" fmla="*/ 2671 h 51"/>
                <a:gd name="T44" fmla="*/ 9491 w 79"/>
                <a:gd name="T45" fmla="*/ 2334 h 51"/>
                <a:gd name="T46" fmla="*/ 9624 w 79"/>
                <a:gd name="T47" fmla="*/ 2334 h 51"/>
                <a:gd name="T48" fmla="*/ 9491 w 79"/>
                <a:gd name="T49" fmla="*/ 2099 h 51"/>
                <a:gd name="T50" fmla="*/ 9364 w 79"/>
                <a:gd name="T51" fmla="*/ 1977 h 51"/>
                <a:gd name="T52" fmla="*/ 9364 w 79"/>
                <a:gd name="T53" fmla="*/ 1977 h 51"/>
                <a:gd name="T54" fmla="*/ 9491 w 79"/>
                <a:gd name="T55" fmla="*/ 1860 h 51"/>
                <a:gd name="T56" fmla="*/ 9624 w 79"/>
                <a:gd name="T57" fmla="*/ 1738 h 51"/>
                <a:gd name="T58" fmla="*/ 9752 w 79"/>
                <a:gd name="T59" fmla="*/ 1406 h 51"/>
                <a:gd name="T60" fmla="*/ 9752 w 79"/>
                <a:gd name="T61" fmla="*/ 1289 h 51"/>
                <a:gd name="T62" fmla="*/ 9885 w 79"/>
                <a:gd name="T63" fmla="*/ 1167 h 51"/>
                <a:gd name="T64" fmla="*/ 9885 w 79"/>
                <a:gd name="T65" fmla="*/ 1050 h 51"/>
                <a:gd name="T66" fmla="*/ 9752 w 79"/>
                <a:gd name="T67" fmla="*/ 1050 h 51"/>
                <a:gd name="T68" fmla="*/ 9364 w 79"/>
                <a:gd name="T69" fmla="*/ 928 h 51"/>
                <a:gd name="T70" fmla="*/ 9364 w 79"/>
                <a:gd name="T71" fmla="*/ 928 h 51"/>
                <a:gd name="T72" fmla="*/ 9231 w 79"/>
                <a:gd name="T73" fmla="*/ 810 h 51"/>
                <a:gd name="T74" fmla="*/ 9231 w 79"/>
                <a:gd name="T75" fmla="*/ 693 h 51"/>
                <a:gd name="T76" fmla="*/ 8970 w 79"/>
                <a:gd name="T77" fmla="*/ 356 h 51"/>
                <a:gd name="T78" fmla="*/ 8842 w 79"/>
                <a:gd name="T79" fmla="*/ 356 h 51"/>
                <a:gd name="T80" fmla="*/ 8842 w 79"/>
                <a:gd name="T81" fmla="*/ 239 h 51"/>
                <a:gd name="T82" fmla="*/ 8683 w 79"/>
                <a:gd name="T83" fmla="*/ 239 h 51"/>
                <a:gd name="T84" fmla="*/ 8683 w 79"/>
                <a:gd name="T85" fmla="*/ 239 h 51"/>
                <a:gd name="T86" fmla="*/ 8683 w 79"/>
                <a:gd name="T87" fmla="*/ 117 h 51"/>
                <a:gd name="T88" fmla="*/ 8550 w 79"/>
                <a:gd name="T89" fmla="*/ 0 h 51"/>
                <a:gd name="T90" fmla="*/ 1202 w 79"/>
                <a:gd name="T91" fmla="*/ 1289 h 51"/>
                <a:gd name="T92" fmla="*/ 1074 w 79"/>
                <a:gd name="T93" fmla="*/ 810 h 51"/>
                <a:gd name="T94" fmla="*/ 680 w 79"/>
                <a:gd name="T95" fmla="*/ 1167 h 51"/>
                <a:gd name="T96" fmla="*/ 680 w 79"/>
                <a:gd name="T97" fmla="*/ 1167 h 51"/>
                <a:gd name="T98" fmla="*/ 522 w 79"/>
                <a:gd name="T99" fmla="*/ 1050 h 51"/>
                <a:gd name="T100" fmla="*/ 522 w 79"/>
                <a:gd name="T101" fmla="*/ 1050 h 51"/>
                <a:gd name="T102" fmla="*/ 394 w 79"/>
                <a:gd name="T103" fmla="*/ 1289 h 51"/>
                <a:gd name="T104" fmla="*/ 133 w 79"/>
                <a:gd name="T105" fmla="*/ 1504 h 51"/>
                <a:gd name="T106" fmla="*/ 0 w 79"/>
                <a:gd name="T107" fmla="*/ 1621 h 51"/>
                <a:gd name="T108" fmla="*/ 522 w 79"/>
                <a:gd name="T109" fmla="*/ 4194 h 51"/>
                <a:gd name="T110" fmla="*/ 813 w 79"/>
                <a:gd name="T111" fmla="*/ 5937 h 51"/>
                <a:gd name="T112" fmla="*/ 2537 w 79"/>
                <a:gd name="T113" fmla="*/ 5698 h 51"/>
                <a:gd name="T114" fmla="*/ 2537 w 79"/>
                <a:gd name="T115" fmla="*/ 5698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81" name="Freeform 60"/>
            <p:cNvSpPr>
              <a:spLocks/>
            </p:cNvSpPr>
            <p:nvPr/>
          </p:nvSpPr>
          <p:spPr bwMode="auto">
            <a:xfrm>
              <a:off x="4197" y="1970"/>
              <a:ext cx="523" cy="287"/>
            </a:xfrm>
            <a:custGeom>
              <a:avLst/>
              <a:gdLst>
                <a:gd name="T0" fmla="*/ 4179 w 102"/>
                <a:gd name="T1" fmla="*/ 6343 h 59"/>
                <a:gd name="T2" fmla="*/ 3497 w 102"/>
                <a:gd name="T3" fmla="*/ 6436 h 59"/>
                <a:gd name="T4" fmla="*/ 2969 w 102"/>
                <a:gd name="T5" fmla="*/ 6436 h 59"/>
                <a:gd name="T6" fmla="*/ 682 w 102"/>
                <a:gd name="T7" fmla="*/ 6436 h 59"/>
                <a:gd name="T8" fmla="*/ 1210 w 102"/>
                <a:gd name="T9" fmla="*/ 5988 h 59"/>
                <a:gd name="T10" fmla="*/ 1343 w 102"/>
                <a:gd name="T11" fmla="*/ 5633 h 59"/>
                <a:gd name="T12" fmla="*/ 2548 w 102"/>
                <a:gd name="T13" fmla="*/ 4616 h 59"/>
                <a:gd name="T14" fmla="*/ 2841 w 102"/>
                <a:gd name="T15" fmla="*/ 5064 h 59"/>
                <a:gd name="T16" fmla="*/ 3630 w 102"/>
                <a:gd name="T17" fmla="*/ 5064 h 59"/>
                <a:gd name="T18" fmla="*/ 3917 w 102"/>
                <a:gd name="T19" fmla="*/ 4947 h 59"/>
                <a:gd name="T20" fmla="*/ 4574 w 102"/>
                <a:gd name="T21" fmla="*/ 4825 h 59"/>
                <a:gd name="T22" fmla="*/ 4866 w 102"/>
                <a:gd name="T23" fmla="*/ 4709 h 59"/>
                <a:gd name="T24" fmla="*/ 5650 w 102"/>
                <a:gd name="T25" fmla="*/ 4140 h 59"/>
                <a:gd name="T26" fmla="*/ 5943 w 102"/>
                <a:gd name="T27" fmla="*/ 3220 h 59"/>
                <a:gd name="T28" fmla="*/ 6599 w 102"/>
                <a:gd name="T29" fmla="*/ 2082 h 59"/>
                <a:gd name="T30" fmla="*/ 7019 w 102"/>
                <a:gd name="T31" fmla="*/ 2179 h 59"/>
                <a:gd name="T32" fmla="*/ 7414 w 102"/>
                <a:gd name="T33" fmla="*/ 1372 h 59"/>
                <a:gd name="T34" fmla="*/ 7968 w 102"/>
                <a:gd name="T35" fmla="*/ 1158 h 59"/>
                <a:gd name="T36" fmla="*/ 8230 w 102"/>
                <a:gd name="T37" fmla="*/ 569 h 59"/>
                <a:gd name="T38" fmla="*/ 8230 w 102"/>
                <a:gd name="T39" fmla="*/ 117 h 59"/>
                <a:gd name="T40" fmla="*/ 9173 w 102"/>
                <a:gd name="T41" fmla="*/ 448 h 59"/>
                <a:gd name="T42" fmla="*/ 9440 w 102"/>
                <a:gd name="T43" fmla="*/ 117 h 59"/>
                <a:gd name="T44" fmla="*/ 9834 w 102"/>
                <a:gd name="T45" fmla="*/ 238 h 59"/>
                <a:gd name="T46" fmla="*/ 10255 w 102"/>
                <a:gd name="T47" fmla="*/ 448 h 59"/>
                <a:gd name="T48" fmla="*/ 10778 w 102"/>
                <a:gd name="T49" fmla="*/ 924 h 59"/>
                <a:gd name="T50" fmla="*/ 10383 w 102"/>
                <a:gd name="T51" fmla="*/ 1610 h 59"/>
                <a:gd name="T52" fmla="*/ 10911 w 102"/>
                <a:gd name="T53" fmla="*/ 1727 h 59"/>
                <a:gd name="T54" fmla="*/ 11332 w 102"/>
                <a:gd name="T55" fmla="*/ 1965 h 59"/>
                <a:gd name="T56" fmla="*/ 11726 w 102"/>
                <a:gd name="T57" fmla="*/ 2082 h 59"/>
                <a:gd name="T58" fmla="*/ 12542 w 102"/>
                <a:gd name="T59" fmla="*/ 2296 h 59"/>
                <a:gd name="T60" fmla="*/ 12542 w 102"/>
                <a:gd name="T61" fmla="*/ 2651 h 59"/>
                <a:gd name="T62" fmla="*/ 12408 w 102"/>
                <a:gd name="T63" fmla="*/ 2982 h 59"/>
                <a:gd name="T64" fmla="*/ 12803 w 102"/>
                <a:gd name="T65" fmla="*/ 3337 h 59"/>
                <a:gd name="T66" fmla="*/ 12542 w 102"/>
                <a:gd name="T67" fmla="*/ 3454 h 59"/>
                <a:gd name="T68" fmla="*/ 12670 w 102"/>
                <a:gd name="T69" fmla="*/ 3575 h 59"/>
                <a:gd name="T70" fmla="*/ 12408 w 102"/>
                <a:gd name="T71" fmla="*/ 3692 h 59"/>
                <a:gd name="T72" fmla="*/ 12670 w 102"/>
                <a:gd name="T73" fmla="*/ 3809 h 59"/>
                <a:gd name="T74" fmla="*/ 12670 w 102"/>
                <a:gd name="T75" fmla="*/ 4140 h 59"/>
                <a:gd name="T76" fmla="*/ 12408 w 102"/>
                <a:gd name="T77" fmla="*/ 4140 h 59"/>
                <a:gd name="T78" fmla="*/ 12937 w 102"/>
                <a:gd name="T79" fmla="*/ 4261 h 59"/>
                <a:gd name="T80" fmla="*/ 13485 w 102"/>
                <a:gd name="T81" fmla="*/ 4140 h 59"/>
                <a:gd name="T82" fmla="*/ 13619 w 102"/>
                <a:gd name="T83" fmla="*/ 4825 h 59"/>
                <a:gd name="T84" fmla="*/ 13619 w 102"/>
                <a:gd name="T85" fmla="*/ 49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82" name="Freeform 61"/>
            <p:cNvSpPr>
              <a:spLocks/>
            </p:cNvSpPr>
            <p:nvPr/>
          </p:nvSpPr>
          <p:spPr bwMode="auto">
            <a:xfrm>
              <a:off x="4233" y="2350"/>
              <a:ext cx="353" cy="258"/>
            </a:xfrm>
            <a:custGeom>
              <a:avLst/>
              <a:gdLst>
                <a:gd name="T0" fmla="*/ 5495 w 69"/>
                <a:gd name="T1" fmla="*/ 6114 h 53"/>
                <a:gd name="T2" fmla="*/ 5075 w 69"/>
                <a:gd name="T3" fmla="*/ 5997 h 53"/>
                <a:gd name="T4" fmla="*/ 4947 w 69"/>
                <a:gd name="T5" fmla="*/ 5545 h 53"/>
                <a:gd name="T6" fmla="*/ 4425 w 69"/>
                <a:gd name="T7" fmla="*/ 5072 h 53"/>
                <a:gd name="T8" fmla="*/ 4159 w 69"/>
                <a:gd name="T9" fmla="*/ 4503 h 53"/>
                <a:gd name="T10" fmla="*/ 3873 w 69"/>
                <a:gd name="T11" fmla="*/ 4264 h 53"/>
                <a:gd name="T12" fmla="*/ 3351 w 69"/>
                <a:gd name="T13" fmla="*/ 3933 h 53"/>
                <a:gd name="T14" fmla="*/ 3090 w 69"/>
                <a:gd name="T15" fmla="*/ 3695 h 53"/>
                <a:gd name="T16" fmla="*/ 2957 w 69"/>
                <a:gd name="T17" fmla="*/ 3461 h 53"/>
                <a:gd name="T18" fmla="*/ 2016 w 69"/>
                <a:gd name="T19" fmla="*/ 2892 h 53"/>
                <a:gd name="T20" fmla="*/ 1755 w 69"/>
                <a:gd name="T21" fmla="*/ 2653 h 53"/>
                <a:gd name="T22" fmla="*/ 1335 w 69"/>
                <a:gd name="T23" fmla="*/ 2181 h 53"/>
                <a:gd name="T24" fmla="*/ 1074 w 69"/>
                <a:gd name="T25" fmla="*/ 1850 h 53"/>
                <a:gd name="T26" fmla="*/ 133 w 69"/>
                <a:gd name="T27" fmla="*/ 1611 h 53"/>
                <a:gd name="T28" fmla="*/ 133 w 69"/>
                <a:gd name="T29" fmla="*/ 1163 h 53"/>
                <a:gd name="T30" fmla="*/ 394 w 69"/>
                <a:gd name="T31" fmla="*/ 925 h 53"/>
                <a:gd name="T32" fmla="*/ 394 w 69"/>
                <a:gd name="T33" fmla="*/ 808 h 53"/>
                <a:gd name="T34" fmla="*/ 1074 w 69"/>
                <a:gd name="T35" fmla="*/ 570 h 53"/>
                <a:gd name="T36" fmla="*/ 1596 w 69"/>
                <a:gd name="T37" fmla="*/ 355 h 53"/>
                <a:gd name="T38" fmla="*/ 1755 w 69"/>
                <a:gd name="T39" fmla="*/ 239 h 53"/>
                <a:gd name="T40" fmla="*/ 4159 w 69"/>
                <a:gd name="T41" fmla="*/ 117 h 53"/>
                <a:gd name="T42" fmla="*/ 4159 w 69"/>
                <a:gd name="T43" fmla="*/ 239 h 53"/>
                <a:gd name="T44" fmla="*/ 4686 w 69"/>
                <a:gd name="T45" fmla="*/ 448 h 53"/>
                <a:gd name="T46" fmla="*/ 6830 w 69"/>
                <a:gd name="T47" fmla="*/ 448 h 53"/>
                <a:gd name="T48" fmla="*/ 9106 w 69"/>
                <a:gd name="T49" fmla="*/ 1967 h 53"/>
                <a:gd name="T50" fmla="*/ 8845 w 69"/>
                <a:gd name="T51" fmla="*/ 2181 h 53"/>
                <a:gd name="T52" fmla="*/ 8426 w 69"/>
                <a:gd name="T53" fmla="*/ 2775 h 53"/>
                <a:gd name="T54" fmla="*/ 8298 w 69"/>
                <a:gd name="T55" fmla="*/ 3223 h 53"/>
                <a:gd name="T56" fmla="*/ 8298 w 69"/>
                <a:gd name="T57" fmla="*/ 3461 h 53"/>
                <a:gd name="T58" fmla="*/ 8037 w 69"/>
                <a:gd name="T59" fmla="*/ 3578 h 53"/>
                <a:gd name="T60" fmla="*/ 7904 w 69"/>
                <a:gd name="T61" fmla="*/ 3816 h 53"/>
                <a:gd name="T62" fmla="*/ 7643 w 69"/>
                <a:gd name="T63" fmla="*/ 4031 h 53"/>
                <a:gd name="T64" fmla="*/ 7091 w 69"/>
                <a:gd name="T65" fmla="*/ 4503 h 53"/>
                <a:gd name="T66" fmla="*/ 6702 w 69"/>
                <a:gd name="T67" fmla="*/ 4741 h 53"/>
                <a:gd name="T68" fmla="*/ 6569 w 69"/>
                <a:gd name="T69" fmla="*/ 4951 h 53"/>
                <a:gd name="T70" fmla="*/ 6149 w 69"/>
                <a:gd name="T71" fmla="*/ 5072 h 53"/>
                <a:gd name="T72" fmla="*/ 6149 w 69"/>
                <a:gd name="T73" fmla="*/ 5189 h 53"/>
                <a:gd name="T74" fmla="*/ 6021 w 69"/>
                <a:gd name="T75" fmla="*/ 5428 h 53"/>
                <a:gd name="T76" fmla="*/ 5761 w 69"/>
                <a:gd name="T77" fmla="*/ 5545 h 53"/>
                <a:gd name="T78" fmla="*/ 5761 w 69"/>
                <a:gd name="T79" fmla="*/ 5545 h 53"/>
                <a:gd name="T80" fmla="*/ 5761 w 69"/>
                <a:gd name="T81" fmla="*/ 5661 h 53"/>
                <a:gd name="T82" fmla="*/ 5888 w 69"/>
                <a:gd name="T83" fmla="*/ 5759 h 53"/>
                <a:gd name="T84" fmla="*/ 5628 w 69"/>
                <a:gd name="T85" fmla="*/ 5876 h 53"/>
                <a:gd name="T86" fmla="*/ 5495 w 69"/>
                <a:gd name="T87" fmla="*/ 599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83" name="Freeform 62"/>
            <p:cNvSpPr>
              <a:spLocks/>
            </p:cNvSpPr>
            <p:nvPr/>
          </p:nvSpPr>
          <p:spPr bwMode="auto">
            <a:xfrm>
              <a:off x="4074" y="2384"/>
              <a:ext cx="375" cy="376"/>
            </a:xfrm>
            <a:custGeom>
              <a:avLst/>
              <a:gdLst>
                <a:gd name="T0" fmla="*/ 1212 w 73"/>
                <a:gd name="T1" fmla="*/ 4771 h 77"/>
                <a:gd name="T2" fmla="*/ 1505 w 73"/>
                <a:gd name="T3" fmla="*/ 5127 h 77"/>
                <a:gd name="T4" fmla="*/ 1767 w 73"/>
                <a:gd name="T5" fmla="*/ 5367 h 77"/>
                <a:gd name="T6" fmla="*/ 1767 w 73"/>
                <a:gd name="T7" fmla="*/ 5699 h 77"/>
                <a:gd name="T8" fmla="*/ 1901 w 73"/>
                <a:gd name="T9" fmla="*/ 5816 h 77"/>
                <a:gd name="T10" fmla="*/ 1767 w 73"/>
                <a:gd name="T11" fmla="*/ 6416 h 77"/>
                <a:gd name="T12" fmla="*/ 1634 w 73"/>
                <a:gd name="T13" fmla="*/ 6988 h 77"/>
                <a:gd name="T14" fmla="*/ 1901 w 73"/>
                <a:gd name="T15" fmla="*/ 7916 h 77"/>
                <a:gd name="T16" fmla="*/ 2163 w 73"/>
                <a:gd name="T17" fmla="*/ 8272 h 77"/>
                <a:gd name="T18" fmla="*/ 2296 w 73"/>
                <a:gd name="T19" fmla="*/ 8609 h 77"/>
                <a:gd name="T20" fmla="*/ 2430 w 73"/>
                <a:gd name="T21" fmla="*/ 8848 h 77"/>
                <a:gd name="T22" fmla="*/ 7865 w 73"/>
                <a:gd name="T23" fmla="*/ 8848 h 77"/>
                <a:gd name="T24" fmla="*/ 8127 w 73"/>
                <a:gd name="T25" fmla="*/ 8965 h 77"/>
                <a:gd name="T26" fmla="*/ 7998 w 73"/>
                <a:gd name="T27" fmla="*/ 8272 h 77"/>
                <a:gd name="T28" fmla="*/ 8127 w 73"/>
                <a:gd name="T29" fmla="*/ 8038 h 77"/>
                <a:gd name="T30" fmla="*/ 8682 w 73"/>
                <a:gd name="T31" fmla="*/ 8038 h 77"/>
                <a:gd name="T32" fmla="*/ 9077 w 73"/>
                <a:gd name="T33" fmla="*/ 8038 h 77"/>
                <a:gd name="T34" fmla="*/ 9077 w 73"/>
                <a:gd name="T35" fmla="*/ 7559 h 77"/>
                <a:gd name="T36" fmla="*/ 9077 w 73"/>
                <a:gd name="T37" fmla="*/ 7227 h 77"/>
                <a:gd name="T38" fmla="*/ 9339 w 73"/>
                <a:gd name="T39" fmla="*/ 6177 h 77"/>
                <a:gd name="T40" fmla="*/ 9632 w 73"/>
                <a:gd name="T41" fmla="*/ 5581 h 77"/>
                <a:gd name="T42" fmla="*/ 9894 w 73"/>
                <a:gd name="T43" fmla="*/ 5484 h 77"/>
                <a:gd name="T44" fmla="*/ 9894 w 73"/>
                <a:gd name="T45" fmla="*/ 5367 h 77"/>
                <a:gd name="T46" fmla="*/ 9765 w 73"/>
                <a:gd name="T47" fmla="*/ 5367 h 77"/>
                <a:gd name="T48" fmla="*/ 9339 w 73"/>
                <a:gd name="T49" fmla="*/ 5244 h 77"/>
                <a:gd name="T50" fmla="*/ 9211 w 73"/>
                <a:gd name="T51" fmla="*/ 4771 h 77"/>
                <a:gd name="T52" fmla="*/ 8682 w 73"/>
                <a:gd name="T53" fmla="*/ 4317 h 77"/>
                <a:gd name="T54" fmla="*/ 8394 w 73"/>
                <a:gd name="T55" fmla="*/ 3721 h 77"/>
                <a:gd name="T56" fmla="*/ 8127 w 73"/>
                <a:gd name="T57" fmla="*/ 3482 h 77"/>
                <a:gd name="T58" fmla="*/ 7598 w 73"/>
                <a:gd name="T59" fmla="*/ 3150 h 77"/>
                <a:gd name="T60" fmla="*/ 7310 w 73"/>
                <a:gd name="T61" fmla="*/ 2910 h 77"/>
                <a:gd name="T62" fmla="*/ 7176 w 73"/>
                <a:gd name="T63" fmla="*/ 2671 h 77"/>
                <a:gd name="T64" fmla="*/ 6226 w 73"/>
                <a:gd name="T65" fmla="*/ 2100 h 77"/>
                <a:gd name="T66" fmla="*/ 5964 w 73"/>
                <a:gd name="T67" fmla="*/ 1860 h 77"/>
                <a:gd name="T68" fmla="*/ 5568 w 73"/>
                <a:gd name="T69" fmla="*/ 1406 h 77"/>
                <a:gd name="T70" fmla="*/ 5276 w 73"/>
                <a:gd name="T71" fmla="*/ 1050 h 77"/>
                <a:gd name="T72" fmla="*/ 4325 w 73"/>
                <a:gd name="T73" fmla="*/ 811 h 77"/>
                <a:gd name="T74" fmla="*/ 4325 w 73"/>
                <a:gd name="T75" fmla="*/ 356 h 77"/>
                <a:gd name="T76" fmla="*/ 4618 w 73"/>
                <a:gd name="T77" fmla="*/ 117 h 77"/>
                <a:gd name="T78" fmla="*/ 4618 w 73"/>
                <a:gd name="T79" fmla="*/ 0 h 77"/>
                <a:gd name="T80" fmla="*/ 0 w 73"/>
                <a:gd name="T81" fmla="*/ 571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84" name="Freeform 63"/>
            <p:cNvSpPr>
              <a:spLocks/>
            </p:cNvSpPr>
            <p:nvPr/>
          </p:nvSpPr>
          <p:spPr bwMode="auto">
            <a:xfrm>
              <a:off x="4427" y="1916"/>
              <a:ext cx="318" cy="141"/>
            </a:xfrm>
            <a:custGeom>
              <a:avLst/>
              <a:gdLst>
                <a:gd name="T0" fmla="*/ 4867 w 62"/>
                <a:gd name="T1" fmla="*/ 238 h 29"/>
                <a:gd name="T2" fmla="*/ 262 w 62"/>
                <a:gd name="T3" fmla="*/ 1964 h 29"/>
                <a:gd name="T4" fmla="*/ 554 w 62"/>
                <a:gd name="T5" fmla="*/ 1843 h 29"/>
                <a:gd name="T6" fmla="*/ 1077 w 62"/>
                <a:gd name="T7" fmla="*/ 1488 h 29"/>
                <a:gd name="T8" fmla="*/ 1344 w 62"/>
                <a:gd name="T9" fmla="*/ 1254 h 29"/>
                <a:gd name="T10" fmla="*/ 1472 w 62"/>
                <a:gd name="T11" fmla="*/ 1157 h 29"/>
                <a:gd name="T12" fmla="*/ 1893 w 62"/>
                <a:gd name="T13" fmla="*/ 1040 h 29"/>
                <a:gd name="T14" fmla="*/ 2554 w 62"/>
                <a:gd name="T15" fmla="*/ 802 h 29"/>
                <a:gd name="T16" fmla="*/ 2841 w 62"/>
                <a:gd name="T17" fmla="*/ 924 h 29"/>
                <a:gd name="T18" fmla="*/ 3103 w 62"/>
                <a:gd name="T19" fmla="*/ 924 h 29"/>
                <a:gd name="T20" fmla="*/ 3370 w 62"/>
                <a:gd name="T21" fmla="*/ 1371 h 29"/>
                <a:gd name="T22" fmla="*/ 3631 w 62"/>
                <a:gd name="T23" fmla="*/ 1371 h 29"/>
                <a:gd name="T24" fmla="*/ 3631 w 62"/>
                <a:gd name="T25" fmla="*/ 1609 h 29"/>
                <a:gd name="T26" fmla="*/ 4185 w 62"/>
                <a:gd name="T27" fmla="*/ 1726 h 29"/>
                <a:gd name="T28" fmla="*/ 4575 w 62"/>
                <a:gd name="T29" fmla="*/ 1964 h 29"/>
                <a:gd name="T30" fmla="*/ 4734 w 62"/>
                <a:gd name="T31" fmla="*/ 2173 h 29"/>
                <a:gd name="T32" fmla="*/ 4314 w 62"/>
                <a:gd name="T33" fmla="*/ 2883 h 29"/>
                <a:gd name="T34" fmla="*/ 4734 w 62"/>
                <a:gd name="T35" fmla="*/ 3097 h 29"/>
                <a:gd name="T36" fmla="*/ 5129 w 62"/>
                <a:gd name="T37" fmla="*/ 3214 h 29"/>
                <a:gd name="T38" fmla="*/ 5262 w 62"/>
                <a:gd name="T39" fmla="*/ 3214 h 29"/>
                <a:gd name="T40" fmla="*/ 5657 w 62"/>
                <a:gd name="T41" fmla="*/ 3097 h 29"/>
                <a:gd name="T42" fmla="*/ 6206 w 62"/>
                <a:gd name="T43" fmla="*/ 3335 h 29"/>
                <a:gd name="T44" fmla="*/ 6339 w 62"/>
                <a:gd name="T45" fmla="*/ 3214 h 29"/>
                <a:gd name="T46" fmla="*/ 6078 w 62"/>
                <a:gd name="T47" fmla="*/ 2980 h 29"/>
                <a:gd name="T48" fmla="*/ 5945 w 62"/>
                <a:gd name="T49" fmla="*/ 2883 h 29"/>
                <a:gd name="T50" fmla="*/ 6078 w 62"/>
                <a:gd name="T51" fmla="*/ 2767 h 29"/>
                <a:gd name="T52" fmla="*/ 5945 w 62"/>
                <a:gd name="T53" fmla="*/ 2650 h 29"/>
                <a:gd name="T54" fmla="*/ 5524 w 62"/>
                <a:gd name="T55" fmla="*/ 2173 h 29"/>
                <a:gd name="T56" fmla="*/ 5524 w 62"/>
                <a:gd name="T57" fmla="*/ 1843 h 29"/>
                <a:gd name="T58" fmla="*/ 5524 w 62"/>
                <a:gd name="T59" fmla="*/ 1371 h 29"/>
                <a:gd name="T60" fmla="*/ 5524 w 62"/>
                <a:gd name="T61" fmla="*/ 1157 h 29"/>
                <a:gd name="T62" fmla="*/ 5524 w 62"/>
                <a:gd name="T63" fmla="*/ 1040 h 29"/>
                <a:gd name="T64" fmla="*/ 5945 w 62"/>
                <a:gd name="T65" fmla="*/ 686 h 29"/>
                <a:gd name="T66" fmla="*/ 6078 w 62"/>
                <a:gd name="T67" fmla="*/ 447 h 29"/>
                <a:gd name="T68" fmla="*/ 6339 w 62"/>
                <a:gd name="T69" fmla="*/ 447 h 29"/>
                <a:gd name="T70" fmla="*/ 6078 w 62"/>
                <a:gd name="T71" fmla="*/ 924 h 29"/>
                <a:gd name="T72" fmla="*/ 5945 w 62"/>
                <a:gd name="T73" fmla="*/ 1157 h 29"/>
                <a:gd name="T74" fmla="*/ 6206 w 62"/>
                <a:gd name="T75" fmla="*/ 1371 h 29"/>
                <a:gd name="T76" fmla="*/ 6206 w 62"/>
                <a:gd name="T77" fmla="*/ 1843 h 29"/>
                <a:gd name="T78" fmla="*/ 6078 w 62"/>
                <a:gd name="T79" fmla="*/ 2081 h 29"/>
                <a:gd name="T80" fmla="*/ 6206 w 62"/>
                <a:gd name="T81" fmla="*/ 2173 h 29"/>
                <a:gd name="T82" fmla="*/ 6206 w 62"/>
                <a:gd name="T83" fmla="*/ 2412 h 29"/>
                <a:gd name="T84" fmla="*/ 6339 w 62"/>
                <a:gd name="T85" fmla="*/ 2767 h 29"/>
                <a:gd name="T86" fmla="*/ 6734 w 62"/>
                <a:gd name="T87" fmla="*/ 2883 h 29"/>
                <a:gd name="T88" fmla="*/ 7022 w 62"/>
                <a:gd name="T89" fmla="*/ 2767 h 29"/>
                <a:gd name="T90" fmla="*/ 7022 w 62"/>
                <a:gd name="T91" fmla="*/ 2980 h 29"/>
                <a:gd name="T92" fmla="*/ 7155 w 62"/>
                <a:gd name="T93" fmla="*/ 3214 h 29"/>
                <a:gd name="T94" fmla="*/ 7417 w 62"/>
                <a:gd name="T95" fmla="*/ 3335 h 29"/>
                <a:gd name="T96" fmla="*/ 7550 w 62"/>
                <a:gd name="T97" fmla="*/ 3214 h 29"/>
                <a:gd name="T98" fmla="*/ 8232 w 62"/>
                <a:gd name="T99" fmla="*/ 2980 h 29"/>
                <a:gd name="T100" fmla="*/ 8365 w 62"/>
                <a:gd name="T101" fmla="*/ 2173 h 29"/>
                <a:gd name="T102" fmla="*/ 7288 w 62"/>
                <a:gd name="T103" fmla="*/ 2412 h 29"/>
                <a:gd name="T104" fmla="*/ 6339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85" name="Freeform 64"/>
            <p:cNvSpPr>
              <a:spLocks/>
            </p:cNvSpPr>
            <p:nvPr/>
          </p:nvSpPr>
          <p:spPr bwMode="auto">
            <a:xfrm>
              <a:off x="4669" y="1901"/>
              <a:ext cx="76" cy="117"/>
            </a:xfrm>
            <a:custGeom>
              <a:avLst/>
              <a:gdLst>
                <a:gd name="T0" fmla="*/ 1951 w 15"/>
                <a:gd name="T1" fmla="*/ 2545 h 24"/>
                <a:gd name="T2" fmla="*/ 1951 w 15"/>
                <a:gd name="T3" fmla="*/ 2330 h 24"/>
                <a:gd name="T4" fmla="*/ 1824 w 15"/>
                <a:gd name="T5" fmla="*/ 2091 h 24"/>
                <a:gd name="T6" fmla="*/ 1566 w 15"/>
                <a:gd name="T7" fmla="*/ 1853 h 24"/>
                <a:gd name="T8" fmla="*/ 1307 w 15"/>
                <a:gd name="T9" fmla="*/ 1736 h 24"/>
                <a:gd name="T10" fmla="*/ 1181 w 15"/>
                <a:gd name="T11" fmla="*/ 1619 h 24"/>
                <a:gd name="T12" fmla="*/ 1181 w 15"/>
                <a:gd name="T13" fmla="*/ 1380 h 24"/>
                <a:gd name="T14" fmla="*/ 897 w 15"/>
                <a:gd name="T15" fmla="*/ 1048 h 24"/>
                <a:gd name="T16" fmla="*/ 770 w 15"/>
                <a:gd name="T17" fmla="*/ 926 h 24"/>
                <a:gd name="T18" fmla="*/ 643 w 15"/>
                <a:gd name="T19" fmla="*/ 687 h 24"/>
                <a:gd name="T20" fmla="*/ 512 w 15"/>
                <a:gd name="T21" fmla="*/ 570 h 24"/>
                <a:gd name="T22" fmla="*/ 512 w 15"/>
                <a:gd name="T23" fmla="*/ 478 h 24"/>
                <a:gd name="T24" fmla="*/ 512 w 15"/>
                <a:gd name="T25" fmla="*/ 478 h 24"/>
                <a:gd name="T26" fmla="*/ 512 w 15"/>
                <a:gd name="T27" fmla="*/ 356 h 24"/>
                <a:gd name="T28" fmla="*/ 643 w 15"/>
                <a:gd name="T29" fmla="*/ 0 h 24"/>
                <a:gd name="T30" fmla="*/ 512 w 15"/>
                <a:gd name="T31" fmla="*/ 0 h 24"/>
                <a:gd name="T32" fmla="*/ 258 w 15"/>
                <a:gd name="T33" fmla="*/ 0 h 24"/>
                <a:gd name="T34" fmla="*/ 127 w 15"/>
                <a:gd name="T35" fmla="*/ 117 h 24"/>
                <a:gd name="T36" fmla="*/ 127 w 15"/>
                <a:gd name="T37" fmla="*/ 239 h 24"/>
                <a:gd name="T38" fmla="*/ 127 w 15"/>
                <a:gd name="T39" fmla="*/ 356 h 24"/>
                <a:gd name="T40" fmla="*/ 0 w 15"/>
                <a:gd name="T41" fmla="*/ 356 h 24"/>
                <a:gd name="T42" fmla="*/ 897 w 15"/>
                <a:gd name="T43" fmla="*/ 2779 h 24"/>
                <a:gd name="T44" fmla="*/ 1951 w 15"/>
                <a:gd name="T45" fmla="*/ 2545 h 24"/>
                <a:gd name="T46" fmla="*/ 1951 w 15"/>
                <a:gd name="T47" fmla="*/ 2545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86" name="Freeform 65"/>
            <p:cNvSpPr>
              <a:spLocks/>
            </p:cNvSpPr>
            <p:nvPr/>
          </p:nvSpPr>
          <p:spPr bwMode="auto">
            <a:xfrm>
              <a:off x="4689" y="1765"/>
              <a:ext cx="98" cy="205"/>
            </a:xfrm>
            <a:custGeom>
              <a:avLst/>
              <a:gdLst>
                <a:gd name="T0" fmla="*/ 0 w 19"/>
                <a:gd name="T1" fmla="*/ 3597 h 42"/>
                <a:gd name="T2" fmla="*/ 0 w 19"/>
                <a:gd name="T3" fmla="*/ 3714 h 42"/>
                <a:gd name="T4" fmla="*/ 268 w 19"/>
                <a:gd name="T5" fmla="*/ 3954 h 42"/>
                <a:gd name="T6" fmla="*/ 825 w 19"/>
                <a:gd name="T7" fmla="*/ 4310 h 42"/>
                <a:gd name="T8" fmla="*/ 1222 w 19"/>
                <a:gd name="T9" fmla="*/ 4408 h 42"/>
                <a:gd name="T10" fmla="*/ 1382 w 19"/>
                <a:gd name="T11" fmla="*/ 4647 h 42"/>
                <a:gd name="T12" fmla="*/ 1516 w 19"/>
                <a:gd name="T13" fmla="*/ 4886 h 42"/>
                <a:gd name="T14" fmla="*/ 1785 w 19"/>
                <a:gd name="T15" fmla="*/ 4525 h 42"/>
                <a:gd name="T16" fmla="*/ 1914 w 19"/>
                <a:gd name="T17" fmla="*/ 4076 h 42"/>
                <a:gd name="T18" fmla="*/ 2342 w 19"/>
                <a:gd name="T19" fmla="*/ 3480 h 42"/>
                <a:gd name="T20" fmla="*/ 2605 w 19"/>
                <a:gd name="T21" fmla="*/ 3026 h 42"/>
                <a:gd name="T22" fmla="*/ 2476 w 19"/>
                <a:gd name="T23" fmla="*/ 2216 h 42"/>
                <a:gd name="T24" fmla="*/ 2342 w 19"/>
                <a:gd name="T25" fmla="*/ 1498 h 42"/>
                <a:gd name="T26" fmla="*/ 1914 w 19"/>
                <a:gd name="T27" fmla="*/ 1620 h 42"/>
                <a:gd name="T28" fmla="*/ 1785 w 19"/>
                <a:gd name="T29" fmla="*/ 1620 h 42"/>
                <a:gd name="T30" fmla="*/ 1651 w 19"/>
                <a:gd name="T31" fmla="*/ 1620 h 42"/>
                <a:gd name="T32" fmla="*/ 1785 w 19"/>
                <a:gd name="T33" fmla="*/ 1289 h 42"/>
                <a:gd name="T34" fmla="*/ 1914 w 19"/>
                <a:gd name="T35" fmla="*/ 1289 h 42"/>
                <a:gd name="T36" fmla="*/ 2048 w 19"/>
                <a:gd name="T37" fmla="*/ 927 h 42"/>
                <a:gd name="T38" fmla="*/ 2208 w 19"/>
                <a:gd name="T39" fmla="*/ 693 h 42"/>
                <a:gd name="T40" fmla="*/ 557 w 19"/>
                <a:gd name="T41" fmla="*/ 0 h 42"/>
                <a:gd name="T42" fmla="*/ 397 w 19"/>
                <a:gd name="T43" fmla="*/ 239 h 42"/>
                <a:gd name="T44" fmla="*/ 268 w 19"/>
                <a:gd name="T45" fmla="*/ 693 h 42"/>
                <a:gd name="T46" fmla="*/ 0 w 19"/>
                <a:gd name="T47" fmla="*/ 927 h 42"/>
                <a:gd name="T48" fmla="*/ 134 w 19"/>
                <a:gd name="T49" fmla="*/ 1049 h 42"/>
                <a:gd name="T50" fmla="*/ 134 w 19"/>
                <a:gd name="T51" fmla="*/ 1289 h 42"/>
                <a:gd name="T52" fmla="*/ 134 w 19"/>
                <a:gd name="T53" fmla="*/ 1738 h 42"/>
                <a:gd name="T54" fmla="*/ 397 w 19"/>
                <a:gd name="T55" fmla="*/ 1977 h 42"/>
                <a:gd name="T56" fmla="*/ 691 w 19"/>
                <a:gd name="T57" fmla="*/ 2099 h 42"/>
                <a:gd name="T58" fmla="*/ 959 w 19"/>
                <a:gd name="T59" fmla="*/ 2216 h 42"/>
                <a:gd name="T60" fmla="*/ 1222 w 19"/>
                <a:gd name="T61" fmla="*/ 2455 h 42"/>
                <a:gd name="T62" fmla="*/ 557 w 19"/>
                <a:gd name="T63" fmla="*/ 2787 h 42"/>
                <a:gd name="T64" fmla="*/ 134 w 19"/>
                <a:gd name="T65" fmla="*/ 3265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87" name="Freeform 66"/>
            <p:cNvSpPr>
              <a:spLocks/>
            </p:cNvSpPr>
            <p:nvPr/>
          </p:nvSpPr>
          <p:spPr bwMode="auto">
            <a:xfrm>
              <a:off x="4776" y="1672"/>
              <a:ext cx="118" cy="107"/>
            </a:xfrm>
            <a:custGeom>
              <a:avLst/>
              <a:gdLst>
                <a:gd name="T0" fmla="*/ 0 w 23"/>
                <a:gd name="T1" fmla="*/ 447 h 22"/>
                <a:gd name="T2" fmla="*/ 1077 w 23"/>
                <a:gd name="T3" fmla="*/ 238 h 22"/>
                <a:gd name="T4" fmla="*/ 1077 w 23"/>
                <a:gd name="T5" fmla="*/ 355 h 22"/>
                <a:gd name="T6" fmla="*/ 1211 w 23"/>
                <a:gd name="T7" fmla="*/ 355 h 22"/>
                <a:gd name="T8" fmla="*/ 1211 w 23"/>
                <a:gd name="T9" fmla="*/ 355 h 22"/>
                <a:gd name="T10" fmla="*/ 2709 w 23"/>
                <a:gd name="T11" fmla="*/ 0 h 22"/>
                <a:gd name="T12" fmla="*/ 3104 w 23"/>
                <a:gd name="T13" fmla="*/ 1041 h 22"/>
                <a:gd name="T14" fmla="*/ 3104 w 23"/>
                <a:gd name="T15" fmla="*/ 1158 h 22"/>
                <a:gd name="T16" fmla="*/ 2976 w 23"/>
                <a:gd name="T17" fmla="*/ 1158 h 22"/>
                <a:gd name="T18" fmla="*/ 3104 w 23"/>
                <a:gd name="T19" fmla="*/ 1279 h 22"/>
                <a:gd name="T20" fmla="*/ 3104 w 23"/>
                <a:gd name="T21" fmla="*/ 1279 h 22"/>
                <a:gd name="T22" fmla="*/ 2842 w 23"/>
                <a:gd name="T23" fmla="*/ 1372 h 22"/>
                <a:gd name="T24" fmla="*/ 2288 w 23"/>
                <a:gd name="T25" fmla="*/ 1488 h 22"/>
                <a:gd name="T26" fmla="*/ 2160 w 23"/>
                <a:gd name="T27" fmla="*/ 1488 h 22"/>
                <a:gd name="T28" fmla="*/ 2160 w 23"/>
                <a:gd name="T29" fmla="*/ 1488 h 22"/>
                <a:gd name="T30" fmla="*/ 2160 w 23"/>
                <a:gd name="T31" fmla="*/ 1610 h 22"/>
                <a:gd name="T32" fmla="*/ 2160 w 23"/>
                <a:gd name="T33" fmla="*/ 1610 h 22"/>
                <a:gd name="T34" fmla="*/ 1765 w 23"/>
                <a:gd name="T35" fmla="*/ 1727 h 22"/>
                <a:gd name="T36" fmla="*/ 1344 w 23"/>
                <a:gd name="T37" fmla="*/ 1843 h 22"/>
                <a:gd name="T38" fmla="*/ 1344 w 23"/>
                <a:gd name="T39" fmla="*/ 1843 h 22"/>
                <a:gd name="T40" fmla="*/ 1077 w 23"/>
                <a:gd name="T41" fmla="*/ 2082 h 22"/>
                <a:gd name="T42" fmla="*/ 395 w 23"/>
                <a:gd name="T43" fmla="*/ 2412 h 22"/>
                <a:gd name="T44" fmla="*/ 262 w 23"/>
                <a:gd name="T45" fmla="*/ 2529 h 22"/>
                <a:gd name="T46" fmla="*/ 0 w 23"/>
                <a:gd name="T47" fmla="*/ 2412 h 22"/>
                <a:gd name="T48" fmla="*/ 262 w 23"/>
                <a:gd name="T49" fmla="*/ 2174 h 22"/>
                <a:gd name="T50" fmla="*/ 262 w 23"/>
                <a:gd name="T51" fmla="*/ 2082 h 22"/>
                <a:gd name="T52" fmla="*/ 262 w 23"/>
                <a:gd name="T53" fmla="*/ 1965 h 22"/>
                <a:gd name="T54" fmla="*/ 0 w 23"/>
                <a:gd name="T55" fmla="*/ 447 h 22"/>
                <a:gd name="T56" fmla="*/ 0 w 23"/>
                <a:gd name="T57" fmla="*/ 4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88" name="Freeform 67"/>
            <p:cNvSpPr>
              <a:spLocks/>
            </p:cNvSpPr>
            <p:nvPr/>
          </p:nvSpPr>
          <p:spPr bwMode="auto">
            <a:xfrm>
              <a:off x="4771" y="1589"/>
              <a:ext cx="232" cy="112"/>
            </a:xfrm>
            <a:custGeom>
              <a:avLst/>
              <a:gdLst>
                <a:gd name="T0" fmla="*/ 1382 w 45"/>
                <a:gd name="T1" fmla="*/ 808 h 23"/>
                <a:gd name="T2" fmla="*/ 3294 w 45"/>
                <a:gd name="T3" fmla="*/ 355 h 23"/>
                <a:gd name="T4" fmla="*/ 3428 w 45"/>
                <a:gd name="T5" fmla="*/ 355 h 23"/>
                <a:gd name="T6" fmla="*/ 3428 w 45"/>
                <a:gd name="T7" fmla="*/ 239 h 23"/>
                <a:gd name="T8" fmla="*/ 3697 w 45"/>
                <a:gd name="T9" fmla="*/ 0 h 23"/>
                <a:gd name="T10" fmla="*/ 3985 w 45"/>
                <a:gd name="T11" fmla="*/ 0 h 23"/>
                <a:gd name="T12" fmla="*/ 4253 w 45"/>
                <a:gd name="T13" fmla="*/ 355 h 23"/>
                <a:gd name="T14" fmla="*/ 4387 w 45"/>
                <a:gd name="T15" fmla="*/ 570 h 23"/>
                <a:gd name="T16" fmla="*/ 4119 w 45"/>
                <a:gd name="T17" fmla="*/ 808 h 23"/>
                <a:gd name="T18" fmla="*/ 3985 w 45"/>
                <a:gd name="T19" fmla="*/ 1164 h 23"/>
                <a:gd name="T20" fmla="*/ 4516 w 45"/>
                <a:gd name="T21" fmla="*/ 1164 h 23"/>
                <a:gd name="T22" fmla="*/ 4944 w 45"/>
                <a:gd name="T23" fmla="*/ 1729 h 23"/>
                <a:gd name="T24" fmla="*/ 5609 w 45"/>
                <a:gd name="T25" fmla="*/ 1850 h 23"/>
                <a:gd name="T26" fmla="*/ 5903 w 45"/>
                <a:gd name="T27" fmla="*/ 1612 h 23"/>
                <a:gd name="T28" fmla="*/ 5769 w 45"/>
                <a:gd name="T29" fmla="*/ 1373 h 23"/>
                <a:gd name="T30" fmla="*/ 5475 w 45"/>
                <a:gd name="T31" fmla="*/ 1164 h 23"/>
                <a:gd name="T32" fmla="*/ 5769 w 45"/>
                <a:gd name="T33" fmla="*/ 1281 h 23"/>
                <a:gd name="T34" fmla="*/ 6166 w 45"/>
                <a:gd name="T35" fmla="*/ 1850 h 23"/>
                <a:gd name="T36" fmla="*/ 6032 w 45"/>
                <a:gd name="T37" fmla="*/ 1967 h 23"/>
                <a:gd name="T38" fmla="*/ 5475 w 45"/>
                <a:gd name="T39" fmla="*/ 2206 h 23"/>
                <a:gd name="T40" fmla="*/ 5078 w 45"/>
                <a:gd name="T41" fmla="*/ 2420 h 23"/>
                <a:gd name="T42" fmla="*/ 5078 w 45"/>
                <a:gd name="T43" fmla="*/ 2298 h 23"/>
                <a:gd name="T44" fmla="*/ 4944 w 45"/>
                <a:gd name="T45" fmla="*/ 2089 h 23"/>
                <a:gd name="T46" fmla="*/ 4650 w 45"/>
                <a:gd name="T47" fmla="*/ 2537 h 23"/>
                <a:gd name="T48" fmla="*/ 4387 w 45"/>
                <a:gd name="T49" fmla="*/ 2537 h 23"/>
                <a:gd name="T50" fmla="*/ 4387 w 45"/>
                <a:gd name="T51" fmla="*/ 2420 h 23"/>
                <a:gd name="T52" fmla="*/ 4119 w 45"/>
                <a:gd name="T53" fmla="*/ 2298 h 23"/>
                <a:gd name="T54" fmla="*/ 3825 w 45"/>
                <a:gd name="T55" fmla="*/ 2206 h 23"/>
                <a:gd name="T56" fmla="*/ 3697 w 45"/>
                <a:gd name="T57" fmla="*/ 1967 h 23"/>
                <a:gd name="T58" fmla="*/ 2872 w 45"/>
                <a:gd name="T59" fmla="*/ 1967 h 23"/>
                <a:gd name="T60" fmla="*/ 1382 w 45"/>
                <a:gd name="T61" fmla="*/ 2298 h 23"/>
                <a:gd name="T62" fmla="*/ 1222 w 45"/>
                <a:gd name="T63" fmla="*/ 2206 h 23"/>
                <a:gd name="T64" fmla="*/ 0 w 45"/>
                <a:gd name="T65" fmla="*/ 2420 h 23"/>
                <a:gd name="T66" fmla="*/ 0 w 45"/>
                <a:gd name="T67" fmla="*/ 1042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89" name="Freeform 68"/>
            <p:cNvSpPr>
              <a:spLocks/>
            </p:cNvSpPr>
            <p:nvPr/>
          </p:nvSpPr>
          <p:spPr bwMode="auto">
            <a:xfrm>
              <a:off x="4879" y="1662"/>
              <a:ext cx="61" cy="64"/>
            </a:xfrm>
            <a:custGeom>
              <a:avLst/>
              <a:gdLst>
                <a:gd name="T0" fmla="*/ 0 w 12"/>
                <a:gd name="T1" fmla="*/ 241 h 13"/>
                <a:gd name="T2" fmla="*/ 386 w 12"/>
                <a:gd name="T3" fmla="*/ 1310 h 13"/>
                <a:gd name="T4" fmla="*/ 386 w 12"/>
                <a:gd name="T5" fmla="*/ 1428 h 13"/>
                <a:gd name="T6" fmla="*/ 259 w 12"/>
                <a:gd name="T7" fmla="*/ 1428 h 13"/>
                <a:gd name="T8" fmla="*/ 386 w 12"/>
                <a:gd name="T9" fmla="*/ 1551 h 13"/>
                <a:gd name="T10" fmla="*/ 386 w 12"/>
                <a:gd name="T11" fmla="*/ 1551 h 13"/>
                <a:gd name="T12" fmla="*/ 386 w 12"/>
                <a:gd name="T13" fmla="*/ 1551 h 13"/>
                <a:gd name="T14" fmla="*/ 803 w 12"/>
                <a:gd name="T15" fmla="*/ 1428 h 13"/>
                <a:gd name="T16" fmla="*/ 930 w 12"/>
                <a:gd name="T17" fmla="*/ 1310 h 13"/>
                <a:gd name="T18" fmla="*/ 930 w 12"/>
                <a:gd name="T19" fmla="*/ 1186 h 13"/>
                <a:gd name="T20" fmla="*/ 930 w 12"/>
                <a:gd name="T21" fmla="*/ 1068 h 13"/>
                <a:gd name="T22" fmla="*/ 930 w 12"/>
                <a:gd name="T23" fmla="*/ 822 h 13"/>
                <a:gd name="T24" fmla="*/ 1057 w 12"/>
                <a:gd name="T25" fmla="*/ 729 h 13"/>
                <a:gd name="T26" fmla="*/ 1057 w 12"/>
                <a:gd name="T27" fmla="*/ 822 h 13"/>
                <a:gd name="T28" fmla="*/ 1057 w 12"/>
                <a:gd name="T29" fmla="*/ 945 h 13"/>
                <a:gd name="T30" fmla="*/ 1057 w 12"/>
                <a:gd name="T31" fmla="*/ 1186 h 13"/>
                <a:gd name="T32" fmla="*/ 1190 w 12"/>
                <a:gd name="T33" fmla="*/ 1186 h 13"/>
                <a:gd name="T34" fmla="*/ 1190 w 12"/>
                <a:gd name="T35" fmla="*/ 1186 h 13"/>
                <a:gd name="T36" fmla="*/ 1190 w 12"/>
                <a:gd name="T37" fmla="*/ 1068 h 13"/>
                <a:gd name="T38" fmla="*/ 1317 w 12"/>
                <a:gd name="T39" fmla="*/ 1068 h 13"/>
                <a:gd name="T40" fmla="*/ 1449 w 12"/>
                <a:gd name="T41" fmla="*/ 945 h 13"/>
                <a:gd name="T42" fmla="*/ 1576 w 12"/>
                <a:gd name="T43" fmla="*/ 945 h 13"/>
                <a:gd name="T44" fmla="*/ 1576 w 12"/>
                <a:gd name="T45" fmla="*/ 945 h 13"/>
                <a:gd name="T46" fmla="*/ 1449 w 12"/>
                <a:gd name="T47" fmla="*/ 822 h 13"/>
                <a:gd name="T48" fmla="*/ 1449 w 12"/>
                <a:gd name="T49" fmla="*/ 729 h 13"/>
                <a:gd name="T50" fmla="*/ 1449 w 12"/>
                <a:gd name="T51" fmla="*/ 729 h 13"/>
                <a:gd name="T52" fmla="*/ 1317 w 12"/>
                <a:gd name="T53" fmla="*/ 729 h 13"/>
                <a:gd name="T54" fmla="*/ 1190 w 12"/>
                <a:gd name="T55" fmla="*/ 606 h 13"/>
                <a:gd name="T56" fmla="*/ 1190 w 12"/>
                <a:gd name="T57" fmla="*/ 606 h 13"/>
                <a:gd name="T58" fmla="*/ 930 w 12"/>
                <a:gd name="T59" fmla="*/ 482 h 13"/>
                <a:gd name="T60" fmla="*/ 803 w 12"/>
                <a:gd name="T61" fmla="*/ 241 h 13"/>
                <a:gd name="T62" fmla="*/ 803 w 12"/>
                <a:gd name="T63" fmla="*/ 241 h 13"/>
                <a:gd name="T64" fmla="*/ 646 w 12"/>
                <a:gd name="T65" fmla="*/ 0 h 13"/>
                <a:gd name="T66" fmla="*/ 0 w 12"/>
                <a:gd name="T67" fmla="*/ 241 h 13"/>
                <a:gd name="T68" fmla="*/ 0 w 12"/>
                <a:gd name="T69" fmla="*/ 241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90" name="Freeform 69"/>
            <p:cNvSpPr>
              <a:spLocks/>
            </p:cNvSpPr>
            <p:nvPr/>
          </p:nvSpPr>
          <p:spPr bwMode="auto">
            <a:xfrm>
              <a:off x="4812" y="1394"/>
              <a:ext cx="108" cy="229"/>
            </a:xfrm>
            <a:custGeom>
              <a:avLst/>
              <a:gdLst>
                <a:gd name="T0" fmla="*/ 2854 w 21"/>
                <a:gd name="T1" fmla="*/ 4629 h 47"/>
                <a:gd name="T2" fmla="*/ 2726 w 21"/>
                <a:gd name="T3" fmla="*/ 4629 h 47"/>
                <a:gd name="T4" fmla="*/ 2592 w 21"/>
                <a:gd name="T5" fmla="*/ 4629 h 47"/>
                <a:gd name="T6" fmla="*/ 2458 w 21"/>
                <a:gd name="T7" fmla="*/ 4867 h 47"/>
                <a:gd name="T8" fmla="*/ 2299 w 21"/>
                <a:gd name="T9" fmla="*/ 4867 h 47"/>
                <a:gd name="T10" fmla="*/ 2299 w 21"/>
                <a:gd name="T11" fmla="*/ 4984 h 47"/>
                <a:gd name="T12" fmla="*/ 2299 w 21"/>
                <a:gd name="T13" fmla="*/ 4984 h 47"/>
                <a:gd name="T14" fmla="*/ 2299 w 21"/>
                <a:gd name="T15" fmla="*/ 4984 h 47"/>
                <a:gd name="T16" fmla="*/ 2170 w 21"/>
                <a:gd name="T17" fmla="*/ 4984 h 47"/>
                <a:gd name="T18" fmla="*/ 2170 w 21"/>
                <a:gd name="T19" fmla="*/ 5082 h 47"/>
                <a:gd name="T20" fmla="*/ 262 w 21"/>
                <a:gd name="T21" fmla="*/ 5438 h 47"/>
                <a:gd name="T22" fmla="*/ 134 w 21"/>
                <a:gd name="T23" fmla="*/ 5316 h 47"/>
                <a:gd name="T24" fmla="*/ 0 w 21"/>
                <a:gd name="T25" fmla="*/ 5199 h 47"/>
                <a:gd name="T26" fmla="*/ 0 w 21"/>
                <a:gd name="T27" fmla="*/ 5082 h 47"/>
                <a:gd name="T28" fmla="*/ 134 w 21"/>
                <a:gd name="T29" fmla="*/ 4984 h 47"/>
                <a:gd name="T30" fmla="*/ 0 w 21"/>
                <a:gd name="T31" fmla="*/ 4746 h 47"/>
                <a:gd name="T32" fmla="*/ 0 w 21"/>
                <a:gd name="T33" fmla="*/ 3942 h 47"/>
                <a:gd name="T34" fmla="*/ 0 w 21"/>
                <a:gd name="T35" fmla="*/ 3703 h 47"/>
                <a:gd name="T36" fmla="*/ 134 w 21"/>
                <a:gd name="T37" fmla="*/ 3230 h 47"/>
                <a:gd name="T38" fmla="*/ 134 w 21"/>
                <a:gd name="T39" fmla="*/ 3016 h 47"/>
                <a:gd name="T40" fmla="*/ 134 w 21"/>
                <a:gd name="T41" fmla="*/ 2777 h 47"/>
                <a:gd name="T42" fmla="*/ 134 w 21"/>
                <a:gd name="T43" fmla="*/ 2538 h 47"/>
                <a:gd name="T44" fmla="*/ 134 w 21"/>
                <a:gd name="T45" fmla="*/ 2422 h 47"/>
                <a:gd name="T46" fmla="*/ 134 w 21"/>
                <a:gd name="T47" fmla="*/ 2305 h 47"/>
                <a:gd name="T48" fmla="*/ 555 w 21"/>
                <a:gd name="T49" fmla="*/ 2090 h 47"/>
                <a:gd name="T50" fmla="*/ 689 w 21"/>
                <a:gd name="T51" fmla="*/ 1613 h 47"/>
                <a:gd name="T52" fmla="*/ 555 w 21"/>
                <a:gd name="T53" fmla="*/ 1379 h 47"/>
                <a:gd name="T54" fmla="*/ 555 w 21"/>
                <a:gd name="T55" fmla="*/ 1164 h 47"/>
                <a:gd name="T56" fmla="*/ 555 w 21"/>
                <a:gd name="T57" fmla="*/ 1164 h 47"/>
                <a:gd name="T58" fmla="*/ 555 w 21"/>
                <a:gd name="T59" fmla="*/ 1043 h 47"/>
                <a:gd name="T60" fmla="*/ 396 w 21"/>
                <a:gd name="T61" fmla="*/ 809 h 47"/>
                <a:gd name="T62" fmla="*/ 555 w 21"/>
                <a:gd name="T63" fmla="*/ 453 h 47"/>
                <a:gd name="T64" fmla="*/ 396 w 21"/>
                <a:gd name="T65" fmla="*/ 356 h 47"/>
                <a:gd name="T66" fmla="*/ 396 w 21"/>
                <a:gd name="T67" fmla="*/ 239 h 47"/>
                <a:gd name="T68" fmla="*/ 555 w 21"/>
                <a:gd name="T69" fmla="*/ 239 h 47"/>
                <a:gd name="T70" fmla="*/ 689 w 21"/>
                <a:gd name="T71" fmla="*/ 117 h 47"/>
                <a:gd name="T72" fmla="*/ 818 w 21"/>
                <a:gd name="T73" fmla="*/ 117 h 47"/>
                <a:gd name="T74" fmla="*/ 818 w 21"/>
                <a:gd name="T75" fmla="*/ 117 h 47"/>
                <a:gd name="T76" fmla="*/ 951 w 21"/>
                <a:gd name="T77" fmla="*/ 0 h 47"/>
                <a:gd name="T78" fmla="*/ 2299 w 21"/>
                <a:gd name="T79" fmla="*/ 3347 h 47"/>
                <a:gd name="T80" fmla="*/ 2299 w 21"/>
                <a:gd name="T81" fmla="*/ 3464 h 47"/>
                <a:gd name="T82" fmla="*/ 2299 w 21"/>
                <a:gd name="T83" fmla="*/ 3586 h 47"/>
                <a:gd name="T84" fmla="*/ 2299 w 21"/>
                <a:gd name="T85" fmla="*/ 3586 h 47"/>
                <a:gd name="T86" fmla="*/ 2592 w 21"/>
                <a:gd name="T87" fmla="*/ 3820 h 47"/>
                <a:gd name="T88" fmla="*/ 2726 w 21"/>
                <a:gd name="T89" fmla="*/ 3820 h 47"/>
                <a:gd name="T90" fmla="*/ 2726 w 21"/>
                <a:gd name="T91" fmla="*/ 3942 h 47"/>
                <a:gd name="T92" fmla="*/ 2726 w 21"/>
                <a:gd name="T93" fmla="*/ 4059 h 47"/>
                <a:gd name="T94" fmla="*/ 2854 w 21"/>
                <a:gd name="T95" fmla="*/ 4273 h 47"/>
                <a:gd name="T96" fmla="*/ 2854 w 21"/>
                <a:gd name="T97" fmla="*/ 4390 h 47"/>
                <a:gd name="T98" fmla="*/ 2854 w 21"/>
                <a:gd name="T99" fmla="*/ 4512 h 47"/>
                <a:gd name="T100" fmla="*/ 2854 w 21"/>
                <a:gd name="T101" fmla="*/ 4629 h 47"/>
                <a:gd name="T102" fmla="*/ 2854 w 21"/>
                <a:gd name="T103" fmla="*/ 4629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91" name="Freeform 70"/>
            <p:cNvSpPr>
              <a:spLocks/>
            </p:cNvSpPr>
            <p:nvPr/>
          </p:nvSpPr>
          <p:spPr bwMode="auto">
            <a:xfrm>
              <a:off x="4848" y="1189"/>
              <a:ext cx="251" cy="385"/>
            </a:xfrm>
            <a:custGeom>
              <a:avLst/>
              <a:gdLst>
                <a:gd name="T0" fmla="*/ 1337 w 49"/>
                <a:gd name="T1" fmla="*/ 8217 h 79"/>
                <a:gd name="T2" fmla="*/ 1337 w 49"/>
                <a:gd name="T3" fmla="*/ 8455 h 79"/>
                <a:gd name="T4" fmla="*/ 1598 w 49"/>
                <a:gd name="T5" fmla="*/ 8694 h 79"/>
                <a:gd name="T6" fmla="*/ 1757 w 49"/>
                <a:gd name="T7" fmla="*/ 8787 h 79"/>
                <a:gd name="T8" fmla="*/ 1890 w 49"/>
                <a:gd name="T9" fmla="*/ 9143 h 79"/>
                <a:gd name="T10" fmla="*/ 2018 w 49"/>
                <a:gd name="T11" fmla="*/ 8909 h 79"/>
                <a:gd name="T12" fmla="*/ 2151 w 49"/>
                <a:gd name="T13" fmla="*/ 8455 h 79"/>
                <a:gd name="T14" fmla="*/ 2413 w 49"/>
                <a:gd name="T15" fmla="*/ 7861 h 79"/>
                <a:gd name="T16" fmla="*/ 2413 w 49"/>
                <a:gd name="T17" fmla="*/ 7768 h 79"/>
                <a:gd name="T18" fmla="*/ 2674 w 49"/>
                <a:gd name="T19" fmla="*/ 7291 h 79"/>
                <a:gd name="T20" fmla="*/ 2833 w 49"/>
                <a:gd name="T21" fmla="*/ 7412 h 79"/>
                <a:gd name="T22" fmla="*/ 2966 w 49"/>
                <a:gd name="T23" fmla="*/ 7412 h 79"/>
                <a:gd name="T24" fmla="*/ 2966 w 49"/>
                <a:gd name="T25" fmla="*/ 7174 h 79"/>
                <a:gd name="T26" fmla="*/ 3488 w 49"/>
                <a:gd name="T27" fmla="*/ 7052 h 79"/>
                <a:gd name="T28" fmla="*/ 3488 w 49"/>
                <a:gd name="T29" fmla="*/ 6842 h 79"/>
                <a:gd name="T30" fmla="*/ 3755 w 49"/>
                <a:gd name="T31" fmla="*/ 6720 h 79"/>
                <a:gd name="T32" fmla="*/ 3908 w 49"/>
                <a:gd name="T33" fmla="*/ 6482 h 79"/>
                <a:gd name="T34" fmla="*/ 4170 w 49"/>
                <a:gd name="T35" fmla="*/ 6009 h 79"/>
                <a:gd name="T36" fmla="*/ 4170 w 49"/>
                <a:gd name="T37" fmla="*/ 5911 h 79"/>
                <a:gd name="T38" fmla="*/ 4564 w 49"/>
                <a:gd name="T39" fmla="*/ 5911 h 79"/>
                <a:gd name="T40" fmla="*/ 4697 w 49"/>
                <a:gd name="T41" fmla="*/ 5678 h 79"/>
                <a:gd name="T42" fmla="*/ 4984 w 49"/>
                <a:gd name="T43" fmla="*/ 5439 h 79"/>
                <a:gd name="T44" fmla="*/ 5379 w 49"/>
                <a:gd name="T45" fmla="*/ 5556 h 79"/>
                <a:gd name="T46" fmla="*/ 5773 w 49"/>
                <a:gd name="T47" fmla="*/ 5083 h 79"/>
                <a:gd name="T48" fmla="*/ 6193 w 49"/>
                <a:gd name="T49" fmla="*/ 4752 h 79"/>
                <a:gd name="T50" fmla="*/ 6454 w 49"/>
                <a:gd name="T51" fmla="*/ 4630 h 79"/>
                <a:gd name="T52" fmla="*/ 6587 w 49"/>
                <a:gd name="T53" fmla="*/ 4396 h 79"/>
                <a:gd name="T54" fmla="*/ 6454 w 49"/>
                <a:gd name="T55" fmla="*/ 4274 h 79"/>
                <a:gd name="T56" fmla="*/ 6326 w 49"/>
                <a:gd name="T57" fmla="*/ 4157 h 79"/>
                <a:gd name="T58" fmla="*/ 6454 w 49"/>
                <a:gd name="T59" fmla="*/ 4060 h 79"/>
                <a:gd name="T60" fmla="*/ 6326 w 49"/>
                <a:gd name="T61" fmla="*/ 3704 h 79"/>
                <a:gd name="T62" fmla="*/ 6060 w 49"/>
                <a:gd name="T63" fmla="*/ 3587 h 79"/>
                <a:gd name="T64" fmla="*/ 5773 w 49"/>
                <a:gd name="T65" fmla="*/ 3704 h 79"/>
                <a:gd name="T66" fmla="*/ 5512 w 49"/>
                <a:gd name="T67" fmla="*/ 3231 h 79"/>
                <a:gd name="T68" fmla="*/ 5512 w 49"/>
                <a:gd name="T69" fmla="*/ 3017 h 79"/>
                <a:gd name="T70" fmla="*/ 5379 w 49"/>
                <a:gd name="T71" fmla="*/ 3017 h 79"/>
                <a:gd name="T72" fmla="*/ 5117 w 49"/>
                <a:gd name="T73" fmla="*/ 3017 h 79"/>
                <a:gd name="T74" fmla="*/ 4830 w 49"/>
                <a:gd name="T75" fmla="*/ 2900 h 79"/>
                <a:gd name="T76" fmla="*/ 4697 w 49"/>
                <a:gd name="T77" fmla="*/ 2539 h 79"/>
                <a:gd name="T78" fmla="*/ 3227 w 49"/>
                <a:gd name="T79" fmla="*/ 0 h 79"/>
                <a:gd name="T80" fmla="*/ 2966 w 49"/>
                <a:gd name="T81" fmla="*/ 0 h 79"/>
                <a:gd name="T82" fmla="*/ 2833 w 49"/>
                <a:gd name="T83" fmla="*/ 239 h 79"/>
                <a:gd name="T84" fmla="*/ 2413 w 49"/>
                <a:gd name="T85" fmla="*/ 239 h 79"/>
                <a:gd name="T86" fmla="*/ 2018 w 49"/>
                <a:gd name="T87" fmla="*/ 570 h 79"/>
                <a:gd name="T88" fmla="*/ 1890 w 49"/>
                <a:gd name="T89" fmla="*/ 239 h 79"/>
                <a:gd name="T90" fmla="*/ 1757 w 49"/>
                <a:gd name="T91" fmla="*/ 117 h 79"/>
                <a:gd name="T92" fmla="*/ 814 w 49"/>
                <a:gd name="T93" fmla="*/ 1852 h 79"/>
                <a:gd name="T94" fmla="*/ 943 w 49"/>
                <a:gd name="T95" fmla="*/ 2208 h 79"/>
                <a:gd name="T96" fmla="*/ 943 w 49"/>
                <a:gd name="T97" fmla="*/ 2539 h 79"/>
                <a:gd name="T98" fmla="*/ 681 w 49"/>
                <a:gd name="T99" fmla="*/ 2778 h 79"/>
                <a:gd name="T100" fmla="*/ 814 w 49"/>
                <a:gd name="T101" fmla="*/ 3704 h 79"/>
                <a:gd name="T102" fmla="*/ 522 w 49"/>
                <a:gd name="T103" fmla="*/ 4157 h 79"/>
                <a:gd name="T104" fmla="*/ 522 w 49"/>
                <a:gd name="T105" fmla="*/ 4513 h 79"/>
                <a:gd name="T106" fmla="*/ 394 w 49"/>
                <a:gd name="T107" fmla="*/ 4630 h 79"/>
                <a:gd name="T108" fmla="*/ 394 w 49"/>
                <a:gd name="T109" fmla="*/ 4869 h 79"/>
                <a:gd name="T110" fmla="*/ 133 w 49"/>
                <a:gd name="T111" fmla="*/ 4752 h 79"/>
                <a:gd name="T112" fmla="*/ 0 w 49"/>
                <a:gd name="T113" fmla="*/ 4869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44092" name="Group 71"/>
            <p:cNvGrpSpPr>
              <a:grpSpLocks/>
            </p:cNvGrpSpPr>
            <p:nvPr/>
          </p:nvGrpSpPr>
          <p:grpSpPr bwMode="auto">
            <a:xfrm>
              <a:off x="2038" y="2920"/>
              <a:ext cx="609" cy="371"/>
              <a:chOff x="1991" y="3321"/>
              <a:chExt cx="361" cy="231"/>
            </a:xfrm>
          </p:grpSpPr>
          <p:sp>
            <p:nvSpPr>
              <p:cNvPr id="44093" name="Freeform 72"/>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4094" name="Freeform 73"/>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4095" name="Freeform 74"/>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4096" name="Freeform 75"/>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4097" name="Freeform 76"/>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4098" name="Freeform 77"/>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4099" name="Freeform 78"/>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4100" name="Freeform 79"/>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6487EB"/>
              </a:solidFill>
              <a:ln w="12700" cmpd="sng">
                <a:solidFill>
                  <a:schemeClr val="tx1"/>
                </a:solidFill>
                <a:prstDash val="solid"/>
                <a:round/>
                <a:headEnd/>
                <a:tailEnd/>
              </a:ln>
            </p:spPr>
            <p:txBody>
              <a:bodyPr/>
              <a:lstStyle/>
              <a:p>
                <a:endParaRPr lang="en-US"/>
              </a:p>
            </p:txBody>
          </p:sp>
        </p:grpSp>
      </p:grpSp>
      <p:sp>
        <p:nvSpPr>
          <p:cNvPr id="44035" name="Rectangle 106"/>
          <p:cNvSpPr>
            <a:spLocks noGrp="1" noChangeArrowheads="1"/>
          </p:cNvSpPr>
          <p:nvPr>
            <p:ph type="title" idx="4294967295"/>
          </p:nvPr>
        </p:nvSpPr>
        <p:spPr>
          <a:xfrm>
            <a:off x="0" y="242888"/>
            <a:ext cx="9144000" cy="1143000"/>
          </a:xfrm>
        </p:spPr>
        <p:txBody>
          <a:bodyPr/>
          <a:lstStyle/>
          <a:p>
            <a:r>
              <a:rPr lang="en-US" altLang="en-US" sz="2400" smtClean="0"/>
              <a:t>Obesity Trends* Among U.S. Adults</a:t>
            </a:r>
            <a:br>
              <a:rPr lang="en-US" altLang="en-US" sz="2400" smtClean="0"/>
            </a:br>
            <a:r>
              <a:rPr lang="en-US" altLang="en-US" sz="2400" smtClean="0">
                <a:solidFill>
                  <a:srgbClr val="DE3021"/>
                </a:solidFill>
              </a:rPr>
              <a:t>BRFSS, 1995</a:t>
            </a:r>
          </a:p>
        </p:txBody>
      </p:sp>
      <p:sp>
        <p:nvSpPr>
          <p:cNvPr id="44036" name="Text Box 132"/>
          <p:cNvSpPr txBox="1">
            <a:spLocks noChangeArrowheads="1"/>
          </p:cNvSpPr>
          <p:nvPr/>
        </p:nvSpPr>
        <p:spPr bwMode="auto">
          <a:xfrm>
            <a:off x="2119489" y="1200151"/>
            <a:ext cx="55194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altLang="en-US" sz="1400" b="1">
                <a:solidFill>
                  <a:srgbClr val="000000"/>
                </a:solidFill>
                <a:latin typeface="Verdana" pitchFamily="34" charset="0"/>
              </a:rPr>
              <a:t>(*BMI ≥30, or ~ 30 lbs. overweight for 5’ 4” person)</a:t>
            </a:r>
          </a:p>
        </p:txBody>
      </p:sp>
      <p:sp>
        <p:nvSpPr>
          <p:cNvPr id="44037" name="Text Box 150"/>
          <p:cNvSpPr txBox="1">
            <a:spLocks noChangeArrowheads="1"/>
          </p:cNvSpPr>
          <p:nvPr/>
        </p:nvSpPr>
        <p:spPr bwMode="auto">
          <a:xfrm>
            <a:off x="653345" y="5894388"/>
            <a:ext cx="72517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altLang="en-US" sz="1400" b="1">
                <a:solidFill>
                  <a:srgbClr val="000000"/>
                </a:solidFill>
                <a:latin typeface="Arial Narrow" pitchFamily="34" charset="0"/>
              </a:rPr>
              <a:t>No Data           &lt;10%          10%–14%	    15%–19% </a:t>
            </a:r>
          </a:p>
        </p:txBody>
      </p:sp>
      <p:sp>
        <p:nvSpPr>
          <p:cNvPr id="44038" name="Rectangle 151"/>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44039" name="Rectangle 152"/>
          <p:cNvSpPr>
            <a:spLocks noChangeArrowheads="1"/>
          </p:cNvSpPr>
          <p:nvPr/>
        </p:nvSpPr>
        <p:spPr bwMode="auto">
          <a:xfrm>
            <a:off x="1349022" y="5953125"/>
            <a:ext cx="208844" cy="234950"/>
          </a:xfrm>
          <a:prstGeom prst="rect">
            <a:avLst/>
          </a:prstGeom>
          <a:solidFill>
            <a:srgbClr val="99CCFF"/>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44040" name="Rectangle 153"/>
          <p:cNvSpPr>
            <a:spLocks noChangeArrowheads="1"/>
          </p:cNvSpPr>
          <p:nvPr/>
        </p:nvSpPr>
        <p:spPr bwMode="auto">
          <a:xfrm>
            <a:off x="2229556" y="5951538"/>
            <a:ext cx="208844" cy="234950"/>
          </a:xfrm>
          <a:prstGeom prst="rect">
            <a:avLst/>
          </a:prstGeom>
          <a:solidFill>
            <a:srgbClr val="6699FF"/>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pPr algn="ctr"/>
            <a:endParaRPr lang="en-US" altLang="en-US">
              <a:solidFill>
                <a:srgbClr val="000000"/>
              </a:solidFill>
            </a:endParaRPr>
          </a:p>
        </p:txBody>
      </p:sp>
      <p:sp>
        <p:nvSpPr>
          <p:cNvPr id="44041" name="Rectangle 154"/>
          <p:cNvSpPr>
            <a:spLocks noChangeArrowheads="1"/>
          </p:cNvSpPr>
          <p:nvPr/>
        </p:nvSpPr>
        <p:spPr bwMode="auto">
          <a:xfrm>
            <a:off x="3296356" y="5961063"/>
            <a:ext cx="208844" cy="234950"/>
          </a:xfrm>
          <a:prstGeom prst="rect">
            <a:avLst/>
          </a:prstGeom>
          <a:solidFill>
            <a:srgbClr val="0000A0"/>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44042" name="Rectangle 155"/>
          <p:cNvSpPr>
            <a:spLocks noChangeArrowheads="1"/>
          </p:cNvSpPr>
          <p:nvPr/>
        </p:nvSpPr>
        <p:spPr bwMode="auto">
          <a:xfrm>
            <a:off x="395111" y="5892800"/>
            <a:ext cx="3939117"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Tree>
    <p:extLst>
      <p:ext uri="{BB962C8B-B14F-4D97-AF65-F5344CB8AC3E}">
        <p14:creationId xmlns:p14="http://schemas.microsoft.com/office/powerpoint/2010/main" val="14409310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Freeform 5"/>
          <p:cNvSpPr>
            <a:spLocks/>
          </p:cNvSpPr>
          <p:nvPr/>
        </p:nvSpPr>
        <p:spPr bwMode="auto">
          <a:xfrm>
            <a:off x="4011790" y="2003425"/>
            <a:ext cx="644877"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59" name="Freeform 6"/>
          <p:cNvSpPr>
            <a:spLocks/>
          </p:cNvSpPr>
          <p:nvPr/>
        </p:nvSpPr>
        <p:spPr bwMode="auto">
          <a:xfrm>
            <a:off x="3983567" y="2398713"/>
            <a:ext cx="681566"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060" name="Freeform 7"/>
          <p:cNvSpPr>
            <a:spLocks/>
          </p:cNvSpPr>
          <p:nvPr/>
        </p:nvSpPr>
        <p:spPr bwMode="auto">
          <a:xfrm>
            <a:off x="3960989" y="2794000"/>
            <a:ext cx="805744"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61" name="Freeform 8"/>
          <p:cNvSpPr>
            <a:spLocks/>
          </p:cNvSpPr>
          <p:nvPr/>
        </p:nvSpPr>
        <p:spPr bwMode="auto">
          <a:xfrm>
            <a:off x="4121856" y="3203576"/>
            <a:ext cx="722489"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062" name="Freeform 9"/>
          <p:cNvSpPr>
            <a:spLocks/>
          </p:cNvSpPr>
          <p:nvPr/>
        </p:nvSpPr>
        <p:spPr bwMode="auto">
          <a:xfrm>
            <a:off x="4018845" y="3590925"/>
            <a:ext cx="839612"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63" name="Freeform 10"/>
          <p:cNvSpPr>
            <a:spLocks/>
          </p:cNvSpPr>
          <p:nvPr/>
        </p:nvSpPr>
        <p:spPr bwMode="auto">
          <a:xfrm>
            <a:off x="4651022" y="2740026"/>
            <a:ext cx="592667"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64" name="Freeform 11"/>
          <p:cNvSpPr>
            <a:spLocks/>
          </p:cNvSpPr>
          <p:nvPr/>
        </p:nvSpPr>
        <p:spPr bwMode="auto">
          <a:xfrm>
            <a:off x="4731456" y="31273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65" name="Freeform 12"/>
          <p:cNvSpPr>
            <a:spLocks/>
          </p:cNvSpPr>
          <p:nvPr/>
        </p:nvSpPr>
        <p:spPr bwMode="auto">
          <a:xfrm>
            <a:off x="4975578" y="2282826"/>
            <a:ext cx="513644"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66" name="Freeform 13"/>
          <p:cNvSpPr>
            <a:spLocks/>
          </p:cNvSpPr>
          <p:nvPr/>
        </p:nvSpPr>
        <p:spPr bwMode="auto">
          <a:xfrm>
            <a:off x="5343879" y="3265489"/>
            <a:ext cx="718255"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67" name="Freeform 14"/>
          <p:cNvSpPr>
            <a:spLocks/>
          </p:cNvSpPr>
          <p:nvPr/>
        </p:nvSpPr>
        <p:spPr bwMode="auto">
          <a:xfrm>
            <a:off x="5280378" y="3560764"/>
            <a:ext cx="801511"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68" name="Freeform 15"/>
          <p:cNvSpPr>
            <a:spLocks/>
          </p:cNvSpPr>
          <p:nvPr/>
        </p:nvSpPr>
        <p:spPr bwMode="auto">
          <a:xfrm>
            <a:off x="5489222" y="3824288"/>
            <a:ext cx="375356"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69" name="Freeform 16"/>
          <p:cNvSpPr>
            <a:spLocks/>
          </p:cNvSpPr>
          <p:nvPr/>
        </p:nvSpPr>
        <p:spPr bwMode="auto">
          <a:xfrm>
            <a:off x="5729111" y="2840038"/>
            <a:ext cx="410634"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70" name="Freeform 17"/>
          <p:cNvSpPr>
            <a:spLocks/>
          </p:cNvSpPr>
          <p:nvPr/>
        </p:nvSpPr>
        <p:spPr bwMode="auto">
          <a:xfrm>
            <a:off x="5843412" y="3459163"/>
            <a:ext cx="860778"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71" name="Freeform 18"/>
          <p:cNvSpPr>
            <a:spLocks/>
          </p:cNvSpPr>
          <p:nvPr/>
        </p:nvSpPr>
        <p:spPr bwMode="auto">
          <a:xfrm>
            <a:off x="5590823" y="4311650"/>
            <a:ext cx="889000"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72" name="Freeform 19"/>
          <p:cNvSpPr>
            <a:spLocks/>
          </p:cNvSpPr>
          <p:nvPr/>
        </p:nvSpPr>
        <p:spPr bwMode="auto">
          <a:xfrm>
            <a:off x="5987346" y="3009900"/>
            <a:ext cx="441677"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73" name="Freeform 20"/>
          <p:cNvSpPr>
            <a:spLocks/>
          </p:cNvSpPr>
          <p:nvPr/>
        </p:nvSpPr>
        <p:spPr bwMode="auto">
          <a:xfrm>
            <a:off x="4844345" y="3660776"/>
            <a:ext cx="485422"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74" name="Freeform 21"/>
          <p:cNvSpPr>
            <a:spLocks/>
          </p:cNvSpPr>
          <p:nvPr/>
        </p:nvSpPr>
        <p:spPr bwMode="auto">
          <a:xfrm>
            <a:off x="2103968" y="2562225"/>
            <a:ext cx="780344"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075" name="Freeform 22"/>
          <p:cNvSpPr>
            <a:spLocks/>
          </p:cNvSpPr>
          <p:nvPr/>
        </p:nvSpPr>
        <p:spPr bwMode="auto">
          <a:xfrm>
            <a:off x="3324578" y="2452689"/>
            <a:ext cx="681567"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076" name="Freeform 23"/>
          <p:cNvSpPr>
            <a:spLocks/>
          </p:cNvSpPr>
          <p:nvPr/>
        </p:nvSpPr>
        <p:spPr bwMode="auto">
          <a:xfrm>
            <a:off x="3434645" y="3003551"/>
            <a:ext cx="716844"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077" name="Freeform 24"/>
          <p:cNvSpPr>
            <a:spLocks/>
          </p:cNvSpPr>
          <p:nvPr/>
        </p:nvSpPr>
        <p:spPr bwMode="auto">
          <a:xfrm>
            <a:off x="3341511" y="3521076"/>
            <a:ext cx="684389"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078" name="Freeform 25"/>
          <p:cNvSpPr>
            <a:spLocks/>
          </p:cNvSpPr>
          <p:nvPr/>
        </p:nvSpPr>
        <p:spPr bwMode="auto">
          <a:xfrm>
            <a:off x="3601156" y="3660776"/>
            <a:ext cx="1367367"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79" name="Freeform 26"/>
          <p:cNvSpPr>
            <a:spLocks/>
          </p:cNvSpPr>
          <p:nvPr/>
        </p:nvSpPr>
        <p:spPr bwMode="auto">
          <a:xfrm>
            <a:off x="6169378"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080" name="Freeform 27"/>
          <p:cNvSpPr>
            <a:spLocks/>
          </p:cNvSpPr>
          <p:nvPr/>
        </p:nvSpPr>
        <p:spPr bwMode="auto">
          <a:xfrm>
            <a:off x="6660445" y="2266950"/>
            <a:ext cx="166511"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45081" name="Group 28"/>
          <p:cNvGrpSpPr>
            <a:grpSpLocks/>
          </p:cNvGrpSpPr>
          <p:nvPr/>
        </p:nvGrpSpPr>
        <p:grpSpPr bwMode="auto">
          <a:xfrm>
            <a:off x="1027289" y="3886200"/>
            <a:ext cx="1786467" cy="1390650"/>
            <a:chOff x="768" y="2832"/>
            <a:chExt cx="1203" cy="876"/>
          </a:xfrm>
        </p:grpSpPr>
        <p:sp>
          <p:nvSpPr>
            <p:cNvPr id="45126" name="Freeform 29"/>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127" name="Freeform 30"/>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0000A0"/>
            </a:solidFill>
            <a:ln w="12700" cmpd="sng">
              <a:solidFill>
                <a:schemeClr val="tx1"/>
              </a:solidFill>
              <a:prstDash val="solid"/>
              <a:round/>
              <a:headEnd/>
              <a:tailEnd/>
            </a:ln>
          </p:spPr>
          <p:txBody>
            <a:bodyPr/>
            <a:lstStyle/>
            <a:p>
              <a:endParaRPr lang="en-US"/>
            </a:p>
          </p:txBody>
        </p:sp>
        <p:sp>
          <p:nvSpPr>
            <p:cNvPr id="45128" name="Freeform 31"/>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129" name="Freeform 32"/>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5130" name="Freeform 33"/>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131" name="Freeform 34"/>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5132" name="Freeform 35"/>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133" name="Freeform 36"/>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5134" name="Freeform 37"/>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135" name="Freeform 38"/>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5136" name="Freeform 39"/>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137" name="Freeform 40"/>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5138" name="Freeform 41"/>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139" name="Freeform 42"/>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140" name="Freeform 43"/>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45082" name="Freeform 44"/>
          <p:cNvSpPr>
            <a:spLocks/>
          </p:cNvSpPr>
          <p:nvPr/>
        </p:nvSpPr>
        <p:spPr bwMode="auto">
          <a:xfrm>
            <a:off x="2956278" y="2794001"/>
            <a:ext cx="551744"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083" name="Freeform 45"/>
          <p:cNvSpPr>
            <a:spLocks/>
          </p:cNvSpPr>
          <p:nvPr/>
        </p:nvSpPr>
        <p:spPr bwMode="auto">
          <a:xfrm>
            <a:off x="2343856" y="1709739"/>
            <a:ext cx="649111"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084" name="Freeform 46"/>
          <p:cNvSpPr>
            <a:spLocks/>
          </p:cNvSpPr>
          <p:nvPr/>
        </p:nvSpPr>
        <p:spPr bwMode="auto">
          <a:xfrm>
            <a:off x="2168878" y="2035176"/>
            <a:ext cx="781756"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85" name="Freeform 47"/>
          <p:cNvSpPr>
            <a:spLocks/>
          </p:cNvSpPr>
          <p:nvPr/>
        </p:nvSpPr>
        <p:spPr bwMode="auto">
          <a:xfrm>
            <a:off x="2805289" y="1833564"/>
            <a:ext cx="585612"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86" name="Freeform 48"/>
          <p:cNvSpPr>
            <a:spLocks/>
          </p:cNvSpPr>
          <p:nvPr/>
        </p:nvSpPr>
        <p:spPr bwMode="auto">
          <a:xfrm>
            <a:off x="3050823" y="1857375"/>
            <a:ext cx="997656"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087" name="Freeform 49"/>
          <p:cNvSpPr>
            <a:spLocks/>
          </p:cNvSpPr>
          <p:nvPr/>
        </p:nvSpPr>
        <p:spPr bwMode="auto">
          <a:xfrm>
            <a:off x="2451100" y="2662239"/>
            <a:ext cx="620889"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88" name="Freeform 50"/>
          <p:cNvSpPr>
            <a:spLocks/>
          </p:cNvSpPr>
          <p:nvPr/>
        </p:nvSpPr>
        <p:spPr bwMode="auto">
          <a:xfrm>
            <a:off x="2775656" y="3444875"/>
            <a:ext cx="658988"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089" name="Freeform 51"/>
          <p:cNvSpPr>
            <a:spLocks/>
          </p:cNvSpPr>
          <p:nvPr/>
        </p:nvSpPr>
        <p:spPr bwMode="auto">
          <a:xfrm>
            <a:off x="4607278" y="1981201"/>
            <a:ext cx="642055"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090" name="Freeform 52"/>
          <p:cNvSpPr>
            <a:spLocks/>
          </p:cNvSpPr>
          <p:nvPr/>
        </p:nvSpPr>
        <p:spPr bwMode="auto">
          <a:xfrm>
            <a:off x="4902201" y="4133851"/>
            <a:ext cx="557389"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91" name="Freeform 53"/>
          <p:cNvSpPr>
            <a:spLocks/>
          </p:cNvSpPr>
          <p:nvPr/>
        </p:nvSpPr>
        <p:spPr bwMode="auto">
          <a:xfrm>
            <a:off x="5126568" y="2855913"/>
            <a:ext cx="390877"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45092" name="Group 54"/>
          <p:cNvGrpSpPr>
            <a:grpSpLocks/>
          </p:cNvGrpSpPr>
          <p:nvPr/>
        </p:nvGrpSpPr>
        <p:grpSpPr bwMode="auto">
          <a:xfrm>
            <a:off x="5177367" y="2197100"/>
            <a:ext cx="738011" cy="742950"/>
            <a:chOff x="3562" y="1636"/>
            <a:chExt cx="497" cy="468"/>
          </a:xfrm>
        </p:grpSpPr>
        <p:sp>
          <p:nvSpPr>
            <p:cNvPr id="45124" name="Freeform 55"/>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125" name="Freeform 56"/>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45093" name="Freeform 57"/>
          <p:cNvSpPr>
            <a:spLocks/>
          </p:cNvSpPr>
          <p:nvPr/>
        </p:nvSpPr>
        <p:spPr bwMode="auto">
          <a:xfrm>
            <a:off x="5473701" y="2917826"/>
            <a:ext cx="290689"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94" name="Freeform 58"/>
          <p:cNvSpPr>
            <a:spLocks/>
          </p:cNvSpPr>
          <p:nvPr/>
        </p:nvSpPr>
        <p:spPr bwMode="auto">
          <a:xfrm>
            <a:off x="5171723" y="3846514"/>
            <a:ext cx="338667"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95" name="Freeform 59"/>
          <p:cNvSpPr>
            <a:spLocks/>
          </p:cNvSpPr>
          <p:nvPr/>
        </p:nvSpPr>
        <p:spPr bwMode="auto">
          <a:xfrm>
            <a:off x="6111523" y="2732089"/>
            <a:ext cx="570089"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96" name="Freeform 60"/>
          <p:cNvSpPr>
            <a:spLocks/>
          </p:cNvSpPr>
          <p:nvPr/>
        </p:nvSpPr>
        <p:spPr bwMode="auto">
          <a:xfrm>
            <a:off x="5922434" y="3127376"/>
            <a:ext cx="738011"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97" name="Freeform 61"/>
          <p:cNvSpPr>
            <a:spLocks/>
          </p:cNvSpPr>
          <p:nvPr/>
        </p:nvSpPr>
        <p:spPr bwMode="auto">
          <a:xfrm>
            <a:off x="5973234" y="3730626"/>
            <a:ext cx="498122"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98" name="Freeform 62"/>
          <p:cNvSpPr>
            <a:spLocks/>
          </p:cNvSpPr>
          <p:nvPr/>
        </p:nvSpPr>
        <p:spPr bwMode="auto">
          <a:xfrm>
            <a:off x="5748867" y="3784600"/>
            <a:ext cx="529167"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099" name="Freeform 63"/>
          <p:cNvSpPr>
            <a:spLocks/>
          </p:cNvSpPr>
          <p:nvPr/>
        </p:nvSpPr>
        <p:spPr bwMode="auto">
          <a:xfrm>
            <a:off x="6246990" y="3041650"/>
            <a:ext cx="448733"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100" name="Freeform 64"/>
          <p:cNvSpPr>
            <a:spLocks/>
          </p:cNvSpPr>
          <p:nvPr/>
        </p:nvSpPr>
        <p:spPr bwMode="auto">
          <a:xfrm>
            <a:off x="6588478" y="3017839"/>
            <a:ext cx="107244"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101" name="Freeform 65"/>
          <p:cNvSpPr>
            <a:spLocks/>
          </p:cNvSpPr>
          <p:nvPr/>
        </p:nvSpPr>
        <p:spPr bwMode="auto">
          <a:xfrm>
            <a:off x="6616701" y="2801939"/>
            <a:ext cx="138289"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102" name="Freeform 66"/>
          <p:cNvSpPr>
            <a:spLocks/>
          </p:cNvSpPr>
          <p:nvPr/>
        </p:nvSpPr>
        <p:spPr bwMode="auto">
          <a:xfrm>
            <a:off x="6739467" y="2654301"/>
            <a:ext cx="166511"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103" name="Freeform 67"/>
          <p:cNvSpPr>
            <a:spLocks/>
          </p:cNvSpPr>
          <p:nvPr/>
        </p:nvSpPr>
        <p:spPr bwMode="auto">
          <a:xfrm>
            <a:off x="6732411" y="2522538"/>
            <a:ext cx="327378"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104" name="Freeform 68"/>
          <p:cNvSpPr>
            <a:spLocks/>
          </p:cNvSpPr>
          <p:nvPr/>
        </p:nvSpPr>
        <p:spPr bwMode="auto">
          <a:xfrm>
            <a:off x="6884812" y="2638425"/>
            <a:ext cx="86077"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105" name="Freeform 69"/>
          <p:cNvSpPr>
            <a:spLocks/>
          </p:cNvSpPr>
          <p:nvPr/>
        </p:nvSpPr>
        <p:spPr bwMode="auto">
          <a:xfrm>
            <a:off x="6790267" y="2212975"/>
            <a:ext cx="15240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106" name="Freeform 70"/>
          <p:cNvSpPr>
            <a:spLocks/>
          </p:cNvSpPr>
          <p:nvPr/>
        </p:nvSpPr>
        <p:spPr bwMode="auto">
          <a:xfrm>
            <a:off x="6841067" y="1887539"/>
            <a:ext cx="354189"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45107" name="Group 71"/>
          <p:cNvGrpSpPr>
            <a:grpSpLocks/>
          </p:cNvGrpSpPr>
          <p:nvPr/>
        </p:nvGrpSpPr>
        <p:grpSpPr bwMode="auto">
          <a:xfrm>
            <a:off x="2875845" y="4635501"/>
            <a:ext cx="859367" cy="588963"/>
            <a:chOff x="1991" y="3321"/>
            <a:chExt cx="361" cy="231"/>
          </a:xfrm>
        </p:grpSpPr>
        <p:sp>
          <p:nvSpPr>
            <p:cNvPr id="45116" name="Freeform 72"/>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5117" name="Freeform 73"/>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5118" name="Freeform 74"/>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5119" name="Freeform 75"/>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5120" name="Freeform 76"/>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5121" name="Freeform 77"/>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5122" name="Freeform 78"/>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5123" name="Freeform 79"/>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6487EB"/>
            </a:solidFill>
            <a:ln w="12700" cmpd="sng">
              <a:solidFill>
                <a:schemeClr val="tx1"/>
              </a:solidFill>
              <a:prstDash val="solid"/>
              <a:round/>
              <a:headEnd/>
              <a:tailEnd/>
            </a:ln>
          </p:spPr>
          <p:txBody>
            <a:bodyPr/>
            <a:lstStyle/>
            <a:p>
              <a:endParaRPr lang="en-US"/>
            </a:p>
          </p:txBody>
        </p:sp>
      </p:grpSp>
      <p:sp>
        <p:nvSpPr>
          <p:cNvPr id="45108" name="Rectangle 106"/>
          <p:cNvSpPr>
            <a:spLocks noGrp="1" noChangeArrowheads="1"/>
          </p:cNvSpPr>
          <p:nvPr>
            <p:ph type="title" idx="4294967295"/>
          </p:nvPr>
        </p:nvSpPr>
        <p:spPr>
          <a:xfrm>
            <a:off x="0" y="242888"/>
            <a:ext cx="9144000" cy="1143000"/>
          </a:xfrm>
        </p:spPr>
        <p:txBody>
          <a:bodyPr/>
          <a:lstStyle/>
          <a:p>
            <a:r>
              <a:rPr lang="en-US" altLang="en-US" sz="2400" smtClean="0"/>
              <a:t>Obesity Trends* Among U.S. Adults</a:t>
            </a:r>
            <a:br>
              <a:rPr lang="en-US" altLang="en-US" sz="2400" smtClean="0"/>
            </a:br>
            <a:r>
              <a:rPr lang="en-US" altLang="en-US" sz="2400" smtClean="0">
                <a:solidFill>
                  <a:srgbClr val="DE3021"/>
                </a:solidFill>
              </a:rPr>
              <a:t>BRFSS, 1996</a:t>
            </a:r>
          </a:p>
        </p:txBody>
      </p:sp>
      <p:sp>
        <p:nvSpPr>
          <p:cNvPr id="45109" name="Text Box 132"/>
          <p:cNvSpPr txBox="1">
            <a:spLocks noChangeArrowheads="1"/>
          </p:cNvSpPr>
          <p:nvPr/>
        </p:nvSpPr>
        <p:spPr bwMode="auto">
          <a:xfrm>
            <a:off x="2119489" y="1200151"/>
            <a:ext cx="55194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altLang="en-US" sz="1400" b="1">
                <a:solidFill>
                  <a:srgbClr val="000000"/>
                </a:solidFill>
                <a:latin typeface="Verdana" pitchFamily="34" charset="0"/>
              </a:rPr>
              <a:t>(*BMI ≥30, or ~ 30 lbs. overweight for 5’ 4” person)</a:t>
            </a:r>
          </a:p>
        </p:txBody>
      </p:sp>
      <p:sp>
        <p:nvSpPr>
          <p:cNvPr id="45110" name="Text Box 150"/>
          <p:cNvSpPr txBox="1">
            <a:spLocks noChangeArrowheads="1"/>
          </p:cNvSpPr>
          <p:nvPr/>
        </p:nvSpPr>
        <p:spPr bwMode="auto">
          <a:xfrm>
            <a:off x="653345" y="5894388"/>
            <a:ext cx="72517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altLang="en-US" sz="1400" b="1" dirty="0">
                <a:solidFill>
                  <a:srgbClr val="000000"/>
                </a:solidFill>
                <a:latin typeface="Arial Narrow" pitchFamily="34" charset="0"/>
              </a:rPr>
              <a:t>No Data           &lt;10%          10%–14%	    15%–19% </a:t>
            </a:r>
          </a:p>
        </p:txBody>
      </p:sp>
      <p:sp>
        <p:nvSpPr>
          <p:cNvPr id="45111" name="Rectangle 151"/>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45112" name="Rectangle 152"/>
          <p:cNvSpPr>
            <a:spLocks noChangeArrowheads="1"/>
          </p:cNvSpPr>
          <p:nvPr/>
        </p:nvSpPr>
        <p:spPr bwMode="auto">
          <a:xfrm>
            <a:off x="1349022" y="5953125"/>
            <a:ext cx="208844" cy="234950"/>
          </a:xfrm>
          <a:prstGeom prst="rect">
            <a:avLst/>
          </a:prstGeom>
          <a:solidFill>
            <a:srgbClr val="99CCFF"/>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45113" name="Rectangle 153"/>
          <p:cNvSpPr>
            <a:spLocks noChangeArrowheads="1"/>
          </p:cNvSpPr>
          <p:nvPr/>
        </p:nvSpPr>
        <p:spPr bwMode="auto">
          <a:xfrm>
            <a:off x="2229556" y="5951538"/>
            <a:ext cx="208844" cy="234950"/>
          </a:xfrm>
          <a:prstGeom prst="rect">
            <a:avLst/>
          </a:prstGeom>
          <a:solidFill>
            <a:srgbClr val="6699FF"/>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pPr algn="ctr"/>
            <a:endParaRPr lang="en-US" altLang="en-US">
              <a:solidFill>
                <a:srgbClr val="000000"/>
              </a:solidFill>
            </a:endParaRPr>
          </a:p>
        </p:txBody>
      </p:sp>
      <p:sp>
        <p:nvSpPr>
          <p:cNvPr id="45114" name="Rectangle 154"/>
          <p:cNvSpPr>
            <a:spLocks noChangeArrowheads="1"/>
          </p:cNvSpPr>
          <p:nvPr/>
        </p:nvSpPr>
        <p:spPr bwMode="auto">
          <a:xfrm>
            <a:off x="3296356" y="5961063"/>
            <a:ext cx="208844" cy="234950"/>
          </a:xfrm>
          <a:prstGeom prst="rect">
            <a:avLst/>
          </a:prstGeom>
          <a:solidFill>
            <a:srgbClr val="0000A0"/>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45115" name="Rectangle 155"/>
          <p:cNvSpPr>
            <a:spLocks noChangeArrowheads="1"/>
          </p:cNvSpPr>
          <p:nvPr/>
        </p:nvSpPr>
        <p:spPr bwMode="auto">
          <a:xfrm>
            <a:off x="395111" y="5892800"/>
            <a:ext cx="3968750"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Tree>
    <p:extLst>
      <p:ext uri="{BB962C8B-B14F-4D97-AF65-F5344CB8AC3E}">
        <p14:creationId xmlns:p14="http://schemas.microsoft.com/office/powerpoint/2010/main" val="17821544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Freeform 5"/>
          <p:cNvSpPr>
            <a:spLocks/>
          </p:cNvSpPr>
          <p:nvPr/>
        </p:nvSpPr>
        <p:spPr bwMode="auto">
          <a:xfrm>
            <a:off x="4011790" y="2003425"/>
            <a:ext cx="644877"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083" name="Freeform 6"/>
          <p:cNvSpPr>
            <a:spLocks/>
          </p:cNvSpPr>
          <p:nvPr/>
        </p:nvSpPr>
        <p:spPr bwMode="auto">
          <a:xfrm>
            <a:off x="3983567" y="2398713"/>
            <a:ext cx="681566"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084" name="Freeform 7"/>
          <p:cNvSpPr>
            <a:spLocks/>
          </p:cNvSpPr>
          <p:nvPr/>
        </p:nvSpPr>
        <p:spPr bwMode="auto">
          <a:xfrm>
            <a:off x="3960989" y="2794000"/>
            <a:ext cx="805744"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085" name="Freeform 8"/>
          <p:cNvSpPr>
            <a:spLocks/>
          </p:cNvSpPr>
          <p:nvPr/>
        </p:nvSpPr>
        <p:spPr bwMode="auto">
          <a:xfrm>
            <a:off x="4121856" y="3203576"/>
            <a:ext cx="722489"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6086" name="Freeform 9"/>
          <p:cNvSpPr>
            <a:spLocks/>
          </p:cNvSpPr>
          <p:nvPr/>
        </p:nvSpPr>
        <p:spPr bwMode="auto">
          <a:xfrm>
            <a:off x="4018845" y="3590925"/>
            <a:ext cx="839612"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6087" name="Freeform 10"/>
          <p:cNvSpPr>
            <a:spLocks/>
          </p:cNvSpPr>
          <p:nvPr/>
        </p:nvSpPr>
        <p:spPr bwMode="auto">
          <a:xfrm>
            <a:off x="4651022" y="2740026"/>
            <a:ext cx="592667"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088" name="Freeform 11"/>
          <p:cNvSpPr>
            <a:spLocks/>
          </p:cNvSpPr>
          <p:nvPr/>
        </p:nvSpPr>
        <p:spPr bwMode="auto">
          <a:xfrm>
            <a:off x="4731456" y="31273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089" name="Freeform 12"/>
          <p:cNvSpPr>
            <a:spLocks/>
          </p:cNvSpPr>
          <p:nvPr/>
        </p:nvSpPr>
        <p:spPr bwMode="auto">
          <a:xfrm>
            <a:off x="4975578" y="2282826"/>
            <a:ext cx="513644"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090" name="Freeform 14"/>
          <p:cNvSpPr>
            <a:spLocks/>
          </p:cNvSpPr>
          <p:nvPr/>
        </p:nvSpPr>
        <p:spPr bwMode="auto">
          <a:xfrm>
            <a:off x="5280378" y="3560764"/>
            <a:ext cx="801511"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091" name="Freeform 15"/>
          <p:cNvSpPr>
            <a:spLocks/>
          </p:cNvSpPr>
          <p:nvPr/>
        </p:nvSpPr>
        <p:spPr bwMode="auto">
          <a:xfrm>
            <a:off x="5489222" y="3824288"/>
            <a:ext cx="375356"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092" name="Freeform 16"/>
          <p:cNvSpPr>
            <a:spLocks/>
          </p:cNvSpPr>
          <p:nvPr/>
        </p:nvSpPr>
        <p:spPr bwMode="auto">
          <a:xfrm>
            <a:off x="5729111" y="2840038"/>
            <a:ext cx="410634"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093" name="Freeform 17"/>
          <p:cNvSpPr>
            <a:spLocks/>
          </p:cNvSpPr>
          <p:nvPr/>
        </p:nvSpPr>
        <p:spPr bwMode="auto">
          <a:xfrm>
            <a:off x="5843412" y="3459163"/>
            <a:ext cx="860778"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094" name="Freeform 18"/>
          <p:cNvSpPr>
            <a:spLocks/>
          </p:cNvSpPr>
          <p:nvPr/>
        </p:nvSpPr>
        <p:spPr bwMode="auto">
          <a:xfrm>
            <a:off x="5590823" y="4311650"/>
            <a:ext cx="889000"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095" name="Freeform 19"/>
          <p:cNvSpPr>
            <a:spLocks/>
          </p:cNvSpPr>
          <p:nvPr/>
        </p:nvSpPr>
        <p:spPr bwMode="auto">
          <a:xfrm>
            <a:off x="5987346" y="3009900"/>
            <a:ext cx="441677"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096" name="Freeform 20"/>
          <p:cNvSpPr>
            <a:spLocks/>
          </p:cNvSpPr>
          <p:nvPr/>
        </p:nvSpPr>
        <p:spPr bwMode="auto">
          <a:xfrm>
            <a:off x="4844345" y="3660776"/>
            <a:ext cx="485422"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097" name="Freeform 21"/>
          <p:cNvSpPr>
            <a:spLocks/>
          </p:cNvSpPr>
          <p:nvPr/>
        </p:nvSpPr>
        <p:spPr bwMode="auto">
          <a:xfrm>
            <a:off x="2103968" y="2562225"/>
            <a:ext cx="780344"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098" name="Freeform 22"/>
          <p:cNvSpPr>
            <a:spLocks/>
          </p:cNvSpPr>
          <p:nvPr/>
        </p:nvSpPr>
        <p:spPr bwMode="auto">
          <a:xfrm>
            <a:off x="3324578" y="2452689"/>
            <a:ext cx="681567"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6099" name="Freeform 23"/>
          <p:cNvSpPr>
            <a:spLocks/>
          </p:cNvSpPr>
          <p:nvPr/>
        </p:nvSpPr>
        <p:spPr bwMode="auto">
          <a:xfrm>
            <a:off x="3434645" y="3003551"/>
            <a:ext cx="716844"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6100" name="Freeform 24"/>
          <p:cNvSpPr>
            <a:spLocks/>
          </p:cNvSpPr>
          <p:nvPr/>
        </p:nvSpPr>
        <p:spPr bwMode="auto">
          <a:xfrm>
            <a:off x="3341511" y="3521076"/>
            <a:ext cx="684389"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6101" name="Freeform 25"/>
          <p:cNvSpPr>
            <a:spLocks/>
          </p:cNvSpPr>
          <p:nvPr/>
        </p:nvSpPr>
        <p:spPr bwMode="auto">
          <a:xfrm>
            <a:off x="3601156" y="3660776"/>
            <a:ext cx="1367367"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02" name="Freeform 26"/>
          <p:cNvSpPr>
            <a:spLocks/>
          </p:cNvSpPr>
          <p:nvPr/>
        </p:nvSpPr>
        <p:spPr bwMode="auto">
          <a:xfrm>
            <a:off x="6169378"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03" name="Freeform 27"/>
          <p:cNvSpPr>
            <a:spLocks/>
          </p:cNvSpPr>
          <p:nvPr/>
        </p:nvSpPr>
        <p:spPr bwMode="auto">
          <a:xfrm>
            <a:off x="6660445" y="2266950"/>
            <a:ext cx="166511"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46104" name="Group 28"/>
          <p:cNvGrpSpPr>
            <a:grpSpLocks/>
          </p:cNvGrpSpPr>
          <p:nvPr/>
        </p:nvGrpSpPr>
        <p:grpSpPr bwMode="auto">
          <a:xfrm>
            <a:off x="1027289" y="3886200"/>
            <a:ext cx="1786467" cy="1390650"/>
            <a:chOff x="768" y="2832"/>
            <a:chExt cx="1203" cy="876"/>
          </a:xfrm>
        </p:grpSpPr>
        <p:sp>
          <p:nvSpPr>
            <p:cNvPr id="46152" name="Freeform 29"/>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53" name="Freeform 30"/>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0000A0"/>
            </a:solidFill>
            <a:ln w="12700" cmpd="sng">
              <a:solidFill>
                <a:schemeClr val="tx1"/>
              </a:solidFill>
              <a:prstDash val="solid"/>
              <a:round/>
              <a:headEnd/>
              <a:tailEnd/>
            </a:ln>
          </p:spPr>
          <p:txBody>
            <a:bodyPr/>
            <a:lstStyle/>
            <a:p>
              <a:endParaRPr lang="en-US"/>
            </a:p>
          </p:txBody>
        </p:sp>
        <p:sp>
          <p:nvSpPr>
            <p:cNvPr id="46154" name="Freeform 31"/>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55" name="Freeform 32"/>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6156" name="Freeform 33"/>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57" name="Freeform 34"/>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6158" name="Freeform 35"/>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59" name="Freeform 36"/>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6160" name="Freeform 37"/>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61" name="Freeform 38"/>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6162" name="Freeform 39"/>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63" name="Freeform 40"/>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6164" name="Freeform 41"/>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65" name="Freeform 42"/>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66" name="Freeform 43"/>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46105" name="Freeform 44"/>
          <p:cNvSpPr>
            <a:spLocks/>
          </p:cNvSpPr>
          <p:nvPr/>
        </p:nvSpPr>
        <p:spPr bwMode="auto">
          <a:xfrm>
            <a:off x="2956278" y="2794001"/>
            <a:ext cx="551744"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6106" name="Freeform 45"/>
          <p:cNvSpPr>
            <a:spLocks/>
          </p:cNvSpPr>
          <p:nvPr/>
        </p:nvSpPr>
        <p:spPr bwMode="auto">
          <a:xfrm>
            <a:off x="2343856" y="1709739"/>
            <a:ext cx="649111"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6107" name="Freeform 46"/>
          <p:cNvSpPr>
            <a:spLocks/>
          </p:cNvSpPr>
          <p:nvPr/>
        </p:nvSpPr>
        <p:spPr bwMode="auto">
          <a:xfrm>
            <a:off x="2168878" y="2035176"/>
            <a:ext cx="781756"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08" name="Freeform 47"/>
          <p:cNvSpPr>
            <a:spLocks/>
          </p:cNvSpPr>
          <p:nvPr/>
        </p:nvSpPr>
        <p:spPr bwMode="auto">
          <a:xfrm>
            <a:off x="2805289" y="1833564"/>
            <a:ext cx="585612"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09" name="Freeform 48"/>
          <p:cNvSpPr>
            <a:spLocks/>
          </p:cNvSpPr>
          <p:nvPr/>
        </p:nvSpPr>
        <p:spPr bwMode="auto">
          <a:xfrm>
            <a:off x="3050823" y="1857375"/>
            <a:ext cx="997656"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6110" name="Freeform 49"/>
          <p:cNvSpPr>
            <a:spLocks/>
          </p:cNvSpPr>
          <p:nvPr/>
        </p:nvSpPr>
        <p:spPr bwMode="auto">
          <a:xfrm>
            <a:off x="2451100" y="2662239"/>
            <a:ext cx="620889"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6111" name="Freeform 50"/>
          <p:cNvSpPr>
            <a:spLocks/>
          </p:cNvSpPr>
          <p:nvPr/>
        </p:nvSpPr>
        <p:spPr bwMode="auto">
          <a:xfrm>
            <a:off x="2775656" y="3444875"/>
            <a:ext cx="658988"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6112" name="Freeform 51"/>
          <p:cNvSpPr>
            <a:spLocks/>
          </p:cNvSpPr>
          <p:nvPr/>
        </p:nvSpPr>
        <p:spPr bwMode="auto">
          <a:xfrm>
            <a:off x="4607278" y="1981201"/>
            <a:ext cx="642055"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13" name="Freeform 52"/>
          <p:cNvSpPr>
            <a:spLocks/>
          </p:cNvSpPr>
          <p:nvPr/>
        </p:nvSpPr>
        <p:spPr bwMode="auto">
          <a:xfrm>
            <a:off x="4902201" y="4133851"/>
            <a:ext cx="557389"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14" name="Freeform 53"/>
          <p:cNvSpPr>
            <a:spLocks/>
          </p:cNvSpPr>
          <p:nvPr/>
        </p:nvSpPr>
        <p:spPr bwMode="auto">
          <a:xfrm>
            <a:off x="5126568" y="2855913"/>
            <a:ext cx="390877"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46115" name="Group 54"/>
          <p:cNvGrpSpPr>
            <a:grpSpLocks/>
          </p:cNvGrpSpPr>
          <p:nvPr/>
        </p:nvGrpSpPr>
        <p:grpSpPr bwMode="auto">
          <a:xfrm>
            <a:off x="5177367" y="2197100"/>
            <a:ext cx="738011" cy="742950"/>
            <a:chOff x="3562" y="1636"/>
            <a:chExt cx="497" cy="468"/>
          </a:xfrm>
        </p:grpSpPr>
        <p:sp>
          <p:nvSpPr>
            <p:cNvPr id="46150" name="Freeform 55"/>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51" name="Freeform 56"/>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0000A0"/>
            </a:solidFill>
            <a:ln w="12700" cmpd="sng">
              <a:solidFill>
                <a:schemeClr val="tx1"/>
              </a:solidFill>
              <a:prstDash val="solid"/>
              <a:round/>
              <a:headEnd/>
              <a:tailEnd/>
            </a:ln>
          </p:spPr>
          <p:txBody>
            <a:bodyPr/>
            <a:lstStyle/>
            <a:p>
              <a:endParaRPr lang="en-US"/>
            </a:p>
          </p:txBody>
        </p:sp>
      </p:grpSp>
      <p:grpSp>
        <p:nvGrpSpPr>
          <p:cNvPr id="46116" name="Group 127"/>
          <p:cNvGrpSpPr>
            <a:grpSpLocks/>
          </p:cNvGrpSpPr>
          <p:nvPr/>
        </p:nvGrpSpPr>
        <p:grpSpPr bwMode="auto">
          <a:xfrm>
            <a:off x="5171723" y="2917826"/>
            <a:ext cx="890411" cy="1571625"/>
            <a:chOff x="3665" y="1838"/>
            <a:chExt cx="631" cy="990"/>
          </a:xfrm>
        </p:grpSpPr>
        <p:sp>
          <p:nvSpPr>
            <p:cNvPr id="46147" name="Freeform 13"/>
            <p:cNvSpPr>
              <a:spLocks/>
            </p:cNvSpPr>
            <p:nvPr/>
          </p:nvSpPr>
          <p:spPr bwMode="auto">
            <a:xfrm>
              <a:off x="3787" y="2057"/>
              <a:ext cx="509" cy="249"/>
            </a:xfrm>
            <a:custGeom>
              <a:avLst/>
              <a:gdLst>
                <a:gd name="T0" fmla="*/ 2725 w 99"/>
                <a:gd name="T1" fmla="*/ 5698 h 51"/>
                <a:gd name="T2" fmla="*/ 2591 w 99"/>
                <a:gd name="T3" fmla="*/ 5458 h 51"/>
                <a:gd name="T4" fmla="*/ 2987 w 99"/>
                <a:gd name="T5" fmla="*/ 5458 h 51"/>
                <a:gd name="T6" fmla="*/ 10864 w 99"/>
                <a:gd name="T7" fmla="*/ 4765 h 51"/>
                <a:gd name="T8" fmla="*/ 11553 w 99"/>
                <a:gd name="T9" fmla="*/ 4433 h 51"/>
                <a:gd name="T10" fmla="*/ 12108 w 99"/>
                <a:gd name="T11" fmla="*/ 4077 h 51"/>
                <a:gd name="T12" fmla="*/ 12108 w 99"/>
                <a:gd name="T13" fmla="*/ 3838 h 51"/>
                <a:gd name="T14" fmla="*/ 12237 w 99"/>
                <a:gd name="T15" fmla="*/ 3598 h 51"/>
                <a:gd name="T16" fmla="*/ 13455 w 99"/>
                <a:gd name="T17" fmla="*/ 2671 h 51"/>
                <a:gd name="T18" fmla="*/ 13321 w 99"/>
                <a:gd name="T19" fmla="*/ 2549 h 51"/>
                <a:gd name="T20" fmla="*/ 13193 w 99"/>
                <a:gd name="T21" fmla="*/ 2456 h 51"/>
                <a:gd name="T22" fmla="*/ 12900 w 99"/>
                <a:gd name="T23" fmla="*/ 2334 h 51"/>
                <a:gd name="T24" fmla="*/ 12766 w 99"/>
                <a:gd name="T25" fmla="*/ 2334 h 51"/>
                <a:gd name="T26" fmla="*/ 12237 w 99"/>
                <a:gd name="T27" fmla="*/ 1621 h 51"/>
                <a:gd name="T28" fmla="*/ 12108 w 99"/>
                <a:gd name="T29" fmla="*/ 1406 h 51"/>
                <a:gd name="T30" fmla="*/ 12108 w 99"/>
                <a:gd name="T31" fmla="*/ 928 h 51"/>
                <a:gd name="T32" fmla="*/ 11815 w 99"/>
                <a:gd name="T33" fmla="*/ 810 h 51"/>
                <a:gd name="T34" fmla="*/ 11419 w 99"/>
                <a:gd name="T35" fmla="*/ 478 h 51"/>
                <a:gd name="T36" fmla="*/ 11157 w 99"/>
                <a:gd name="T37" fmla="*/ 478 h 51"/>
                <a:gd name="T38" fmla="*/ 10997 w 99"/>
                <a:gd name="T39" fmla="*/ 693 h 51"/>
                <a:gd name="T40" fmla="*/ 10602 w 99"/>
                <a:gd name="T41" fmla="*/ 693 h 51"/>
                <a:gd name="T42" fmla="*/ 10206 w 99"/>
                <a:gd name="T43" fmla="*/ 693 h 51"/>
                <a:gd name="T44" fmla="*/ 9650 w 99"/>
                <a:gd name="T45" fmla="*/ 571 h 51"/>
                <a:gd name="T46" fmla="*/ 8961 w 99"/>
                <a:gd name="T47" fmla="*/ 478 h 51"/>
                <a:gd name="T48" fmla="*/ 8566 w 99"/>
                <a:gd name="T49" fmla="*/ 0 h 51"/>
                <a:gd name="T50" fmla="*/ 8298 w 99"/>
                <a:gd name="T51" fmla="*/ 117 h 51"/>
                <a:gd name="T52" fmla="*/ 7877 w 99"/>
                <a:gd name="T53" fmla="*/ 0 h 51"/>
                <a:gd name="T54" fmla="*/ 7877 w 99"/>
                <a:gd name="T55" fmla="*/ 239 h 51"/>
                <a:gd name="T56" fmla="*/ 7877 w 99"/>
                <a:gd name="T57" fmla="*/ 693 h 51"/>
                <a:gd name="T58" fmla="*/ 7481 w 99"/>
                <a:gd name="T59" fmla="*/ 928 h 51"/>
                <a:gd name="T60" fmla="*/ 6925 w 99"/>
                <a:gd name="T61" fmla="*/ 928 h 51"/>
                <a:gd name="T62" fmla="*/ 6267 w 99"/>
                <a:gd name="T63" fmla="*/ 2099 h 51"/>
                <a:gd name="T64" fmla="*/ 5712 w 99"/>
                <a:gd name="T65" fmla="*/ 2456 h 51"/>
                <a:gd name="T66" fmla="*/ 5311 w 99"/>
                <a:gd name="T67" fmla="*/ 2217 h 51"/>
                <a:gd name="T68" fmla="*/ 5023 w 99"/>
                <a:gd name="T69" fmla="*/ 2788 h 51"/>
                <a:gd name="T70" fmla="*/ 4756 w 99"/>
                <a:gd name="T71" fmla="*/ 2788 h 51"/>
                <a:gd name="T72" fmla="*/ 4360 w 99"/>
                <a:gd name="T73" fmla="*/ 2671 h 51"/>
                <a:gd name="T74" fmla="*/ 4072 w 99"/>
                <a:gd name="T75" fmla="*/ 3027 h 51"/>
                <a:gd name="T76" fmla="*/ 3542 w 99"/>
                <a:gd name="T77" fmla="*/ 2788 h 51"/>
                <a:gd name="T78" fmla="*/ 2725 w 99"/>
                <a:gd name="T79" fmla="*/ 2910 h 51"/>
                <a:gd name="T80" fmla="*/ 2725 w 99"/>
                <a:gd name="T81" fmla="*/ 3144 h 51"/>
                <a:gd name="T82" fmla="*/ 2458 w 99"/>
                <a:gd name="T83" fmla="*/ 3144 h 51"/>
                <a:gd name="T84" fmla="*/ 2458 w 99"/>
                <a:gd name="T85" fmla="*/ 3144 h 51"/>
                <a:gd name="T86" fmla="*/ 2298 w 99"/>
                <a:gd name="T87" fmla="*/ 3481 h 51"/>
                <a:gd name="T88" fmla="*/ 2298 w 99"/>
                <a:gd name="T89" fmla="*/ 3481 h 51"/>
                <a:gd name="T90" fmla="*/ 2458 w 99"/>
                <a:gd name="T91" fmla="*/ 3838 h 51"/>
                <a:gd name="T92" fmla="*/ 1640 w 99"/>
                <a:gd name="T93" fmla="*/ 3955 h 51"/>
                <a:gd name="T94" fmla="*/ 1769 w 99"/>
                <a:gd name="T95" fmla="*/ 4648 h 51"/>
                <a:gd name="T96" fmla="*/ 1347 w 99"/>
                <a:gd name="T97" fmla="*/ 4531 h 51"/>
                <a:gd name="T98" fmla="*/ 817 w 99"/>
                <a:gd name="T99" fmla="*/ 4433 h 51"/>
                <a:gd name="T100" fmla="*/ 555 w 99"/>
                <a:gd name="T101" fmla="*/ 4887 h 51"/>
                <a:gd name="T102" fmla="*/ 555 w 99"/>
                <a:gd name="T103" fmla="*/ 4887 h 51"/>
                <a:gd name="T104" fmla="*/ 689 w 99"/>
                <a:gd name="T105" fmla="*/ 5126 h 51"/>
                <a:gd name="T106" fmla="*/ 396 w 99"/>
                <a:gd name="T107" fmla="*/ 5698 h 51"/>
                <a:gd name="T108" fmla="*/ 134 w 99"/>
                <a:gd name="T109" fmla="*/ 5698 h 51"/>
                <a:gd name="T110" fmla="*/ 0 w 99"/>
                <a:gd name="T111" fmla="*/ 593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6148" name="Freeform 57"/>
            <p:cNvSpPr>
              <a:spLocks/>
            </p:cNvSpPr>
            <p:nvPr/>
          </p:nvSpPr>
          <p:spPr bwMode="auto">
            <a:xfrm>
              <a:off x="3879" y="1838"/>
              <a:ext cx="206" cy="351"/>
            </a:xfrm>
            <a:custGeom>
              <a:avLst/>
              <a:gdLst>
                <a:gd name="T0" fmla="*/ 134 w 40"/>
                <a:gd name="T1" fmla="*/ 570 h 72"/>
                <a:gd name="T2" fmla="*/ 556 w 40"/>
                <a:gd name="T3" fmla="*/ 5207 h 72"/>
                <a:gd name="T4" fmla="*/ 556 w 40"/>
                <a:gd name="T5" fmla="*/ 5324 h 72"/>
                <a:gd name="T6" fmla="*/ 556 w 40"/>
                <a:gd name="T7" fmla="*/ 5441 h 72"/>
                <a:gd name="T8" fmla="*/ 556 w 40"/>
                <a:gd name="T9" fmla="*/ 5679 h 72"/>
                <a:gd name="T10" fmla="*/ 690 w 40"/>
                <a:gd name="T11" fmla="*/ 6011 h 72"/>
                <a:gd name="T12" fmla="*/ 824 w 40"/>
                <a:gd name="T13" fmla="*/ 6489 h 72"/>
                <a:gd name="T14" fmla="*/ 556 w 40"/>
                <a:gd name="T15" fmla="*/ 6845 h 72"/>
                <a:gd name="T16" fmla="*/ 556 w 40"/>
                <a:gd name="T17" fmla="*/ 6937 h 72"/>
                <a:gd name="T18" fmla="*/ 268 w 40"/>
                <a:gd name="T19" fmla="*/ 7298 h 72"/>
                <a:gd name="T20" fmla="*/ 0 w 40"/>
                <a:gd name="T21" fmla="*/ 7532 h 72"/>
                <a:gd name="T22" fmla="*/ 0 w 40"/>
                <a:gd name="T23" fmla="*/ 7888 h 72"/>
                <a:gd name="T24" fmla="*/ 0 w 40"/>
                <a:gd name="T25" fmla="*/ 8224 h 72"/>
                <a:gd name="T26" fmla="*/ 0 w 40"/>
                <a:gd name="T27" fmla="*/ 8224 h 72"/>
                <a:gd name="T28" fmla="*/ 0 w 40"/>
                <a:gd name="T29" fmla="*/ 8341 h 72"/>
                <a:gd name="T30" fmla="*/ 0 w 40"/>
                <a:gd name="T31" fmla="*/ 8341 h 72"/>
                <a:gd name="T32" fmla="*/ 134 w 40"/>
                <a:gd name="T33" fmla="*/ 8341 h 72"/>
                <a:gd name="T34" fmla="*/ 268 w 40"/>
                <a:gd name="T35" fmla="*/ 8341 h 72"/>
                <a:gd name="T36" fmla="*/ 268 w 40"/>
                <a:gd name="T37" fmla="*/ 8224 h 72"/>
                <a:gd name="T38" fmla="*/ 268 w 40"/>
                <a:gd name="T39" fmla="*/ 8102 h 72"/>
                <a:gd name="T40" fmla="*/ 690 w 40"/>
                <a:gd name="T41" fmla="*/ 8102 h 72"/>
                <a:gd name="T42" fmla="*/ 1087 w 40"/>
                <a:gd name="T43" fmla="*/ 7985 h 72"/>
                <a:gd name="T44" fmla="*/ 1643 w 40"/>
                <a:gd name="T45" fmla="*/ 8224 h 72"/>
                <a:gd name="T46" fmla="*/ 1643 w 40"/>
                <a:gd name="T47" fmla="*/ 8224 h 72"/>
                <a:gd name="T48" fmla="*/ 1777 w 40"/>
                <a:gd name="T49" fmla="*/ 8224 h 72"/>
                <a:gd name="T50" fmla="*/ 1911 w 40"/>
                <a:gd name="T51" fmla="*/ 7888 h 72"/>
                <a:gd name="T52" fmla="*/ 2173 w 40"/>
                <a:gd name="T53" fmla="*/ 7888 h 72"/>
                <a:gd name="T54" fmla="*/ 2333 w 40"/>
                <a:gd name="T55" fmla="*/ 7985 h 72"/>
                <a:gd name="T56" fmla="*/ 2467 w 40"/>
                <a:gd name="T57" fmla="*/ 8102 h 72"/>
                <a:gd name="T58" fmla="*/ 2601 w 40"/>
                <a:gd name="T59" fmla="*/ 7985 h 72"/>
                <a:gd name="T60" fmla="*/ 2730 w 40"/>
                <a:gd name="T61" fmla="*/ 7532 h 72"/>
                <a:gd name="T62" fmla="*/ 2863 w 40"/>
                <a:gd name="T63" fmla="*/ 7415 h 72"/>
                <a:gd name="T64" fmla="*/ 2997 w 40"/>
                <a:gd name="T65" fmla="*/ 7415 h 72"/>
                <a:gd name="T66" fmla="*/ 3291 w 40"/>
                <a:gd name="T67" fmla="*/ 7654 h 72"/>
                <a:gd name="T68" fmla="*/ 3687 w 40"/>
                <a:gd name="T69" fmla="*/ 7654 h 72"/>
                <a:gd name="T70" fmla="*/ 3821 w 40"/>
                <a:gd name="T71" fmla="*/ 7298 h 72"/>
                <a:gd name="T72" fmla="*/ 4506 w 40"/>
                <a:gd name="T73" fmla="*/ 6489 h 72"/>
                <a:gd name="T74" fmla="*/ 4506 w 40"/>
                <a:gd name="T75" fmla="*/ 6133 h 72"/>
                <a:gd name="T76" fmla="*/ 4640 w 40"/>
                <a:gd name="T77" fmla="*/ 6133 h 72"/>
                <a:gd name="T78" fmla="*/ 5068 w 40"/>
                <a:gd name="T79" fmla="*/ 6133 h 72"/>
                <a:gd name="T80" fmla="*/ 5196 w 40"/>
                <a:gd name="T81" fmla="*/ 6011 h 72"/>
                <a:gd name="T82" fmla="*/ 5464 w 40"/>
                <a:gd name="T83" fmla="*/ 5918 h 72"/>
                <a:gd name="T84" fmla="*/ 5464 w 40"/>
                <a:gd name="T85" fmla="*/ 5796 h 72"/>
                <a:gd name="T86" fmla="*/ 5464 w 40"/>
                <a:gd name="T87" fmla="*/ 5441 h 72"/>
                <a:gd name="T88" fmla="*/ 5464 w 40"/>
                <a:gd name="T89" fmla="*/ 5441 h 72"/>
                <a:gd name="T90" fmla="*/ 5464 w 40"/>
                <a:gd name="T91" fmla="*/ 5207 h 72"/>
                <a:gd name="T92" fmla="*/ 4774 w 40"/>
                <a:gd name="T93" fmla="*/ 117 h 72"/>
                <a:gd name="T94" fmla="*/ 4774 w 40"/>
                <a:gd name="T95" fmla="*/ 0 h 72"/>
                <a:gd name="T96" fmla="*/ 1221 w 40"/>
                <a:gd name="T97" fmla="*/ 356 h 72"/>
                <a:gd name="T98" fmla="*/ 1087 w 40"/>
                <a:gd name="T99" fmla="*/ 473 h 72"/>
                <a:gd name="T100" fmla="*/ 824 w 40"/>
                <a:gd name="T101" fmla="*/ 570 h 72"/>
                <a:gd name="T102" fmla="*/ 690 w 40"/>
                <a:gd name="T103" fmla="*/ 687 h 72"/>
                <a:gd name="T104" fmla="*/ 397 w 40"/>
                <a:gd name="T105" fmla="*/ 687 h 72"/>
                <a:gd name="T106" fmla="*/ 134 w 40"/>
                <a:gd name="T107" fmla="*/ 570 h 72"/>
                <a:gd name="T108" fmla="*/ 134 w 40"/>
                <a:gd name="T109" fmla="*/ 570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6149" name="Freeform 58"/>
            <p:cNvSpPr>
              <a:spLocks/>
            </p:cNvSpPr>
            <p:nvPr/>
          </p:nvSpPr>
          <p:spPr bwMode="auto">
            <a:xfrm>
              <a:off x="3665" y="2423"/>
              <a:ext cx="240" cy="405"/>
            </a:xfrm>
            <a:custGeom>
              <a:avLst/>
              <a:gdLst>
                <a:gd name="T0" fmla="*/ 5867 w 47"/>
                <a:gd name="T1" fmla="*/ 0 h 83"/>
                <a:gd name="T2" fmla="*/ 2007 w 47"/>
                <a:gd name="T3" fmla="*/ 239 h 83"/>
                <a:gd name="T4" fmla="*/ 2007 w 47"/>
                <a:gd name="T5" fmla="*/ 356 h 83"/>
                <a:gd name="T6" fmla="*/ 1588 w 47"/>
                <a:gd name="T7" fmla="*/ 571 h 83"/>
                <a:gd name="T8" fmla="*/ 1588 w 47"/>
                <a:gd name="T9" fmla="*/ 927 h 83"/>
                <a:gd name="T10" fmla="*/ 1588 w 47"/>
                <a:gd name="T11" fmla="*/ 1283 h 83"/>
                <a:gd name="T12" fmla="*/ 1460 w 47"/>
                <a:gd name="T13" fmla="*/ 1405 h 83"/>
                <a:gd name="T14" fmla="*/ 1200 w 47"/>
                <a:gd name="T15" fmla="*/ 1620 h 83"/>
                <a:gd name="T16" fmla="*/ 940 w 47"/>
                <a:gd name="T17" fmla="*/ 1859 h 83"/>
                <a:gd name="T18" fmla="*/ 807 w 47"/>
                <a:gd name="T19" fmla="*/ 1976 h 83"/>
                <a:gd name="T20" fmla="*/ 807 w 47"/>
                <a:gd name="T21" fmla="*/ 2215 h 83"/>
                <a:gd name="T22" fmla="*/ 679 w 47"/>
                <a:gd name="T23" fmla="*/ 2430 h 83"/>
                <a:gd name="T24" fmla="*/ 679 w 47"/>
                <a:gd name="T25" fmla="*/ 2547 h 83"/>
                <a:gd name="T26" fmla="*/ 521 w 47"/>
                <a:gd name="T27" fmla="*/ 2903 h 83"/>
                <a:gd name="T28" fmla="*/ 393 w 47"/>
                <a:gd name="T29" fmla="*/ 3142 h 83"/>
                <a:gd name="T30" fmla="*/ 521 w 47"/>
                <a:gd name="T31" fmla="*/ 3474 h 83"/>
                <a:gd name="T32" fmla="*/ 679 w 47"/>
                <a:gd name="T33" fmla="*/ 3596 h 83"/>
                <a:gd name="T34" fmla="*/ 679 w 47"/>
                <a:gd name="T35" fmla="*/ 3835 h 83"/>
                <a:gd name="T36" fmla="*/ 679 w 47"/>
                <a:gd name="T37" fmla="*/ 3835 h 83"/>
                <a:gd name="T38" fmla="*/ 679 w 47"/>
                <a:gd name="T39" fmla="*/ 3952 h 83"/>
                <a:gd name="T40" fmla="*/ 679 w 47"/>
                <a:gd name="T41" fmla="*/ 3952 h 83"/>
                <a:gd name="T42" fmla="*/ 521 w 47"/>
                <a:gd name="T43" fmla="*/ 4192 h 83"/>
                <a:gd name="T44" fmla="*/ 679 w 47"/>
                <a:gd name="T45" fmla="*/ 4309 h 83"/>
                <a:gd name="T46" fmla="*/ 521 w 47"/>
                <a:gd name="T47" fmla="*/ 4406 h 83"/>
                <a:gd name="T48" fmla="*/ 807 w 47"/>
                <a:gd name="T49" fmla="*/ 4880 h 83"/>
                <a:gd name="T50" fmla="*/ 807 w 47"/>
                <a:gd name="T51" fmla="*/ 5236 h 83"/>
                <a:gd name="T52" fmla="*/ 940 w 47"/>
                <a:gd name="T53" fmla="*/ 5450 h 83"/>
                <a:gd name="T54" fmla="*/ 1067 w 47"/>
                <a:gd name="T55" fmla="*/ 5572 h 83"/>
                <a:gd name="T56" fmla="*/ 1067 w 47"/>
                <a:gd name="T57" fmla="*/ 5690 h 83"/>
                <a:gd name="T58" fmla="*/ 807 w 47"/>
                <a:gd name="T59" fmla="*/ 5812 h 83"/>
                <a:gd name="T60" fmla="*/ 807 w 47"/>
                <a:gd name="T61" fmla="*/ 5929 h 83"/>
                <a:gd name="T62" fmla="*/ 679 w 47"/>
                <a:gd name="T63" fmla="*/ 6260 h 83"/>
                <a:gd name="T64" fmla="*/ 393 w 47"/>
                <a:gd name="T65" fmla="*/ 6856 h 83"/>
                <a:gd name="T66" fmla="*/ 0 w 47"/>
                <a:gd name="T67" fmla="*/ 7666 h 83"/>
                <a:gd name="T68" fmla="*/ 0 w 47"/>
                <a:gd name="T69" fmla="*/ 8237 h 83"/>
                <a:gd name="T70" fmla="*/ 3600 w 47"/>
                <a:gd name="T71" fmla="*/ 8144 h 83"/>
                <a:gd name="T72" fmla="*/ 3600 w 47"/>
                <a:gd name="T73" fmla="*/ 8237 h 83"/>
                <a:gd name="T74" fmla="*/ 3467 w 47"/>
                <a:gd name="T75" fmla="*/ 8476 h 83"/>
                <a:gd name="T76" fmla="*/ 3600 w 47"/>
                <a:gd name="T77" fmla="*/ 8954 h 83"/>
                <a:gd name="T78" fmla="*/ 3860 w 47"/>
                <a:gd name="T79" fmla="*/ 9286 h 83"/>
                <a:gd name="T80" fmla="*/ 3988 w 47"/>
                <a:gd name="T81" fmla="*/ 9642 h 83"/>
                <a:gd name="T82" fmla="*/ 4249 w 47"/>
                <a:gd name="T83" fmla="*/ 9642 h 83"/>
                <a:gd name="T84" fmla="*/ 4667 w 47"/>
                <a:gd name="T85" fmla="*/ 9403 h 83"/>
                <a:gd name="T86" fmla="*/ 5449 w 47"/>
                <a:gd name="T87" fmla="*/ 9169 h 83"/>
                <a:gd name="T88" fmla="*/ 5734 w 47"/>
                <a:gd name="T89" fmla="*/ 9169 h 83"/>
                <a:gd name="T90" fmla="*/ 5995 w 47"/>
                <a:gd name="T91" fmla="*/ 9071 h 83"/>
                <a:gd name="T92" fmla="*/ 6128 w 47"/>
                <a:gd name="T93" fmla="*/ 9169 h 83"/>
                <a:gd name="T94" fmla="*/ 6260 w 47"/>
                <a:gd name="T95" fmla="*/ 9286 h 83"/>
                <a:gd name="T96" fmla="*/ 6260 w 47"/>
                <a:gd name="T97" fmla="*/ 9169 h 83"/>
                <a:gd name="T98" fmla="*/ 5867 w 47"/>
                <a:gd name="T99" fmla="*/ 6260 h 83"/>
                <a:gd name="T100" fmla="*/ 5867 w 47"/>
                <a:gd name="T101" fmla="*/ 6046 h 83"/>
                <a:gd name="T102" fmla="*/ 5995 w 47"/>
                <a:gd name="T103" fmla="*/ 239 h 83"/>
                <a:gd name="T104" fmla="*/ 5867 w 47"/>
                <a:gd name="T105" fmla="*/ 0 h 83"/>
                <a:gd name="T106" fmla="*/ 586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FFCE85"/>
            </a:solidFill>
            <a:ln w="12700" cmpd="sng">
              <a:solidFill>
                <a:schemeClr val="tx1"/>
              </a:solidFill>
              <a:prstDash val="solid"/>
              <a:round/>
              <a:headEnd/>
              <a:tailEnd/>
            </a:ln>
          </p:spPr>
          <p:txBody>
            <a:bodyPr/>
            <a:lstStyle/>
            <a:p>
              <a:endParaRPr lang="en-US"/>
            </a:p>
          </p:txBody>
        </p:sp>
      </p:grpSp>
      <p:sp>
        <p:nvSpPr>
          <p:cNvPr id="46117" name="Freeform 59"/>
          <p:cNvSpPr>
            <a:spLocks/>
          </p:cNvSpPr>
          <p:nvPr/>
        </p:nvSpPr>
        <p:spPr bwMode="auto">
          <a:xfrm>
            <a:off x="6111523" y="2732089"/>
            <a:ext cx="570089"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18" name="Freeform 60"/>
          <p:cNvSpPr>
            <a:spLocks/>
          </p:cNvSpPr>
          <p:nvPr/>
        </p:nvSpPr>
        <p:spPr bwMode="auto">
          <a:xfrm>
            <a:off x="5922434" y="3127376"/>
            <a:ext cx="738011"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19" name="Freeform 61"/>
          <p:cNvSpPr>
            <a:spLocks/>
          </p:cNvSpPr>
          <p:nvPr/>
        </p:nvSpPr>
        <p:spPr bwMode="auto">
          <a:xfrm>
            <a:off x="5973234" y="3730626"/>
            <a:ext cx="498122"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20" name="Freeform 62"/>
          <p:cNvSpPr>
            <a:spLocks/>
          </p:cNvSpPr>
          <p:nvPr/>
        </p:nvSpPr>
        <p:spPr bwMode="auto">
          <a:xfrm>
            <a:off x="5748867" y="3784600"/>
            <a:ext cx="529167"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6121" name="Freeform 63"/>
          <p:cNvSpPr>
            <a:spLocks/>
          </p:cNvSpPr>
          <p:nvPr/>
        </p:nvSpPr>
        <p:spPr bwMode="auto">
          <a:xfrm>
            <a:off x="6246990" y="3041650"/>
            <a:ext cx="448733"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22" name="Freeform 64"/>
          <p:cNvSpPr>
            <a:spLocks/>
          </p:cNvSpPr>
          <p:nvPr/>
        </p:nvSpPr>
        <p:spPr bwMode="auto">
          <a:xfrm>
            <a:off x="6588478" y="3017839"/>
            <a:ext cx="107244"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23" name="Freeform 65"/>
          <p:cNvSpPr>
            <a:spLocks/>
          </p:cNvSpPr>
          <p:nvPr/>
        </p:nvSpPr>
        <p:spPr bwMode="auto">
          <a:xfrm>
            <a:off x="6616701" y="2801939"/>
            <a:ext cx="138289"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24" name="Freeform 66"/>
          <p:cNvSpPr>
            <a:spLocks/>
          </p:cNvSpPr>
          <p:nvPr/>
        </p:nvSpPr>
        <p:spPr bwMode="auto">
          <a:xfrm>
            <a:off x="6739467" y="2654301"/>
            <a:ext cx="166511"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6125" name="Freeform 67"/>
          <p:cNvSpPr>
            <a:spLocks/>
          </p:cNvSpPr>
          <p:nvPr/>
        </p:nvSpPr>
        <p:spPr bwMode="auto">
          <a:xfrm>
            <a:off x="6732411" y="2522538"/>
            <a:ext cx="327378"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6126" name="Freeform 68"/>
          <p:cNvSpPr>
            <a:spLocks/>
          </p:cNvSpPr>
          <p:nvPr/>
        </p:nvSpPr>
        <p:spPr bwMode="auto">
          <a:xfrm>
            <a:off x="6884812" y="2638425"/>
            <a:ext cx="86077"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6127" name="Freeform 69"/>
          <p:cNvSpPr>
            <a:spLocks/>
          </p:cNvSpPr>
          <p:nvPr/>
        </p:nvSpPr>
        <p:spPr bwMode="auto">
          <a:xfrm>
            <a:off x="6790267" y="2212975"/>
            <a:ext cx="15240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6128" name="Freeform 70"/>
          <p:cNvSpPr>
            <a:spLocks/>
          </p:cNvSpPr>
          <p:nvPr/>
        </p:nvSpPr>
        <p:spPr bwMode="auto">
          <a:xfrm>
            <a:off x="6841067" y="1887539"/>
            <a:ext cx="354189"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46129" name="Group 71"/>
          <p:cNvGrpSpPr>
            <a:grpSpLocks/>
          </p:cNvGrpSpPr>
          <p:nvPr/>
        </p:nvGrpSpPr>
        <p:grpSpPr bwMode="auto">
          <a:xfrm>
            <a:off x="2875845" y="4635501"/>
            <a:ext cx="859367" cy="588963"/>
            <a:chOff x="1991" y="3321"/>
            <a:chExt cx="361" cy="231"/>
          </a:xfrm>
        </p:grpSpPr>
        <p:sp>
          <p:nvSpPr>
            <p:cNvPr id="46139" name="Freeform 72"/>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6140" name="Freeform 73"/>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6141" name="Freeform 74"/>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6142" name="Freeform 75"/>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6143" name="Freeform 76"/>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6144" name="Freeform 77"/>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6145" name="Freeform 78"/>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6146" name="Freeform 79"/>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6487EB"/>
            </a:solidFill>
            <a:ln w="12700" cmpd="sng">
              <a:solidFill>
                <a:schemeClr val="tx1"/>
              </a:solidFill>
              <a:prstDash val="solid"/>
              <a:round/>
              <a:headEnd/>
              <a:tailEnd/>
            </a:ln>
          </p:spPr>
          <p:txBody>
            <a:bodyPr/>
            <a:lstStyle/>
            <a:p>
              <a:endParaRPr lang="en-US"/>
            </a:p>
          </p:txBody>
        </p:sp>
      </p:grpSp>
      <p:sp>
        <p:nvSpPr>
          <p:cNvPr id="46130" name="Rectangle 106"/>
          <p:cNvSpPr>
            <a:spLocks noGrp="1" noChangeArrowheads="1"/>
          </p:cNvSpPr>
          <p:nvPr>
            <p:ph type="title" idx="4294967295"/>
          </p:nvPr>
        </p:nvSpPr>
        <p:spPr>
          <a:xfrm>
            <a:off x="0" y="242888"/>
            <a:ext cx="9144000" cy="1143000"/>
          </a:xfrm>
        </p:spPr>
        <p:txBody>
          <a:bodyPr/>
          <a:lstStyle/>
          <a:p>
            <a:r>
              <a:rPr lang="en-US" altLang="en-US" sz="2400" smtClean="0"/>
              <a:t>Obesity Trends* Among U.S. Adults</a:t>
            </a:r>
            <a:br>
              <a:rPr lang="en-US" altLang="en-US" sz="2400" smtClean="0"/>
            </a:br>
            <a:r>
              <a:rPr lang="en-US" altLang="en-US" sz="2400" smtClean="0">
                <a:solidFill>
                  <a:srgbClr val="DE3021"/>
                </a:solidFill>
              </a:rPr>
              <a:t>BRFSS, 1997</a:t>
            </a:r>
          </a:p>
        </p:txBody>
      </p:sp>
      <p:sp>
        <p:nvSpPr>
          <p:cNvPr id="46131" name="Text Box 139"/>
          <p:cNvSpPr txBox="1">
            <a:spLocks noChangeArrowheads="1"/>
          </p:cNvSpPr>
          <p:nvPr/>
        </p:nvSpPr>
        <p:spPr bwMode="auto">
          <a:xfrm>
            <a:off x="2119489" y="1200151"/>
            <a:ext cx="55194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altLang="en-US" sz="1400" b="1">
                <a:solidFill>
                  <a:srgbClr val="000000"/>
                </a:solidFill>
                <a:latin typeface="Verdana" pitchFamily="34" charset="0"/>
              </a:rPr>
              <a:t>(*BMI ≥30, or ~ 30 lbs. overweight for 5’ 4” person)</a:t>
            </a:r>
          </a:p>
        </p:txBody>
      </p:sp>
      <p:sp>
        <p:nvSpPr>
          <p:cNvPr id="46132" name="Text Box 152"/>
          <p:cNvSpPr txBox="1">
            <a:spLocks noChangeArrowheads="1"/>
          </p:cNvSpPr>
          <p:nvPr/>
        </p:nvSpPr>
        <p:spPr bwMode="auto">
          <a:xfrm>
            <a:off x="653345" y="5894388"/>
            <a:ext cx="7240411"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altLang="en-US" sz="1400" b="1">
                <a:solidFill>
                  <a:srgbClr val="000000"/>
                </a:solidFill>
                <a:latin typeface="Arial Narrow" pitchFamily="34" charset="0"/>
              </a:rPr>
              <a:t>No Data          &lt;10%           10%–14%	    15%–19%          </a:t>
            </a:r>
            <a:r>
              <a:rPr lang="en-US" altLang="en-US" sz="1400">
                <a:solidFill>
                  <a:srgbClr val="000000"/>
                </a:solidFill>
                <a:latin typeface="Arial Narrow" pitchFamily="34" charset="0"/>
              </a:rPr>
              <a:t> </a:t>
            </a:r>
            <a:r>
              <a:rPr lang="en-US" altLang="en-US" sz="1400" b="1">
                <a:solidFill>
                  <a:srgbClr val="000000"/>
                </a:solidFill>
                <a:latin typeface="Arial Narrow" pitchFamily="34" charset="0"/>
              </a:rPr>
              <a:t>≥20%</a:t>
            </a:r>
            <a:endParaRPr lang="en-US" altLang="en-US" sz="1400">
              <a:solidFill>
                <a:srgbClr val="000000"/>
              </a:solidFill>
              <a:latin typeface="Arial Narrow" pitchFamily="34" charset="0"/>
            </a:endParaRPr>
          </a:p>
        </p:txBody>
      </p:sp>
      <p:sp>
        <p:nvSpPr>
          <p:cNvPr id="46133" name="Rectangle 153"/>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46134" name="Rectangle 154"/>
          <p:cNvSpPr>
            <a:spLocks noChangeArrowheads="1"/>
          </p:cNvSpPr>
          <p:nvPr/>
        </p:nvSpPr>
        <p:spPr bwMode="auto">
          <a:xfrm>
            <a:off x="1347612" y="5953125"/>
            <a:ext cx="208844" cy="234950"/>
          </a:xfrm>
          <a:prstGeom prst="rect">
            <a:avLst/>
          </a:prstGeom>
          <a:solidFill>
            <a:srgbClr val="99CCFF"/>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46135" name="Rectangle 155"/>
          <p:cNvSpPr>
            <a:spLocks noChangeArrowheads="1"/>
          </p:cNvSpPr>
          <p:nvPr/>
        </p:nvSpPr>
        <p:spPr bwMode="auto">
          <a:xfrm>
            <a:off x="2229556" y="5951538"/>
            <a:ext cx="208844" cy="234950"/>
          </a:xfrm>
          <a:prstGeom prst="rect">
            <a:avLst/>
          </a:prstGeom>
          <a:solidFill>
            <a:srgbClr val="6699FF"/>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pPr algn="ctr"/>
            <a:endParaRPr lang="en-US" altLang="en-US">
              <a:solidFill>
                <a:srgbClr val="000000"/>
              </a:solidFill>
            </a:endParaRPr>
          </a:p>
        </p:txBody>
      </p:sp>
      <p:sp>
        <p:nvSpPr>
          <p:cNvPr id="46136" name="Rectangle 156"/>
          <p:cNvSpPr>
            <a:spLocks noChangeArrowheads="1"/>
          </p:cNvSpPr>
          <p:nvPr/>
        </p:nvSpPr>
        <p:spPr bwMode="auto">
          <a:xfrm>
            <a:off x="3296356" y="5961063"/>
            <a:ext cx="208844" cy="234950"/>
          </a:xfrm>
          <a:prstGeom prst="rect">
            <a:avLst/>
          </a:prstGeom>
          <a:solidFill>
            <a:srgbClr val="0000A0"/>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46137" name="Rectangle 157"/>
          <p:cNvSpPr>
            <a:spLocks noChangeArrowheads="1"/>
          </p:cNvSpPr>
          <p:nvPr/>
        </p:nvSpPr>
        <p:spPr bwMode="auto">
          <a:xfrm>
            <a:off x="4363156" y="5945188"/>
            <a:ext cx="208844" cy="234950"/>
          </a:xfrm>
          <a:prstGeom prst="rect">
            <a:avLst/>
          </a:prstGeom>
          <a:solidFill>
            <a:srgbClr val="FFC66D"/>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46138" name="Rectangle 158"/>
          <p:cNvSpPr>
            <a:spLocks noChangeArrowheads="1"/>
          </p:cNvSpPr>
          <p:nvPr/>
        </p:nvSpPr>
        <p:spPr bwMode="auto">
          <a:xfrm>
            <a:off x="395112" y="5892800"/>
            <a:ext cx="4885266"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Tree>
    <p:extLst>
      <p:ext uri="{BB962C8B-B14F-4D97-AF65-F5344CB8AC3E}">
        <p14:creationId xmlns:p14="http://schemas.microsoft.com/office/powerpoint/2010/main" val="351929365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Freeform 5"/>
          <p:cNvSpPr>
            <a:spLocks/>
          </p:cNvSpPr>
          <p:nvPr/>
        </p:nvSpPr>
        <p:spPr bwMode="auto">
          <a:xfrm>
            <a:off x="4011790" y="2003425"/>
            <a:ext cx="644877"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07" name="Freeform 6"/>
          <p:cNvSpPr>
            <a:spLocks/>
          </p:cNvSpPr>
          <p:nvPr/>
        </p:nvSpPr>
        <p:spPr bwMode="auto">
          <a:xfrm>
            <a:off x="3983567" y="2398713"/>
            <a:ext cx="681566"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08" name="Freeform 7"/>
          <p:cNvSpPr>
            <a:spLocks/>
          </p:cNvSpPr>
          <p:nvPr/>
        </p:nvSpPr>
        <p:spPr bwMode="auto">
          <a:xfrm>
            <a:off x="3960989" y="2794000"/>
            <a:ext cx="805744"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09" name="Freeform 8"/>
          <p:cNvSpPr>
            <a:spLocks/>
          </p:cNvSpPr>
          <p:nvPr/>
        </p:nvSpPr>
        <p:spPr bwMode="auto">
          <a:xfrm>
            <a:off x="4121856" y="3203576"/>
            <a:ext cx="722489"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10" name="Freeform 9"/>
          <p:cNvSpPr>
            <a:spLocks/>
          </p:cNvSpPr>
          <p:nvPr/>
        </p:nvSpPr>
        <p:spPr bwMode="auto">
          <a:xfrm>
            <a:off x="4018845" y="3590925"/>
            <a:ext cx="839612"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11" name="Freeform 10"/>
          <p:cNvSpPr>
            <a:spLocks/>
          </p:cNvSpPr>
          <p:nvPr/>
        </p:nvSpPr>
        <p:spPr bwMode="auto">
          <a:xfrm>
            <a:off x="4651022" y="2727326"/>
            <a:ext cx="592667"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12" name="Freeform 11"/>
          <p:cNvSpPr>
            <a:spLocks/>
          </p:cNvSpPr>
          <p:nvPr/>
        </p:nvSpPr>
        <p:spPr bwMode="auto">
          <a:xfrm>
            <a:off x="4731456" y="31146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13" name="Freeform 12"/>
          <p:cNvSpPr>
            <a:spLocks/>
          </p:cNvSpPr>
          <p:nvPr/>
        </p:nvSpPr>
        <p:spPr bwMode="auto">
          <a:xfrm>
            <a:off x="4975578" y="2282826"/>
            <a:ext cx="513644"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14" name="Freeform 13"/>
          <p:cNvSpPr>
            <a:spLocks/>
          </p:cNvSpPr>
          <p:nvPr/>
        </p:nvSpPr>
        <p:spPr bwMode="auto">
          <a:xfrm>
            <a:off x="5343879" y="3265489"/>
            <a:ext cx="718255"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15" name="Freeform 14"/>
          <p:cNvSpPr>
            <a:spLocks/>
          </p:cNvSpPr>
          <p:nvPr/>
        </p:nvSpPr>
        <p:spPr bwMode="auto">
          <a:xfrm>
            <a:off x="5280378" y="3560764"/>
            <a:ext cx="801511"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16" name="Freeform 16"/>
          <p:cNvSpPr>
            <a:spLocks/>
          </p:cNvSpPr>
          <p:nvPr/>
        </p:nvSpPr>
        <p:spPr bwMode="auto">
          <a:xfrm>
            <a:off x="5729111" y="2840038"/>
            <a:ext cx="410634"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17" name="Freeform 17"/>
          <p:cNvSpPr>
            <a:spLocks/>
          </p:cNvSpPr>
          <p:nvPr/>
        </p:nvSpPr>
        <p:spPr bwMode="auto">
          <a:xfrm>
            <a:off x="5843412" y="3459163"/>
            <a:ext cx="860778"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18" name="Freeform 18"/>
          <p:cNvSpPr>
            <a:spLocks/>
          </p:cNvSpPr>
          <p:nvPr/>
        </p:nvSpPr>
        <p:spPr bwMode="auto">
          <a:xfrm>
            <a:off x="5590823" y="4311650"/>
            <a:ext cx="889000"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19" name="Freeform 20"/>
          <p:cNvSpPr>
            <a:spLocks/>
          </p:cNvSpPr>
          <p:nvPr/>
        </p:nvSpPr>
        <p:spPr bwMode="auto">
          <a:xfrm>
            <a:off x="4844345" y="3648076"/>
            <a:ext cx="485422"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20" name="Freeform 21"/>
          <p:cNvSpPr>
            <a:spLocks/>
          </p:cNvSpPr>
          <p:nvPr/>
        </p:nvSpPr>
        <p:spPr bwMode="auto">
          <a:xfrm>
            <a:off x="2103968" y="2562225"/>
            <a:ext cx="780344"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21" name="Freeform 22"/>
          <p:cNvSpPr>
            <a:spLocks/>
          </p:cNvSpPr>
          <p:nvPr/>
        </p:nvSpPr>
        <p:spPr bwMode="auto">
          <a:xfrm>
            <a:off x="3324578" y="2452689"/>
            <a:ext cx="681567"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7122" name="Freeform 23"/>
          <p:cNvSpPr>
            <a:spLocks/>
          </p:cNvSpPr>
          <p:nvPr/>
        </p:nvSpPr>
        <p:spPr bwMode="auto">
          <a:xfrm>
            <a:off x="3434645" y="3003551"/>
            <a:ext cx="716844"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7123" name="Freeform 24"/>
          <p:cNvSpPr>
            <a:spLocks/>
          </p:cNvSpPr>
          <p:nvPr/>
        </p:nvSpPr>
        <p:spPr bwMode="auto">
          <a:xfrm>
            <a:off x="3341511" y="3521076"/>
            <a:ext cx="684389"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7124" name="Freeform 25"/>
          <p:cNvSpPr>
            <a:spLocks/>
          </p:cNvSpPr>
          <p:nvPr/>
        </p:nvSpPr>
        <p:spPr bwMode="auto">
          <a:xfrm>
            <a:off x="3601156" y="3660776"/>
            <a:ext cx="1367367"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25" name="Freeform 26"/>
          <p:cNvSpPr>
            <a:spLocks/>
          </p:cNvSpPr>
          <p:nvPr/>
        </p:nvSpPr>
        <p:spPr bwMode="auto">
          <a:xfrm>
            <a:off x="6169378"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26" name="Freeform 27"/>
          <p:cNvSpPr>
            <a:spLocks/>
          </p:cNvSpPr>
          <p:nvPr/>
        </p:nvSpPr>
        <p:spPr bwMode="auto">
          <a:xfrm>
            <a:off x="6660445" y="2266950"/>
            <a:ext cx="166511"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7127" name="Freeform 44"/>
          <p:cNvSpPr>
            <a:spLocks/>
          </p:cNvSpPr>
          <p:nvPr/>
        </p:nvSpPr>
        <p:spPr bwMode="auto">
          <a:xfrm>
            <a:off x="2956278" y="2794001"/>
            <a:ext cx="551744"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28" name="Freeform 45"/>
          <p:cNvSpPr>
            <a:spLocks/>
          </p:cNvSpPr>
          <p:nvPr/>
        </p:nvSpPr>
        <p:spPr bwMode="auto">
          <a:xfrm>
            <a:off x="2343856" y="1709739"/>
            <a:ext cx="649111"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29" name="Freeform 46"/>
          <p:cNvSpPr>
            <a:spLocks/>
          </p:cNvSpPr>
          <p:nvPr/>
        </p:nvSpPr>
        <p:spPr bwMode="auto">
          <a:xfrm>
            <a:off x="2168878" y="2035176"/>
            <a:ext cx="781756"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30" name="Freeform 47"/>
          <p:cNvSpPr>
            <a:spLocks/>
          </p:cNvSpPr>
          <p:nvPr/>
        </p:nvSpPr>
        <p:spPr bwMode="auto">
          <a:xfrm>
            <a:off x="2805289" y="1833564"/>
            <a:ext cx="585612"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31" name="Freeform 48"/>
          <p:cNvSpPr>
            <a:spLocks/>
          </p:cNvSpPr>
          <p:nvPr/>
        </p:nvSpPr>
        <p:spPr bwMode="auto">
          <a:xfrm>
            <a:off x="3050823" y="1857375"/>
            <a:ext cx="997656"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7132" name="Freeform 49"/>
          <p:cNvSpPr>
            <a:spLocks/>
          </p:cNvSpPr>
          <p:nvPr/>
        </p:nvSpPr>
        <p:spPr bwMode="auto">
          <a:xfrm>
            <a:off x="2451100" y="2662239"/>
            <a:ext cx="620889"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7133" name="Freeform 50"/>
          <p:cNvSpPr>
            <a:spLocks/>
          </p:cNvSpPr>
          <p:nvPr/>
        </p:nvSpPr>
        <p:spPr bwMode="auto">
          <a:xfrm>
            <a:off x="2775656" y="3444875"/>
            <a:ext cx="658988"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7134" name="Freeform 51"/>
          <p:cNvSpPr>
            <a:spLocks/>
          </p:cNvSpPr>
          <p:nvPr/>
        </p:nvSpPr>
        <p:spPr bwMode="auto">
          <a:xfrm>
            <a:off x="4607278" y="1981201"/>
            <a:ext cx="642055"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35" name="Freeform 53"/>
          <p:cNvSpPr>
            <a:spLocks/>
          </p:cNvSpPr>
          <p:nvPr/>
        </p:nvSpPr>
        <p:spPr bwMode="auto">
          <a:xfrm>
            <a:off x="5126568" y="2855913"/>
            <a:ext cx="390877"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36" name="Freeform 57"/>
          <p:cNvSpPr>
            <a:spLocks/>
          </p:cNvSpPr>
          <p:nvPr/>
        </p:nvSpPr>
        <p:spPr bwMode="auto">
          <a:xfrm>
            <a:off x="5473701" y="2917826"/>
            <a:ext cx="290689"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37" name="Freeform 59"/>
          <p:cNvSpPr>
            <a:spLocks/>
          </p:cNvSpPr>
          <p:nvPr/>
        </p:nvSpPr>
        <p:spPr bwMode="auto">
          <a:xfrm>
            <a:off x="6111523" y="2732089"/>
            <a:ext cx="570089"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38" name="Freeform 60"/>
          <p:cNvSpPr>
            <a:spLocks/>
          </p:cNvSpPr>
          <p:nvPr/>
        </p:nvSpPr>
        <p:spPr bwMode="auto">
          <a:xfrm>
            <a:off x="5922434" y="3127376"/>
            <a:ext cx="738011"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47139" name="Group 127"/>
          <p:cNvGrpSpPr>
            <a:grpSpLocks/>
          </p:cNvGrpSpPr>
          <p:nvPr/>
        </p:nvGrpSpPr>
        <p:grpSpPr bwMode="auto">
          <a:xfrm>
            <a:off x="1027289" y="2197100"/>
            <a:ext cx="5444067" cy="3079750"/>
            <a:chOff x="728" y="1384"/>
            <a:chExt cx="3858" cy="1940"/>
          </a:xfrm>
        </p:grpSpPr>
        <p:sp>
          <p:nvSpPr>
            <p:cNvPr id="47167" name="Freeform 15"/>
            <p:cNvSpPr>
              <a:spLocks/>
            </p:cNvSpPr>
            <p:nvPr/>
          </p:nvSpPr>
          <p:spPr bwMode="auto">
            <a:xfrm>
              <a:off x="3890" y="2409"/>
              <a:ext cx="266" cy="404"/>
            </a:xfrm>
            <a:custGeom>
              <a:avLst/>
              <a:gdLst>
                <a:gd name="T0" fmla="*/ 0 w 52"/>
                <a:gd name="T1" fmla="*/ 355 h 83"/>
                <a:gd name="T2" fmla="*/ 133 w 52"/>
                <a:gd name="T3" fmla="*/ 569 h 83"/>
                <a:gd name="T4" fmla="*/ 0 w 52"/>
                <a:gd name="T5" fmla="*/ 6347 h 83"/>
                <a:gd name="T6" fmla="*/ 0 w 52"/>
                <a:gd name="T7" fmla="*/ 6561 h 83"/>
                <a:gd name="T8" fmla="*/ 394 w 52"/>
                <a:gd name="T9" fmla="*/ 9453 h 83"/>
                <a:gd name="T10" fmla="*/ 522 w 52"/>
                <a:gd name="T11" fmla="*/ 9453 h 83"/>
                <a:gd name="T12" fmla="*/ 680 w 52"/>
                <a:gd name="T13" fmla="*/ 9336 h 83"/>
                <a:gd name="T14" fmla="*/ 941 w 52"/>
                <a:gd name="T15" fmla="*/ 9453 h 83"/>
                <a:gd name="T16" fmla="*/ 1074 w 52"/>
                <a:gd name="T17" fmla="*/ 9336 h 83"/>
                <a:gd name="T18" fmla="*/ 1074 w 52"/>
                <a:gd name="T19" fmla="*/ 8883 h 83"/>
                <a:gd name="T20" fmla="*/ 1202 w 52"/>
                <a:gd name="T21" fmla="*/ 8649 h 83"/>
                <a:gd name="T22" fmla="*/ 1335 w 52"/>
                <a:gd name="T23" fmla="*/ 8883 h 83"/>
                <a:gd name="T24" fmla="*/ 1335 w 52"/>
                <a:gd name="T25" fmla="*/ 9005 h 83"/>
                <a:gd name="T26" fmla="*/ 1463 w 52"/>
                <a:gd name="T27" fmla="*/ 9214 h 83"/>
                <a:gd name="T28" fmla="*/ 1755 w 52"/>
                <a:gd name="T29" fmla="*/ 9569 h 83"/>
                <a:gd name="T30" fmla="*/ 1882 w 52"/>
                <a:gd name="T31" fmla="*/ 9569 h 83"/>
                <a:gd name="T32" fmla="*/ 2015 w 52"/>
                <a:gd name="T33" fmla="*/ 9569 h 83"/>
                <a:gd name="T34" fmla="*/ 2276 w 52"/>
                <a:gd name="T35" fmla="*/ 9336 h 83"/>
                <a:gd name="T36" fmla="*/ 2276 w 52"/>
                <a:gd name="T37" fmla="*/ 9336 h 83"/>
                <a:gd name="T38" fmla="*/ 2409 w 52"/>
                <a:gd name="T39" fmla="*/ 9214 h 83"/>
                <a:gd name="T40" fmla="*/ 2409 w 52"/>
                <a:gd name="T41" fmla="*/ 9214 h 83"/>
                <a:gd name="T42" fmla="*/ 2409 w 52"/>
                <a:gd name="T43" fmla="*/ 9122 h 83"/>
                <a:gd name="T44" fmla="*/ 2276 w 52"/>
                <a:gd name="T45" fmla="*/ 9122 h 83"/>
                <a:gd name="T46" fmla="*/ 2276 w 52"/>
                <a:gd name="T47" fmla="*/ 9005 h 83"/>
                <a:gd name="T48" fmla="*/ 2409 w 52"/>
                <a:gd name="T49" fmla="*/ 8883 h 83"/>
                <a:gd name="T50" fmla="*/ 2409 w 52"/>
                <a:gd name="T51" fmla="*/ 8766 h 83"/>
                <a:gd name="T52" fmla="*/ 2143 w 52"/>
                <a:gd name="T53" fmla="*/ 8649 h 83"/>
                <a:gd name="T54" fmla="*/ 2143 w 52"/>
                <a:gd name="T55" fmla="*/ 8649 h 83"/>
                <a:gd name="T56" fmla="*/ 2015 w 52"/>
                <a:gd name="T57" fmla="*/ 8649 h 83"/>
                <a:gd name="T58" fmla="*/ 1882 w 52"/>
                <a:gd name="T59" fmla="*/ 8411 h 83"/>
                <a:gd name="T60" fmla="*/ 1882 w 52"/>
                <a:gd name="T61" fmla="*/ 8294 h 83"/>
                <a:gd name="T62" fmla="*/ 1882 w 52"/>
                <a:gd name="T63" fmla="*/ 8197 h 83"/>
                <a:gd name="T64" fmla="*/ 1882 w 52"/>
                <a:gd name="T65" fmla="*/ 8197 h 83"/>
                <a:gd name="T66" fmla="*/ 1882 w 52"/>
                <a:gd name="T67" fmla="*/ 8080 h 83"/>
                <a:gd name="T68" fmla="*/ 6962 w 52"/>
                <a:gd name="T69" fmla="*/ 7603 h 83"/>
                <a:gd name="T70" fmla="*/ 6962 w 52"/>
                <a:gd name="T71" fmla="*/ 7486 h 83"/>
                <a:gd name="T72" fmla="*/ 6701 w 52"/>
                <a:gd name="T73" fmla="*/ 7272 h 83"/>
                <a:gd name="T74" fmla="*/ 6701 w 52"/>
                <a:gd name="T75" fmla="*/ 6683 h 83"/>
                <a:gd name="T76" fmla="*/ 6435 w 52"/>
                <a:gd name="T77" fmla="*/ 6347 h 83"/>
                <a:gd name="T78" fmla="*/ 6435 w 52"/>
                <a:gd name="T79" fmla="*/ 5992 h 83"/>
                <a:gd name="T80" fmla="*/ 6568 w 52"/>
                <a:gd name="T81" fmla="*/ 5758 h 83"/>
                <a:gd name="T82" fmla="*/ 6568 w 52"/>
                <a:gd name="T83" fmla="*/ 5427 h 83"/>
                <a:gd name="T84" fmla="*/ 6701 w 52"/>
                <a:gd name="T85" fmla="*/ 5189 h 83"/>
                <a:gd name="T86" fmla="*/ 6829 w 52"/>
                <a:gd name="T87" fmla="*/ 5189 h 83"/>
                <a:gd name="T88" fmla="*/ 6568 w 52"/>
                <a:gd name="T89" fmla="*/ 5072 h 83"/>
                <a:gd name="T90" fmla="*/ 6701 w 52"/>
                <a:gd name="T91" fmla="*/ 4833 h 83"/>
                <a:gd name="T92" fmla="*/ 6568 w 52"/>
                <a:gd name="T93" fmla="*/ 4736 h 83"/>
                <a:gd name="T94" fmla="*/ 6435 w 52"/>
                <a:gd name="T95" fmla="*/ 4619 h 83"/>
                <a:gd name="T96" fmla="*/ 6282 w 52"/>
                <a:gd name="T97" fmla="*/ 4502 h 83"/>
                <a:gd name="T98" fmla="*/ 6149 w 52"/>
                <a:gd name="T99" fmla="*/ 4264 h 83"/>
                <a:gd name="T100" fmla="*/ 6021 w 52"/>
                <a:gd name="T101" fmla="*/ 4147 h 83"/>
                <a:gd name="T102" fmla="*/ 4814 w 52"/>
                <a:gd name="T103" fmla="*/ 0 h 83"/>
                <a:gd name="T104" fmla="*/ 0 w 52"/>
                <a:gd name="T105" fmla="*/ 355 h 83"/>
                <a:gd name="T106" fmla="*/ 0 w 52"/>
                <a:gd name="T107" fmla="*/ 35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7168" name="Freeform 19"/>
            <p:cNvSpPr>
              <a:spLocks/>
            </p:cNvSpPr>
            <p:nvPr/>
          </p:nvSpPr>
          <p:spPr bwMode="auto">
            <a:xfrm>
              <a:off x="4243" y="1896"/>
              <a:ext cx="313" cy="293"/>
            </a:xfrm>
            <a:custGeom>
              <a:avLst/>
              <a:gdLst>
                <a:gd name="T0" fmla="*/ 2714 w 61"/>
                <a:gd name="T1" fmla="*/ 0 h 60"/>
                <a:gd name="T2" fmla="*/ 2714 w 61"/>
                <a:gd name="T3" fmla="*/ 356 h 60"/>
                <a:gd name="T4" fmla="*/ 2843 w 61"/>
                <a:gd name="T5" fmla="*/ 571 h 60"/>
                <a:gd name="T6" fmla="*/ 2555 w 61"/>
                <a:gd name="T7" fmla="*/ 1504 h 60"/>
                <a:gd name="T8" fmla="*/ 2555 w 61"/>
                <a:gd name="T9" fmla="*/ 1738 h 60"/>
                <a:gd name="T10" fmla="*/ 2422 w 61"/>
                <a:gd name="T11" fmla="*/ 2217 h 60"/>
                <a:gd name="T12" fmla="*/ 2027 w 61"/>
                <a:gd name="T13" fmla="*/ 2554 h 60"/>
                <a:gd name="T14" fmla="*/ 1765 w 61"/>
                <a:gd name="T15" fmla="*/ 2671 h 60"/>
                <a:gd name="T16" fmla="*/ 1473 w 61"/>
                <a:gd name="T17" fmla="*/ 2788 h 60"/>
                <a:gd name="T18" fmla="*/ 1344 w 61"/>
                <a:gd name="T19" fmla="*/ 3028 h 60"/>
                <a:gd name="T20" fmla="*/ 1211 w 61"/>
                <a:gd name="T21" fmla="*/ 3506 h 60"/>
                <a:gd name="T22" fmla="*/ 816 w 61"/>
                <a:gd name="T23" fmla="*/ 3506 h 60"/>
                <a:gd name="T24" fmla="*/ 554 w 61"/>
                <a:gd name="T25" fmla="*/ 3960 h 60"/>
                <a:gd name="T26" fmla="*/ 554 w 61"/>
                <a:gd name="T27" fmla="*/ 4434 h 60"/>
                <a:gd name="T28" fmla="*/ 262 w 61"/>
                <a:gd name="T29" fmla="*/ 4771 h 60"/>
                <a:gd name="T30" fmla="*/ 0 w 61"/>
                <a:gd name="T31" fmla="*/ 5010 h 60"/>
                <a:gd name="T32" fmla="*/ 0 w 61"/>
                <a:gd name="T33" fmla="*/ 5367 h 60"/>
                <a:gd name="T34" fmla="*/ 395 w 61"/>
                <a:gd name="T35" fmla="*/ 5938 h 60"/>
                <a:gd name="T36" fmla="*/ 816 w 61"/>
                <a:gd name="T37" fmla="*/ 6295 h 60"/>
                <a:gd name="T38" fmla="*/ 1078 w 61"/>
                <a:gd name="T39" fmla="*/ 6295 h 60"/>
                <a:gd name="T40" fmla="*/ 1078 w 61"/>
                <a:gd name="T41" fmla="*/ 6417 h 60"/>
                <a:gd name="T42" fmla="*/ 1344 w 61"/>
                <a:gd name="T43" fmla="*/ 6417 h 60"/>
                <a:gd name="T44" fmla="*/ 1344 w 61"/>
                <a:gd name="T45" fmla="*/ 6632 h 60"/>
                <a:gd name="T46" fmla="*/ 2027 w 61"/>
                <a:gd name="T47" fmla="*/ 6988 h 60"/>
                <a:gd name="T48" fmla="*/ 2422 w 61"/>
                <a:gd name="T49" fmla="*/ 6866 h 60"/>
                <a:gd name="T50" fmla="*/ 2555 w 61"/>
                <a:gd name="T51" fmla="*/ 6632 h 60"/>
                <a:gd name="T52" fmla="*/ 2843 w 61"/>
                <a:gd name="T53" fmla="*/ 6866 h 60"/>
                <a:gd name="T54" fmla="*/ 3371 w 61"/>
                <a:gd name="T55" fmla="*/ 6632 h 60"/>
                <a:gd name="T56" fmla="*/ 3499 w 61"/>
                <a:gd name="T57" fmla="*/ 6417 h 60"/>
                <a:gd name="T58" fmla="*/ 4054 w 61"/>
                <a:gd name="T59" fmla="*/ 6177 h 60"/>
                <a:gd name="T60" fmla="*/ 4449 w 61"/>
                <a:gd name="T61" fmla="*/ 5938 h 60"/>
                <a:gd name="T62" fmla="*/ 4449 w 61"/>
                <a:gd name="T63" fmla="*/ 5582 h 60"/>
                <a:gd name="T64" fmla="*/ 5136 w 61"/>
                <a:gd name="T65" fmla="*/ 3721 h 60"/>
                <a:gd name="T66" fmla="*/ 5398 w 61"/>
                <a:gd name="T67" fmla="*/ 3838 h 60"/>
                <a:gd name="T68" fmla="*/ 5531 w 61"/>
                <a:gd name="T69" fmla="*/ 4078 h 60"/>
                <a:gd name="T70" fmla="*/ 5952 w 61"/>
                <a:gd name="T71" fmla="*/ 3721 h 60"/>
                <a:gd name="T72" fmla="*/ 6214 w 61"/>
                <a:gd name="T73" fmla="*/ 3150 h 60"/>
                <a:gd name="T74" fmla="*/ 6609 w 61"/>
                <a:gd name="T75" fmla="*/ 2910 h 60"/>
                <a:gd name="T76" fmla="*/ 6896 w 61"/>
                <a:gd name="T77" fmla="*/ 2671 h 60"/>
                <a:gd name="T78" fmla="*/ 7030 w 61"/>
                <a:gd name="T79" fmla="*/ 2339 h 60"/>
                <a:gd name="T80" fmla="*/ 7030 w 61"/>
                <a:gd name="T81" fmla="*/ 2217 h 60"/>
                <a:gd name="T82" fmla="*/ 7030 w 61"/>
                <a:gd name="T83" fmla="*/ 1738 h 60"/>
                <a:gd name="T84" fmla="*/ 7979 w 61"/>
                <a:gd name="T85" fmla="*/ 2217 h 60"/>
                <a:gd name="T86" fmla="*/ 8107 w 61"/>
                <a:gd name="T87" fmla="*/ 2217 h 60"/>
                <a:gd name="T88" fmla="*/ 7979 w 61"/>
                <a:gd name="T89" fmla="*/ 1504 h 60"/>
                <a:gd name="T90" fmla="*/ 7846 w 61"/>
                <a:gd name="T91" fmla="*/ 1289 h 60"/>
                <a:gd name="T92" fmla="*/ 7558 w 61"/>
                <a:gd name="T93" fmla="*/ 1289 h 60"/>
                <a:gd name="T94" fmla="*/ 6896 w 61"/>
                <a:gd name="T95" fmla="*/ 1406 h 60"/>
                <a:gd name="T96" fmla="*/ 6609 w 61"/>
                <a:gd name="T97" fmla="*/ 1621 h 60"/>
                <a:gd name="T98" fmla="*/ 6214 w 61"/>
                <a:gd name="T99" fmla="*/ 1504 h 60"/>
                <a:gd name="T100" fmla="*/ 6080 w 61"/>
                <a:gd name="T101" fmla="*/ 1738 h 60"/>
                <a:gd name="T102" fmla="*/ 5685 w 61"/>
                <a:gd name="T103" fmla="*/ 1978 h 60"/>
                <a:gd name="T104" fmla="*/ 5265 w 61"/>
                <a:gd name="T105" fmla="*/ 2339 h 60"/>
                <a:gd name="T106" fmla="*/ 4869 w 61"/>
                <a:gd name="T107" fmla="*/ 1504 h 60"/>
                <a:gd name="T108" fmla="*/ 2843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FFCE85"/>
            </a:solidFill>
            <a:ln w="12700" cmpd="sng">
              <a:solidFill>
                <a:schemeClr val="tx1"/>
              </a:solidFill>
              <a:prstDash val="solid"/>
              <a:round/>
              <a:headEnd/>
              <a:tailEnd/>
            </a:ln>
          </p:spPr>
          <p:txBody>
            <a:bodyPr/>
            <a:lstStyle/>
            <a:p>
              <a:endParaRPr lang="en-US"/>
            </a:p>
          </p:txBody>
        </p:sp>
        <p:grpSp>
          <p:nvGrpSpPr>
            <p:cNvPr id="47169" name="Group 28"/>
            <p:cNvGrpSpPr>
              <a:grpSpLocks/>
            </p:cNvGrpSpPr>
            <p:nvPr/>
          </p:nvGrpSpPr>
          <p:grpSpPr bwMode="auto">
            <a:xfrm>
              <a:off x="728" y="2448"/>
              <a:ext cx="1266" cy="876"/>
              <a:chOff x="768" y="2832"/>
              <a:chExt cx="1203" cy="876"/>
            </a:xfrm>
          </p:grpSpPr>
          <p:sp>
            <p:nvSpPr>
              <p:cNvPr id="47176" name="Freeform 29"/>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7177" name="Freeform 30"/>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E85"/>
              </a:solidFill>
              <a:ln w="12700" cmpd="sng">
                <a:solidFill>
                  <a:schemeClr val="tx1"/>
                </a:solidFill>
                <a:prstDash val="solid"/>
                <a:round/>
                <a:headEnd/>
                <a:tailEnd/>
              </a:ln>
            </p:spPr>
            <p:txBody>
              <a:bodyPr/>
              <a:lstStyle/>
              <a:p>
                <a:endParaRPr lang="en-US"/>
              </a:p>
            </p:txBody>
          </p:sp>
          <p:sp>
            <p:nvSpPr>
              <p:cNvPr id="47178" name="Freeform 31"/>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7179" name="Freeform 32"/>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E85"/>
              </a:solidFill>
              <a:ln w="12700" cmpd="sng">
                <a:solidFill>
                  <a:schemeClr val="tx1"/>
                </a:solidFill>
                <a:prstDash val="solid"/>
                <a:round/>
                <a:headEnd/>
                <a:tailEnd/>
              </a:ln>
            </p:spPr>
            <p:txBody>
              <a:bodyPr/>
              <a:lstStyle/>
              <a:p>
                <a:endParaRPr lang="en-US"/>
              </a:p>
            </p:txBody>
          </p:sp>
          <p:sp>
            <p:nvSpPr>
              <p:cNvPr id="47180" name="Freeform 33"/>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7181" name="Freeform 34"/>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E85"/>
              </a:solidFill>
              <a:ln w="12700" cmpd="sng">
                <a:solidFill>
                  <a:schemeClr val="tx1"/>
                </a:solidFill>
                <a:prstDash val="solid"/>
                <a:round/>
                <a:headEnd/>
                <a:tailEnd/>
              </a:ln>
            </p:spPr>
            <p:txBody>
              <a:bodyPr/>
              <a:lstStyle/>
              <a:p>
                <a:endParaRPr lang="en-US"/>
              </a:p>
            </p:txBody>
          </p:sp>
          <p:sp>
            <p:nvSpPr>
              <p:cNvPr id="47182" name="Freeform 35"/>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7183" name="Freeform 36"/>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E85"/>
              </a:solidFill>
              <a:ln w="12700" cmpd="sng">
                <a:solidFill>
                  <a:schemeClr val="tx1"/>
                </a:solidFill>
                <a:prstDash val="solid"/>
                <a:round/>
                <a:headEnd/>
                <a:tailEnd/>
              </a:ln>
            </p:spPr>
            <p:txBody>
              <a:bodyPr/>
              <a:lstStyle/>
              <a:p>
                <a:endParaRPr lang="en-US"/>
              </a:p>
            </p:txBody>
          </p:sp>
          <p:sp>
            <p:nvSpPr>
              <p:cNvPr id="47184" name="Freeform 37"/>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7185" name="Freeform 38"/>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E85"/>
              </a:solidFill>
              <a:ln w="12700" cmpd="sng">
                <a:solidFill>
                  <a:schemeClr val="tx1"/>
                </a:solidFill>
                <a:prstDash val="solid"/>
                <a:round/>
                <a:headEnd/>
                <a:tailEnd/>
              </a:ln>
            </p:spPr>
            <p:txBody>
              <a:bodyPr/>
              <a:lstStyle/>
              <a:p>
                <a:endParaRPr lang="en-US"/>
              </a:p>
            </p:txBody>
          </p:sp>
          <p:sp>
            <p:nvSpPr>
              <p:cNvPr id="47186" name="Freeform 39"/>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7187" name="Freeform 40"/>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E85"/>
              </a:solidFill>
              <a:ln w="12700" cmpd="sng">
                <a:solidFill>
                  <a:schemeClr val="tx1"/>
                </a:solidFill>
                <a:prstDash val="solid"/>
                <a:round/>
                <a:headEnd/>
                <a:tailEnd/>
              </a:ln>
            </p:spPr>
            <p:txBody>
              <a:bodyPr/>
              <a:lstStyle/>
              <a:p>
                <a:endParaRPr lang="en-US"/>
              </a:p>
            </p:txBody>
          </p:sp>
          <p:sp>
            <p:nvSpPr>
              <p:cNvPr id="47188" name="Freeform 41"/>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7189" name="Freeform 42"/>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7190" name="Freeform 43"/>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E85"/>
              </a:solidFill>
              <a:ln w="12700" cmpd="sng">
                <a:solidFill>
                  <a:schemeClr val="tx1"/>
                </a:solidFill>
                <a:prstDash val="solid"/>
                <a:round/>
                <a:headEnd/>
                <a:tailEnd/>
              </a:ln>
            </p:spPr>
            <p:txBody>
              <a:bodyPr/>
              <a:lstStyle/>
              <a:p>
                <a:endParaRPr lang="en-US"/>
              </a:p>
            </p:txBody>
          </p:sp>
        </p:grpSp>
        <p:sp>
          <p:nvSpPr>
            <p:cNvPr id="47170" name="Freeform 52"/>
            <p:cNvSpPr>
              <a:spLocks/>
            </p:cNvSpPr>
            <p:nvPr/>
          </p:nvSpPr>
          <p:spPr bwMode="auto">
            <a:xfrm>
              <a:off x="3474" y="2596"/>
              <a:ext cx="395" cy="322"/>
            </a:xfrm>
            <a:custGeom>
              <a:avLst/>
              <a:gdLst>
                <a:gd name="T0" fmla="*/ 5525 w 77"/>
                <a:gd name="T1" fmla="*/ 117 h 66"/>
                <a:gd name="T2" fmla="*/ 5946 w 77"/>
                <a:gd name="T3" fmla="*/ 1166 h 66"/>
                <a:gd name="T4" fmla="*/ 5817 w 77"/>
                <a:gd name="T5" fmla="*/ 1498 h 66"/>
                <a:gd name="T6" fmla="*/ 5397 w 77"/>
                <a:gd name="T7" fmla="*/ 2547 h 66"/>
                <a:gd name="T8" fmla="*/ 8634 w 77"/>
                <a:gd name="T9" fmla="*/ 3830 h 66"/>
                <a:gd name="T10" fmla="*/ 8634 w 77"/>
                <a:gd name="T11" fmla="*/ 4640 h 66"/>
                <a:gd name="T12" fmla="*/ 8500 w 77"/>
                <a:gd name="T13" fmla="*/ 5235 h 66"/>
                <a:gd name="T14" fmla="*/ 7844 w 77"/>
                <a:gd name="T15" fmla="*/ 5118 h 66"/>
                <a:gd name="T16" fmla="*/ 7551 w 77"/>
                <a:gd name="T17" fmla="*/ 5689 h 66"/>
                <a:gd name="T18" fmla="*/ 8367 w 77"/>
                <a:gd name="T19" fmla="*/ 5572 h 66"/>
                <a:gd name="T20" fmla="*/ 8921 w 77"/>
                <a:gd name="T21" fmla="*/ 5450 h 66"/>
                <a:gd name="T22" fmla="*/ 8634 w 77"/>
                <a:gd name="T23" fmla="*/ 5689 h 66"/>
                <a:gd name="T24" fmla="*/ 8921 w 77"/>
                <a:gd name="T25" fmla="*/ 5928 h 66"/>
                <a:gd name="T26" fmla="*/ 9577 w 77"/>
                <a:gd name="T27" fmla="*/ 5450 h 66"/>
                <a:gd name="T28" fmla="*/ 9998 w 77"/>
                <a:gd name="T29" fmla="*/ 5572 h 66"/>
                <a:gd name="T30" fmla="*/ 9844 w 77"/>
                <a:gd name="T31" fmla="*/ 5928 h 66"/>
                <a:gd name="T32" fmla="*/ 9182 w 77"/>
                <a:gd name="T33" fmla="*/ 6499 h 66"/>
                <a:gd name="T34" fmla="*/ 9577 w 77"/>
                <a:gd name="T35" fmla="*/ 6972 h 66"/>
                <a:gd name="T36" fmla="*/ 10393 w 77"/>
                <a:gd name="T37" fmla="*/ 7547 h 66"/>
                <a:gd name="T38" fmla="*/ 9577 w 77"/>
                <a:gd name="T39" fmla="*/ 7308 h 66"/>
                <a:gd name="T40" fmla="*/ 8634 w 77"/>
                <a:gd name="T41" fmla="*/ 6855 h 66"/>
                <a:gd name="T42" fmla="*/ 8239 w 77"/>
                <a:gd name="T43" fmla="*/ 7186 h 66"/>
                <a:gd name="T44" fmla="*/ 8105 w 77"/>
                <a:gd name="T45" fmla="*/ 7547 h 66"/>
                <a:gd name="T46" fmla="*/ 7685 w 77"/>
                <a:gd name="T47" fmla="*/ 7308 h 66"/>
                <a:gd name="T48" fmla="*/ 7290 w 77"/>
                <a:gd name="T49" fmla="*/ 7308 h 66"/>
                <a:gd name="T50" fmla="*/ 6607 w 77"/>
                <a:gd name="T51" fmla="*/ 7426 h 66"/>
                <a:gd name="T52" fmla="*/ 5525 w 77"/>
                <a:gd name="T53" fmla="*/ 6855 h 66"/>
                <a:gd name="T54" fmla="*/ 5130 w 77"/>
                <a:gd name="T55" fmla="*/ 6616 h 66"/>
                <a:gd name="T56" fmla="*/ 5002 w 77"/>
                <a:gd name="T57" fmla="*/ 6499 h 66"/>
                <a:gd name="T58" fmla="*/ 4581 w 77"/>
                <a:gd name="T59" fmla="*/ 6381 h 66"/>
                <a:gd name="T60" fmla="*/ 4448 w 77"/>
                <a:gd name="T61" fmla="*/ 6259 h 66"/>
                <a:gd name="T62" fmla="*/ 4186 w 77"/>
                <a:gd name="T63" fmla="*/ 6738 h 66"/>
                <a:gd name="T64" fmla="*/ 2026 w 77"/>
                <a:gd name="T65" fmla="*/ 6499 h 66"/>
                <a:gd name="T66" fmla="*/ 554 w 77"/>
                <a:gd name="T67" fmla="*/ 6381 h 66"/>
                <a:gd name="T68" fmla="*/ 682 w 77"/>
                <a:gd name="T69" fmla="*/ 6167 h 66"/>
                <a:gd name="T70" fmla="*/ 816 w 77"/>
                <a:gd name="T71" fmla="*/ 5333 h 66"/>
                <a:gd name="T72" fmla="*/ 816 w 77"/>
                <a:gd name="T73" fmla="*/ 4879 h 66"/>
                <a:gd name="T74" fmla="*/ 1211 w 77"/>
                <a:gd name="T75" fmla="*/ 4308 h 66"/>
                <a:gd name="T76" fmla="*/ 949 w 77"/>
                <a:gd name="T77" fmla="*/ 3474 h 66"/>
                <a:gd name="T78" fmla="*/ 816 w 77"/>
                <a:gd name="T79" fmla="*/ 3259 h 66"/>
                <a:gd name="T80" fmla="*/ 554 w 77"/>
                <a:gd name="T81" fmla="*/ 2903 h 66"/>
                <a:gd name="T82" fmla="*/ 133 w 77"/>
                <a:gd name="T83" fmla="*/ 2215 h 66"/>
                <a:gd name="T84" fmla="*/ 0 w 77"/>
                <a:gd name="T85" fmla="*/ 11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FFCE85"/>
            </a:solidFill>
            <a:ln w="12700" cmpd="sng">
              <a:solidFill>
                <a:schemeClr val="tx1"/>
              </a:solidFill>
              <a:prstDash val="solid"/>
              <a:round/>
              <a:headEnd/>
              <a:tailEnd/>
            </a:ln>
          </p:spPr>
          <p:txBody>
            <a:bodyPr/>
            <a:lstStyle/>
            <a:p>
              <a:endParaRPr lang="en-US"/>
            </a:p>
          </p:txBody>
        </p:sp>
        <p:grpSp>
          <p:nvGrpSpPr>
            <p:cNvPr id="47171" name="Group 54"/>
            <p:cNvGrpSpPr>
              <a:grpSpLocks/>
            </p:cNvGrpSpPr>
            <p:nvPr/>
          </p:nvGrpSpPr>
          <p:grpSpPr bwMode="auto">
            <a:xfrm>
              <a:off x="3669" y="1384"/>
              <a:ext cx="523" cy="468"/>
              <a:chOff x="3562" y="1636"/>
              <a:chExt cx="497" cy="468"/>
            </a:xfrm>
          </p:grpSpPr>
          <p:sp>
            <p:nvSpPr>
              <p:cNvPr id="47174" name="Freeform 55"/>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7175" name="Freeform 56"/>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FFCE85"/>
              </a:solidFill>
              <a:ln w="12700" cmpd="sng">
                <a:solidFill>
                  <a:schemeClr val="tx1"/>
                </a:solidFill>
                <a:prstDash val="solid"/>
                <a:round/>
                <a:headEnd/>
                <a:tailEnd/>
              </a:ln>
            </p:spPr>
            <p:txBody>
              <a:bodyPr/>
              <a:lstStyle/>
              <a:p>
                <a:endParaRPr lang="en-US"/>
              </a:p>
            </p:txBody>
          </p:sp>
        </p:grpSp>
        <p:sp>
          <p:nvSpPr>
            <p:cNvPr id="47172" name="Freeform 58"/>
            <p:cNvSpPr>
              <a:spLocks/>
            </p:cNvSpPr>
            <p:nvPr/>
          </p:nvSpPr>
          <p:spPr bwMode="auto">
            <a:xfrm>
              <a:off x="3665" y="2423"/>
              <a:ext cx="240" cy="405"/>
            </a:xfrm>
            <a:custGeom>
              <a:avLst/>
              <a:gdLst>
                <a:gd name="T0" fmla="*/ 5867 w 47"/>
                <a:gd name="T1" fmla="*/ 0 h 83"/>
                <a:gd name="T2" fmla="*/ 2007 w 47"/>
                <a:gd name="T3" fmla="*/ 239 h 83"/>
                <a:gd name="T4" fmla="*/ 2007 w 47"/>
                <a:gd name="T5" fmla="*/ 356 h 83"/>
                <a:gd name="T6" fmla="*/ 1588 w 47"/>
                <a:gd name="T7" fmla="*/ 571 h 83"/>
                <a:gd name="T8" fmla="*/ 1588 w 47"/>
                <a:gd name="T9" fmla="*/ 927 h 83"/>
                <a:gd name="T10" fmla="*/ 1588 w 47"/>
                <a:gd name="T11" fmla="*/ 1283 h 83"/>
                <a:gd name="T12" fmla="*/ 1460 w 47"/>
                <a:gd name="T13" fmla="*/ 1405 h 83"/>
                <a:gd name="T14" fmla="*/ 1200 w 47"/>
                <a:gd name="T15" fmla="*/ 1620 h 83"/>
                <a:gd name="T16" fmla="*/ 940 w 47"/>
                <a:gd name="T17" fmla="*/ 1859 h 83"/>
                <a:gd name="T18" fmla="*/ 807 w 47"/>
                <a:gd name="T19" fmla="*/ 1976 h 83"/>
                <a:gd name="T20" fmla="*/ 807 w 47"/>
                <a:gd name="T21" fmla="*/ 2215 h 83"/>
                <a:gd name="T22" fmla="*/ 679 w 47"/>
                <a:gd name="T23" fmla="*/ 2430 h 83"/>
                <a:gd name="T24" fmla="*/ 679 w 47"/>
                <a:gd name="T25" fmla="*/ 2547 h 83"/>
                <a:gd name="T26" fmla="*/ 521 w 47"/>
                <a:gd name="T27" fmla="*/ 2903 h 83"/>
                <a:gd name="T28" fmla="*/ 393 w 47"/>
                <a:gd name="T29" fmla="*/ 3142 h 83"/>
                <a:gd name="T30" fmla="*/ 521 w 47"/>
                <a:gd name="T31" fmla="*/ 3474 h 83"/>
                <a:gd name="T32" fmla="*/ 679 w 47"/>
                <a:gd name="T33" fmla="*/ 3596 h 83"/>
                <a:gd name="T34" fmla="*/ 679 w 47"/>
                <a:gd name="T35" fmla="*/ 3835 h 83"/>
                <a:gd name="T36" fmla="*/ 679 w 47"/>
                <a:gd name="T37" fmla="*/ 3835 h 83"/>
                <a:gd name="T38" fmla="*/ 679 w 47"/>
                <a:gd name="T39" fmla="*/ 3952 h 83"/>
                <a:gd name="T40" fmla="*/ 679 w 47"/>
                <a:gd name="T41" fmla="*/ 3952 h 83"/>
                <a:gd name="T42" fmla="*/ 521 w 47"/>
                <a:gd name="T43" fmla="*/ 4192 h 83"/>
                <a:gd name="T44" fmla="*/ 679 w 47"/>
                <a:gd name="T45" fmla="*/ 4309 h 83"/>
                <a:gd name="T46" fmla="*/ 521 w 47"/>
                <a:gd name="T47" fmla="*/ 4406 h 83"/>
                <a:gd name="T48" fmla="*/ 807 w 47"/>
                <a:gd name="T49" fmla="*/ 4880 h 83"/>
                <a:gd name="T50" fmla="*/ 807 w 47"/>
                <a:gd name="T51" fmla="*/ 5236 h 83"/>
                <a:gd name="T52" fmla="*/ 940 w 47"/>
                <a:gd name="T53" fmla="*/ 5450 h 83"/>
                <a:gd name="T54" fmla="*/ 1067 w 47"/>
                <a:gd name="T55" fmla="*/ 5572 h 83"/>
                <a:gd name="T56" fmla="*/ 1067 w 47"/>
                <a:gd name="T57" fmla="*/ 5690 h 83"/>
                <a:gd name="T58" fmla="*/ 807 w 47"/>
                <a:gd name="T59" fmla="*/ 5812 h 83"/>
                <a:gd name="T60" fmla="*/ 807 w 47"/>
                <a:gd name="T61" fmla="*/ 5929 h 83"/>
                <a:gd name="T62" fmla="*/ 679 w 47"/>
                <a:gd name="T63" fmla="*/ 6260 h 83"/>
                <a:gd name="T64" fmla="*/ 393 w 47"/>
                <a:gd name="T65" fmla="*/ 6856 h 83"/>
                <a:gd name="T66" fmla="*/ 0 w 47"/>
                <a:gd name="T67" fmla="*/ 7666 h 83"/>
                <a:gd name="T68" fmla="*/ 0 w 47"/>
                <a:gd name="T69" fmla="*/ 8237 h 83"/>
                <a:gd name="T70" fmla="*/ 3600 w 47"/>
                <a:gd name="T71" fmla="*/ 8144 h 83"/>
                <a:gd name="T72" fmla="*/ 3600 w 47"/>
                <a:gd name="T73" fmla="*/ 8237 h 83"/>
                <a:gd name="T74" fmla="*/ 3467 w 47"/>
                <a:gd name="T75" fmla="*/ 8476 h 83"/>
                <a:gd name="T76" fmla="*/ 3600 w 47"/>
                <a:gd name="T77" fmla="*/ 8954 h 83"/>
                <a:gd name="T78" fmla="*/ 3860 w 47"/>
                <a:gd name="T79" fmla="*/ 9286 h 83"/>
                <a:gd name="T80" fmla="*/ 3988 w 47"/>
                <a:gd name="T81" fmla="*/ 9642 h 83"/>
                <a:gd name="T82" fmla="*/ 4249 w 47"/>
                <a:gd name="T83" fmla="*/ 9642 h 83"/>
                <a:gd name="T84" fmla="*/ 4667 w 47"/>
                <a:gd name="T85" fmla="*/ 9403 h 83"/>
                <a:gd name="T86" fmla="*/ 5449 w 47"/>
                <a:gd name="T87" fmla="*/ 9169 h 83"/>
                <a:gd name="T88" fmla="*/ 5734 w 47"/>
                <a:gd name="T89" fmla="*/ 9169 h 83"/>
                <a:gd name="T90" fmla="*/ 5995 w 47"/>
                <a:gd name="T91" fmla="*/ 9071 h 83"/>
                <a:gd name="T92" fmla="*/ 6128 w 47"/>
                <a:gd name="T93" fmla="*/ 9169 h 83"/>
                <a:gd name="T94" fmla="*/ 6260 w 47"/>
                <a:gd name="T95" fmla="*/ 9286 h 83"/>
                <a:gd name="T96" fmla="*/ 6260 w 47"/>
                <a:gd name="T97" fmla="*/ 9169 h 83"/>
                <a:gd name="T98" fmla="*/ 5867 w 47"/>
                <a:gd name="T99" fmla="*/ 6260 h 83"/>
                <a:gd name="T100" fmla="*/ 5867 w 47"/>
                <a:gd name="T101" fmla="*/ 6046 h 83"/>
                <a:gd name="T102" fmla="*/ 5995 w 47"/>
                <a:gd name="T103" fmla="*/ 239 h 83"/>
                <a:gd name="T104" fmla="*/ 5867 w 47"/>
                <a:gd name="T105" fmla="*/ 0 h 83"/>
                <a:gd name="T106" fmla="*/ 586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7173" name="Freeform 61"/>
            <p:cNvSpPr>
              <a:spLocks/>
            </p:cNvSpPr>
            <p:nvPr/>
          </p:nvSpPr>
          <p:spPr bwMode="auto">
            <a:xfrm>
              <a:off x="4233" y="2350"/>
              <a:ext cx="353" cy="258"/>
            </a:xfrm>
            <a:custGeom>
              <a:avLst/>
              <a:gdLst>
                <a:gd name="T0" fmla="*/ 5495 w 69"/>
                <a:gd name="T1" fmla="*/ 6114 h 53"/>
                <a:gd name="T2" fmla="*/ 5075 w 69"/>
                <a:gd name="T3" fmla="*/ 5997 h 53"/>
                <a:gd name="T4" fmla="*/ 4947 w 69"/>
                <a:gd name="T5" fmla="*/ 5545 h 53"/>
                <a:gd name="T6" fmla="*/ 4425 w 69"/>
                <a:gd name="T7" fmla="*/ 5072 h 53"/>
                <a:gd name="T8" fmla="*/ 4159 w 69"/>
                <a:gd name="T9" fmla="*/ 4503 h 53"/>
                <a:gd name="T10" fmla="*/ 3873 w 69"/>
                <a:gd name="T11" fmla="*/ 4264 h 53"/>
                <a:gd name="T12" fmla="*/ 3351 w 69"/>
                <a:gd name="T13" fmla="*/ 3933 h 53"/>
                <a:gd name="T14" fmla="*/ 3090 w 69"/>
                <a:gd name="T15" fmla="*/ 3695 h 53"/>
                <a:gd name="T16" fmla="*/ 2957 w 69"/>
                <a:gd name="T17" fmla="*/ 3461 h 53"/>
                <a:gd name="T18" fmla="*/ 2016 w 69"/>
                <a:gd name="T19" fmla="*/ 2892 h 53"/>
                <a:gd name="T20" fmla="*/ 1755 w 69"/>
                <a:gd name="T21" fmla="*/ 2653 h 53"/>
                <a:gd name="T22" fmla="*/ 1335 w 69"/>
                <a:gd name="T23" fmla="*/ 2181 h 53"/>
                <a:gd name="T24" fmla="*/ 1074 w 69"/>
                <a:gd name="T25" fmla="*/ 1850 h 53"/>
                <a:gd name="T26" fmla="*/ 133 w 69"/>
                <a:gd name="T27" fmla="*/ 1611 h 53"/>
                <a:gd name="T28" fmla="*/ 133 w 69"/>
                <a:gd name="T29" fmla="*/ 1163 h 53"/>
                <a:gd name="T30" fmla="*/ 394 w 69"/>
                <a:gd name="T31" fmla="*/ 925 h 53"/>
                <a:gd name="T32" fmla="*/ 394 w 69"/>
                <a:gd name="T33" fmla="*/ 808 h 53"/>
                <a:gd name="T34" fmla="*/ 1074 w 69"/>
                <a:gd name="T35" fmla="*/ 570 h 53"/>
                <a:gd name="T36" fmla="*/ 1596 w 69"/>
                <a:gd name="T37" fmla="*/ 355 h 53"/>
                <a:gd name="T38" fmla="*/ 1755 w 69"/>
                <a:gd name="T39" fmla="*/ 239 h 53"/>
                <a:gd name="T40" fmla="*/ 4159 w 69"/>
                <a:gd name="T41" fmla="*/ 117 h 53"/>
                <a:gd name="T42" fmla="*/ 4159 w 69"/>
                <a:gd name="T43" fmla="*/ 239 h 53"/>
                <a:gd name="T44" fmla="*/ 4686 w 69"/>
                <a:gd name="T45" fmla="*/ 448 h 53"/>
                <a:gd name="T46" fmla="*/ 6830 w 69"/>
                <a:gd name="T47" fmla="*/ 448 h 53"/>
                <a:gd name="T48" fmla="*/ 9106 w 69"/>
                <a:gd name="T49" fmla="*/ 1967 h 53"/>
                <a:gd name="T50" fmla="*/ 8845 w 69"/>
                <a:gd name="T51" fmla="*/ 2181 h 53"/>
                <a:gd name="T52" fmla="*/ 8426 w 69"/>
                <a:gd name="T53" fmla="*/ 2775 h 53"/>
                <a:gd name="T54" fmla="*/ 8298 w 69"/>
                <a:gd name="T55" fmla="*/ 3223 h 53"/>
                <a:gd name="T56" fmla="*/ 8298 w 69"/>
                <a:gd name="T57" fmla="*/ 3461 h 53"/>
                <a:gd name="T58" fmla="*/ 8037 w 69"/>
                <a:gd name="T59" fmla="*/ 3578 h 53"/>
                <a:gd name="T60" fmla="*/ 7904 w 69"/>
                <a:gd name="T61" fmla="*/ 3816 h 53"/>
                <a:gd name="T62" fmla="*/ 7643 w 69"/>
                <a:gd name="T63" fmla="*/ 4031 h 53"/>
                <a:gd name="T64" fmla="*/ 7091 w 69"/>
                <a:gd name="T65" fmla="*/ 4503 h 53"/>
                <a:gd name="T66" fmla="*/ 6702 w 69"/>
                <a:gd name="T67" fmla="*/ 4741 h 53"/>
                <a:gd name="T68" fmla="*/ 6569 w 69"/>
                <a:gd name="T69" fmla="*/ 4951 h 53"/>
                <a:gd name="T70" fmla="*/ 6149 w 69"/>
                <a:gd name="T71" fmla="*/ 5072 h 53"/>
                <a:gd name="T72" fmla="*/ 6149 w 69"/>
                <a:gd name="T73" fmla="*/ 5189 h 53"/>
                <a:gd name="T74" fmla="*/ 6021 w 69"/>
                <a:gd name="T75" fmla="*/ 5428 h 53"/>
                <a:gd name="T76" fmla="*/ 5761 w 69"/>
                <a:gd name="T77" fmla="*/ 5545 h 53"/>
                <a:gd name="T78" fmla="*/ 5761 w 69"/>
                <a:gd name="T79" fmla="*/ 5545 h 53"/>
                <a:gd name="T80" fmla="*/ 5761 w 69"/>
                <a:gd name="T81" fmla="*/ 5661 h 53"/>
                <a:gd name="T82" fmla="*/ 5888 w 69"/>
                <a:gd name="T83" fmla="*/ 5759 h 53"/>
                <a:gd name="T84" fmla="*/ 5628 w 69"/>
                <a:gd name="T85" fmla="*/ 5876 h 53"/>
                <a:gd name="T86" fmla="*/ 5495 w 69"/>
                <a:gd name="T87" fmla="*/ 599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FFCE85"/>
            </a:solidFill>
            <a:ln w="12700" cmpd="sng">
              <a:solidFill>
                <a:schemeClr val="tx1"/>
              </a:solidFill>
              <a:prstDash val="solid"/>
              <a:round/>
              <a:headEnd/>
              <a:tailEnd/>
            </a:ln>
          </p:spPr>
          <p:txBody>
            <a:bodyPr/>
            <a:lstStyle/>
            <a:p>
              <a:endParaRPr lang="en-US"/>
            </a:p>
          </p:txBody>
        </p:sp>
      </p:grpSp>
      <p:sp>
        <p:nvSpPr>
          <p:cNvPr id="47140" name="Freeform 62"/>
          <p:cNvSpPr>
            <a:spLocks/>
          </p:cNvSpPr>
          <p:nvPr/>
        </p:nvSpPr>
        <p:spPr bwMode="auto">
          <a:xfrm>
            <a:off x="5748867" y="3784600"/>
            <a:ext cx="529167"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41" name="Freeform 63"/>
          <p:cNvSpPr>
            <a:spLocks/>
          </p:cNvSpPr>
          <p:nvPr/>
        </p:nvSpPr>
        <p:spPr bwMode="auto">
          <a:xfrm>
            <a:off x="6246990" y="3041650"/>
            <a:ext cx="448733"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42" name="Freeform 64"/>
          <p:cNvSpPr>
            <a:spLocks/>
          </p:cNvSpPr>
          <p:nvPr/>
        </p:nvSpPr>
        <p:spPr bwMode="auto">
          <a:xfrm>
            <a:off x="6588478" y="3017839"/>
            <a:ext cx="107244"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43" name="Freeform 65"/>
          <p:cNvSpPr>
            <a:spLocks/>
          </p:cNvSpPr>
          <p:nvPr/>
        </p:nvSpPr>
        <p:spPr bwMode="auto">
          <a:xfrm>
            <a:off x="6616701" y="2801939"/>
            <a:ext cx="138289"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44" name="Freeform 66"/>
          <p:cNvSpPr>
            <a:spLocks/>
          </p:cNvSpPr>
          <p:nvPr/>
        </p:nvSpPr>
        <p:spPr bwMode="auto">
          <a:xfrm>
            <a:off x="6739467" y="2654301"/>
            <a:ext cx="166511"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7145" name="Freeform 67"/>
          <p:cNvSpPr>
            <a:spLocks/>
          </p:cNvSpPr>
          <p:nvPr/>
        </p:nvSpPr>
        <p:spPr bwMode="auto">
          <a:xfrm>
            <a:off x="6732411" y="2522538"/>
            <a:ext cx="327378"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7146" name="Freeform 68"/>
          <p:cNvSpPr>
            <a:spLocks/>
          </p:cNvSpPr>
          <p:nvPr/>
        </p:nvSpPr>
        <p:spPr bwMode="auto">
          <a:xfrm>
            <a:off x="6884812" y="2638425"/>
            <a:ext cx="86077"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47" name="Freeform 69"/>
          <p:cNvSpPr>
            <a:spLocks/>
          </p:cNvSpPr>
          <p:nvPr/>
        </p:nvSpPr>
        <p:spPr bwMode="auto">
          <a:xfrm>
            <a:off x="6790267" y="2212975"/>
            <a:ext cx="15240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7148" name="Freeform 70"/>
          <p:cNvSpPr>
            <a:spLocks/>
          </p:cNvSpPr>
          <p:nvPr/>
        </p:nvSpPr>
        <p:spPr bwMode="auto">
          <a:xfrm>
            <a:off x="6841067" y="1887539"/>
            <a:ext cx="354189"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47149" name="Group 71"/>
          <p:cNvGrpSpPr>
            <a:grpSpLocks/>
          </p:cNvGrpSpPr>
          <p:nvPr/>
        </p:nvGrpSpPr>
        <p:grpSpPr bwMode="auto">
          <a:xfrm>
            <a:off x="2875845" y="4635501"/>
            <a:ext cx="859367" cy="588963"/>
            <a:chOff x="1991" y="3321"/>
            <a:chExt cx="361" cy="231"/>
          </a:xfrm>
        </p:grpSpPr>
        <p:sp>
          <p:nvSpPr>
            <p:cNvPr id="47159" name="Freeform 72"/>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60" name="Freeform 73"/>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61" name="Freeform 74"/>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62" name="Freeform 75"/>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63" name="Freeform 76"/>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64" name="Freeform 77"/>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65" name="Freeform 78"/>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66" name="Freeform 79"/>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47150" name="Rectangle 106"/>
          <p:cNvSpPr>
            <a:spLocks noGrp="1" noChangeArrowheads="1"/>
          </p:cNvSpPr>
          <p:nvPr>
            <p:ph type="title" idx="4294967295"/>
          </p:nvPr>
        </p:nvSpPr>
        <p:spPr>
          <a:xfrm>
            <a:off x="0" y="242888"/>
            <a:ext cx="9144000" cy="1143000"/>
          </a:xfrm>
        </p:spPr>
        <p:txBody>
          <a:bodyPr/>
          <a:lstStyle/>
          <a:p>
            <a:r>
              <a:rPr lang="en-US" altLang="en-US" sz="2400" smtClean="0"/>
              <a:t>Obesity Trends* Among U.S. Adults</a:t>
            </a:r>
            <a:br>
              <a:rPr lang="en-US" altLang="en-US" sz="2400" smtClean="0"/>
            </a:br>
            <a:r>
              <a:rPr lang="en-US" altLang="en-US" sz="2400" smtClean="0">
                <a:solidFill>
                  <a:srgbClr val="DE3021"/>
                </a:solidFill>
              </a:rPr>
              <a:t>BRFSS, 1998</a:t>
            </a:r>
          </a:p>
        </p:txBody>
      </p:sp>
      <p:sp>
        <p:nvSpPr>
          <p:cNvPr id="47151" name="Text Box 137"/>
          <p:cNvSpPr txBox="1">
            <a:spLocks noChangeArrowheads="1"/>
          </p:cNvSpPr>
          <p:nvPr/>
        </p:nvSpPr>
        <p:spPr bwMode="auto">
          <a:xfrm>
            <a:off x="2119489" y="1200151"/>
            <a:ext cx="55194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altLang="en-US" sz="1400" b="1">
                <a:solidFill>
                  <a:srgbClr val="000000"/>
                </a:solidFill>
                <a:latin typeface="Verdana" pitchFamily="34" charset="0"/>
              </a:rPr>
              <a:t>(*BMI ≥30, or ~ 30 lbs. overweight for 5’ 4” person)</a:t>
            </a:r>
          </a:p>
        </p:txBody>
      </p:sp>
      <p:sp>
        <p:nvSpPr>
          <p:cNvPr id="47152" name="Text Box 156"/>
          <p:cNvSpPr txBox="1">
            <a:spLocks noChangeArrowheads="1"/>
          </p:cNvSpPr>
          <p:nvPr/>
        </p:nvSpPr>
        <p:spPr bwMode="auto">
          <a:xfrm>
            <a:off x="653345" y="5894388"/>
            <a:ext cx="7240411"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altLang="en-US" sz="1400" b="1">
                <a:solidFill>
                  <a:srgbClr val="000000"/>
                </a:solidFill>
                <a:latin typeface="Arial Narrow" pitchFamily="34" charset="0"/>
              </a:rPr>
              <a:t>No Data          &lt;10%           10%–14%	    15%–19%          </a:t>
            </a:r>
            <a:r>
              <a:rPr lang="en-US" altLang="en-US" sz="1400">
                <a:solidFill>
                  <a:srgbClr val="000000"/>
                </a:solidFill>
                <a:latin typeface="Arial Narrow" pitchFamily="34" charset="0"/>
              </a:rPr>
              <a:t> </a:t>
            </a:r>
            <a:r>
              <a:rPr lang="en-US" altLang="en-US" sz="1400" b="1">
                <a:solidFill>
                  <a:srgbClr val="000000"/>
                </a:solidFill>
                <a:latin typeface="Arial Narrow" pitchFamily="34" charset="0"/>
              </a:rPr>
              <a:t>≥20%</a:t>
            </a:r>
            <a:endParaRPr lang="en-US" altLang="en-US" sz="1400">
              <a:solidFill>
                <a:srgbClr val="000000"/>
              </a:solidFill>
              <a:latin typeface="Arial Narrow" pitchFamily="34" charset="0"/>
            </a:endParaRPr>
          </a:p>
        </p:txBody>
      </p:sp>
      <p:sp>
        <p:nvSpPr>
          <p:cNvPr id="47153" name="Rectangle 157"/>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47154" name="Rectangle 158"/>
          <p:cNvSpPr>
            <a:spLocks noChangeArrowheads="1"/>
          </p:cNvSpPr>
          <p:nvPr/>
        </p:nvSpPr>
        <p:spPr bwMode="auto">
          <a:xfrm>
            <a:off x="1347612" y="5953125"/>
            <a:ext cx="208844" cy="234950"/>
          </a:xfrm>
          <a:prstGeom prst="rect">
            <a:avLst/>
          </a:prstGeom>
          <a:solidFill>
            <a:srgbClr val="99CCFF"/>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47155" name="Rectangle 159"/>
          <p:cNvSpPr>
            <a:spLocks noChangeArrowheads="1"/>
          </p:cNvSpPr>
          <p:nvPr/>
        </p:nvSpPr>
        <p:spPr bwMode="auto">
          <a:xfrm>
            <a:off x="2153356" y="5951538"/>
            <a:ext cx="208844" cy="234950"/>
          </a:xfrm>
          <a:prstGeom prst="rect">
            <a:avLst/>
          </a:prstGeom>
          <a:solidFill>
            <a:srgbClr val="6699FF"/>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pPr algn="ctr"/>
            <a:endParaRPr lang="en-US" altLang="en-US">
              <a:solidFill>
                <a:srgbClr val="000000"/>
              </a:solidFill>
            </a:endParaRPr>
          </a:p>
        </p:txBody>
      </p:sp>
      <p:sp>
        <p:nvSpPr>
          <p:cNvPr id="47156" name="Rectangle 160"/>
          <p:cNvSpPr>
            <a:spLocks noChangeArrowheads="1"/>
          </p:cNvSpPr>
          <p:nvPr/>
        </p:nvSpPr>
        <p:spPr bwMode="auto">
          <a:xfrm>
            <a:off x="3296356" y="5961063"/>
            <a:ext cx="208844" cy="234950"/>
          </a:xfrm>
          <a:prstGeom prst="rect">
            <a:avLst/>
          </a:prstGeom>
          <a:solidFill>
            <a:srgbClr val="0000A0"/>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47157" name="Rectangle 161"/>
          <p:cNvSpPr>
            <a:spLocks noChangeArrowheads="1"/>
          </p:cNvSpPr>
          <p:nvPr/>
        </p:nvSpPr>
        <p:spPr bwMode="auto">
          <a:xfrm>
            <a:off x="4363156" y="5945188"/>
            <a:ext cx="208844" cy="234950"/>
          </a:xfrm>
          <a:prstGeom prst="rect">
            <a:avLst/>
          </a:prstGeom>
          <a:solidFill>
            <a:srgbClr val="FFC66D"/>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47158" name="Rectangle 162"/>
          <p:cNvSpPr>
            <a:spLocks noChangeArrowheads="1"/>
          </p:cNvSpPr>
          <p:nvPr/>
        </p:nvSpPr>
        <p:spPr bwMode="auto">
          <a:xfrm>
            <a:off x="395112" y="5892800"/>
            <a:ext cx="4885266"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Tree>
    <p:extLst>
      <p:ext uri="{BB962C8B-B14F-4D97-AF65-F5344CB8AC3E}">
        <p14:creationId xmlns:p14="http://schemas.microsoft.com/office/powerpoint/2010/main" val="24512386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Freeform 5"/>
          <p:cNvSpPr>
            <a:spLocks/>
          </p:cNvSpPr>
          <p:nvPr/>
        </p:nvSpPr>
        <p:spPr bwMode="auto">
          <a:xfrm>
            <a:off x="3983567" y="2398713"/>
            <a:ext cx="681566"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31" name="Freeform 7"/>
          <p:cNvSpPr>
            <a:spLocks/>
          </p:cNvSpPr>
          <p:nvPr/>
        </p:nvSpPr>
        <p:spPr bwMode="auto">
          <a:xfrm>
            <a:off x="4121856" y="3203576"/>
            <a:ext cx="722489"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32" name="Freeform 11"/>
          <p:cNvSpPr>
            <a:spLocks/>
          </p:cNvSpPr>
          <p:nvPr/>
        </p:nvSpPr>
        <p:spPr bwMode="auto">
          <a:xfrm>
            <a:off x="4975578" y="2282826"/>
            <a:ext cx="513644"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33" name="Freeform 15"/>
          <p:cNvSpPr>
            <a:spLocks/>
          </p:cNvSpPr>
          <p:nvPr/>
        </p:nvSpPr>
        <p:spPr bwMode="auto">
          <a:xfrm>
            <a:off x="5729111" y="2840038"/>
            <a:ext cx="410634"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34" name="Freeform 17"/>
          <p:cNvSpPr>
            <a:spLocks/>
          </p:cNvSpPr>
          <p:nvPr/>
        </p:nvSpPr>
        <p:spPr bwMode="auto">
          <a:xfrm>
            <a:off x="5590823" y="4311650"/>
            <a:ext cx="889000"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35" name="Freeform 20"/>
          <p:cNvSpPr>
            <a:spLocks/>
          </p:cNvSpPr>
          <p:nvPr/>
        </p:nvSpPr>
        <p:spPr bwMode="auto">
          <a:xfrm>
            <a:off x="2103968" y="2562225"/>
            <a:ext cx="780344"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36" name="Freeform 21"/>
          <p:cNvSpPr>
            <a:spLocks/>
          </p:cNvSpPr>
          <p:nvPr/>
        </p:nvSpPr>
        <p:spPr bwMode="auto">
          <a:xfrm>
            <a:off x="3324578" y="2452689"/>
            <a:ext cx="681567"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37" name="Freeform 22"/>
          <p:cNvSpPr>
            <a:spLocks/>
          </p:cNvSpPr>
          <p:nvPr/>
        </p:nvSpPr>
        <p:spPr bwMode="auto">
          <a:xfrm>
            <a:off x="3434645" y="3003551"/>
            <a:ext cx="716844"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8138" name="Freeform 23"/>
          <p:cNvSpPr>
            <a:spLocks/>
          </p:cNvSpPr>
          <p:nvPr/>
        </p:nvSpPr>
        <p:spPr bwMode="auto">
          <a:xfrm>
            <a:off x="3341511" y="3521076"/>
            <a:ext cx="684389"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39" name="Freeform 25"/>
          <p:cNvSpPr>
            <a:spLocks/>
          </p:cNvSpPr>
          <p:nvPr/>
        </p:nvSpPr>
        <p:spPr bwMode="auto">
          <a:xfrm>
            <a:off x="6169378"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40" name="Freeform 26"/>
          <p:cNvSpPr>
            <a:spLocks/>
          </p:cNvSpPr>
          <p:nvPr/>
        </p:nvSpPr>
        <p:spPr bwMode="auto">
          <a:xfrm>
            <a:off x="6660445" y="2266950"/>
            <a:ext cx="166511"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48141" name="Group 27"/>
          <p:cNvGrpSpPr>
            <a:grpSpLocks/>
          </p:cNvGrpSpPr>
          <p:nvPr/>
        </p:nvGrpSpPr>
        <p:grpSpPr bwMode="auto">
          <a:xfrm>
            <a:off x="1027289" y="3886200"/>
            <a:ext cx="1786467" cy="1390650"/>
            <a:chOff x="768" y="2832"/>
            <a:chExt cx="1203" cy="876"/>
          </a:xfrm>
        </p:grpSpPr>
        <p:sp>
          <p:nvSpPr>
            <p:cNvPr id="48200" name="Freeform 28"/>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201" name="Freeform 29"/>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0000A0"/>
            </a:solidFill>
            <a:ln w="12700" cmpd="sng">
              <a:solidFill>
                <a:schemeClr val="tx1"/>
              </a:solidFill>
              <a:prstDash val="solid"/>
              <a:round/>
              <a:headEnd/>
              <a:tailEnd/>
            </a:ln>
          </p:spPr>
          <p:txBody>
            <a:bodyPr/>
            <a:lstStyle/>
            <a:p>
              <a:endParaRPr lang="en-US"/>
            </a:p>
          </p:txBody>
        </p:sp>
        <p:sp>
          <p:nvSpPr>
            <p:cNvPr id="48202" name="Freeform 30"/>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203" name="Freeform 31"/>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8204" name="Freeform 32"/>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205" name="Freeform 33"/>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8206" name="Freeform 34"/>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207" name="Freeform 35"/>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8208" name="Freeform 36"/>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209" name="Freeform 37"/>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8210" name="Freeform 38"/>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211" name="Freeform 39"/>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8212" name="Freeform 40"/>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213" name="Freeform 41"/>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214" name="Freeform 42"/>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48142" name="Freeform 43"/>
          <p:cNvSpPr>
            <a:spLocks/>
          </p:cNvSpPr>
          <p:nvPr/>
        </p:nvSpPr>
        <p:spPr bwMode="auto">
          <a:xfrm>
            <a:off x="2956278" y="2794001"/>
            <a:ext cx="551744"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43" name="Freeform 44"/>
          <p:cNvSpPr>
            <a:spLocks/>
          </p:cNvSpPr>
          <p:nvPr/>
        </p:nvSpPr>
        <p:spPr bwMode="auto">
          <a:xfrm>
            <a:off x="2343856" y="1709739"/>
            <a:ext cx="649111"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44" name="Freeform 45"/>
          <p:cNvSpPr>
            <a:spLocks/>
          </p:cNvSpPr>
          <p:nvPr/>
        </p:nvSpPr>
        <p:spPr bwMode="auto">
          <a:xfrm>
            <a:off x="2168878" y="2035176"/>
            <a:ext cx="781756"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45" name="Freeform 46"/>
          <p:cNvSpPr>
            <a:spLocks/>
          </p:cNvSpPr>
          <p:nvPr/>
        </p:nvSpPr>
        <p:spPr bwMode="auto">
          <a:xfrm>
            <a:off x="2805289" y="1833564"/>
            <a:ext cx="585612"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46" name="Freeform 47"/>
          <p:cNvSpPr>
            <a:spLocks/>
          </p:cNvSpPr>
          <p:nvPr/>
        </p:nvSpPr>
        <p:spPr bwMode="auto">
          <a:xfrm>
            <a:off x="3050823" y="1857375"/>
            <a:ext cx="997656"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8147" name="Freeform 48"/>
          <p:cNvSpPr>
            <a:spLocks/>
          </p:cNvSpPr>
          <p:nvPr/>
        </p:nvSpPr>
        <p:spPr bwMode="auto">
          <a:xfrm>
            <a:off x="2451100" y="2662239"/>
            <a:ext cx="620889"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48" name="Freeform 49"/>
          <p:cNvSpPr>
            <a:spLocks/>
          </p:cNvSpPr>
          <p:nvPr/>
        </p:nvSpPr>
        <p:spPr bwMode="auto">
          <a:xfrm>
            <a:off x="2775656" y="3444875"/>
            <a:ext cx="658988"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8149" name="Freeform 50"/>
          <p:cNvSpPr>
            <a:spLocks/>
          </p:cNvSpPr>
          <p:nvPr/>
        </p:nvSpPr>
        <p:spPr bwMode="auto">
          <a:xfrm>
            <a:off x="4607278" y="1981201"/>
            <a:ext cx="642055"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50" name="Freeform 56"/>
          <p:cNvSpPr>
            <a:spLocks/>
          </p:cNvSpPr>
          <p:nvPr/>
        </p:nvSpPr>
        <p:spPr bwMode="auto">
          <a:xfrm>
            <a:off x="5473701" y="2917826"/>
            <a:ext cx="290689"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51" name="Freeform 58"/>
          <p:cNvSpPr>
            <a:spLocks/>
          </p:cNvSpPr>
          <p:nvPr/>
        </p:nvSpPr>
        <p:spPr bwMode="auto">
          <a:xfrm>
            <a:off x="6111523" y="2732089"/>
            <a:ext cx="570089"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52" name="Freeform 59"/>
          <p:cNvSpPr>
            <a:spLocks/>
          </p:cNvSpPr>
          <p:nvPr/>
        </p:nvSpPr>
        <p:spPr bwMode="auto">
          <a:xfrm>
            <a:off x="5922434" y="3127376"/>
            <a:ext cx="738011"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48153" name="Group 138"/>
          <p:cNvGrpSpPr>
            <a:grpSpLocks/>
          </p:cNvGrpSpPr>
          <p:nvPr/>
        </p:nvGrpSpPr>
        <p:grpSpPr bwMode="auto">
          <a:xfrm>
            <a:off x="3601156" y="2003426"/>
            <a:ext cx="3103034" cy="3082925"/>
            <a:chOff x="2552" y="1262"/>
            <a:chExt cx="2199" cy="1942"/>
          </a:xfrm>
        </p:grpSpPr>
        <p:sp>
          <p:nvSpPr>
            <p:cNvPr id="48180" name="Freeform 4"/>
            <p:cNvSpPr>
              <a:spLocks/>
            </p:cNvSpPr>
            <p:nvPr/>
          </p:nvSpPr>
          <p:spPr bwMode="auto">
            <a:xfrm>
              <a:off x="2843" y="1262"/>
              <a:ext cx="457" cy="269"/>
            </a:xfrm>
            <a:custGeom>
              <a:avLst/>
              <a:gdLst>
                <a:gd name="T0" fmla="*/ 0 w 89"/>
                <a:gd name="T1" fmla="*/ 5957 h 55"/>
                <a:gd name="T2" fmla="*/ 688 w 89"/>
                <a:gd name="T3" fmla="*/ 0 h 55"/>
                <a:gd name="T4" fmla="*/ 5956 w 89"/>
                <a:gd name="T5" fmla="*/ 357 h 55"/>
                <a:gd name="T6" fmla="*/ 11102 w 89"/>
                <a:gd name="T7" fmla="*/ 479 h 55"/>
                <a:gd name="T8" fmla="*/ 11102 w 89"/>
                <a:gd name="T9" fmla="*/ 572 h 55"/>
                <a:gd name="T10" fmla="*/ 11230 w 89"/>
                <a:gd name="T11" fmla="*/ 1052 h 55"/>
                <a:gd name="T12" fmla="*/ 11230 w 89"/>
                <a:gd name="T13" fmla="*/ 1174 h 55"/>
                <a:gd name="T14" fmla="*/ 11102 w 89"/>
                <a:gd name="T15" fmla="*/ 1531 h 55"/>
                <a:gd name="T16" fmla="*/ 11102 w 89"/>
                <a:gd name="T17" fmla="*/ 2103 h 55"/>
                <a:gd name="T18" fmla="*/ 11363 w 89"/>
                <a:gd name="T19" fmla="*/ 2680 h 55"/>
                <a:gd name="T20" fmla="*/ 11497 w 89"/>
                <a:gd name="T21" fmla="*/ 2920 h 55"/>
                <a:gd name="T22" fmla="*/ 11656 w 89"/>
                <a:gd name="T23" fmla="*/ 3517 h 55"/>
                <a:gd name="T24" fmla="*/ 11656 w 89"/>
                <a:gd name="T25" fmla="*/ 4451 h 55"/>
                <a:gd name="T26" fmla="*/ 11784 w 89"/>
                <a:gd name="T27" fmla="*/ 4690 h 55"/>
                <a:gd name="T28" fmla="*/ 11784 w 89"/>
                <a:gd name="T29" fmla="*/ 5023 h 55"/>
                <a:gd name="T30" fmla="*/ 11784 w 89"/>
                <a:gd name="T31" fmla="*/ 5145 h 55"/>
                <a:gd name="T32" fmla="*/ 12051 w 89"/>
                <a:gd name="T33" fmla="*/ 5957 h 55"/>
                <a:gd name="T34" fmla="*/ 12051 w 89"/>
                <a:gd name="T35" fmla="*/ 6197 h 55"/>
                <a:gd name="T36" fmla="*/ 12051 w 89"/>
                <a:gd name="T37" fmla="*/ 6436 h 55"/>
                <a:gd name="T38" fmla="*/ 0 w 89"/>
                <a:gd name="T39" fmla="*/ 5957 h 55"/>
                <a:gd name="T40" fmla="*/ 0 w 89"/>
                <a:gd name="T41" fmla="*/ 595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8181" name="Freeform 6"/>
            <p:cNvSpPr>
              <a:spLocks/>
            </p:cNvSpPr>
            <p:nvPr/>
          </p:nvSpPr>
          <p:spPr bwMode="auto">
            <a:xfrm>
              <a:off x="2807" y="1760"/>
              <a:ext cx="571" cy="268"/>
            </a:xfrm>
            <a:custGeom>
              <a:avLst/>
              <a:gdLst>
                <a:gd name="T0" fmla="*/ 0 w 111"/>
                <a:gd name="T1" fmla="*/ 3942 h 55"/>
                <a:gd name="T2" fmla="*/ 396 w 111"/>
                <a:gd name="T3" fmla="*/ 0 h 55"/>
                <a:gd name="T4" fmla="*/ 9789 w 111"/>
                <a:gd name="T5" fmla="*/ 356 h 55"/>
                <a:gd name="T6" fmla="*/ 10083 w 111"/>
                <a:gd name="T7" fmla="*/ 687 h 55"/>
                <a:gd name="T8" fmla="*/ 10345 w 111"/>
                <a:gd name="T9" fmla="*/ 687 h 55"/>
                <a:gd name="T10" fmla="*/ 10612 w 111"/>
                <a:gd name="T11" fmla="*/ 570 h 55"/>
                <a:gd name="T12" fmla="*/ 10746 w 111"/>
                <a:gd name="T13" fmla="*/ 687 h 55"/>
                <a:gd name="T14" fmla="*/ 10900 w 111"/>
                <a:gd name="T15" fmla="*/ 1043 h 55"/>
                <a:gd name="T16" fmla="*/ 11168 w 111"/>
                <a:gd name="T17" fmla="*/ 1043 h 55"/>
                <a:gd name="T18" fmla="*/ 11302 w 111"/>
                <a:gd name="T19" fmla="*/ 1043 h 55"/>
                <a:gd name="T20" fmla="*/ 11564 w 111"/>
                <a:gd name="T21" fmla="*/ 809 h 55"/>
                <a:gd name="T22" fmla="*/ 11857 w 111"/>
                <a:gd name="T23" fmla="*/ 809 h 55"/>
                <a:gd name="T24" fmla="*/ 12120 w 111"/>
                <a:gd name="T25" fmla="*/ 926 h 55"/>
                <a:gd name="T26" fmla="*/ 12809 w 111"/>
                <a:gd name="T27" fmla="*/ 1282 h 55"/>
                <a:gd name="T28" fmla="*/ 13205 w 111"/>
                <a:gd name="T29" fmla="*/ 1496 h 55"/>
                <a:gd name="T30" fmla="*/ 13205 w 111"/>
                <a:gd name="T31" fmla="*/ 1735 h 55"/>
                <a:gd name="T32" fmla="*/ 13467 w 111"/>
                <a:gd name="T33" fmla="*/ 1852 h 55"/>
                <a:gd name="T34" fmla="*/ 13467 w 111"/>
                <a:gd name="T35" fmla="*/ 1969 h 55"/>
                <a:gd name="T36" fmla="*/ 13339 w 111"/>
                <a:gd name="T37" fmla="*/ 2207 h 55"/>
                <a:gd name="T38" fmla="*/ 13467 w 111"/>
                <a:gd name="T39" fmla="*/ 2422 h 55"/>
                <a:gd name="T40" fmla="*/ 13601 w 111"/>
                <a:gd name="T41" fmla="*/ 2777 h 55"/>
                <a:gd name="T42" fmla="*/ 13761 w 111"/>
                <a:gd name="T43" fmla="*/ 2894 h 55"/>
                <a:gd name="T44" fmla="*/ 13761 w 111"/>
                <a:gd name="T45" fmla="*/ 3016 h 55"/>
                <a:gd name="T46" fmla="*/ 13761 w 111"/>
                <a:gd name="T47" fmla="*/ 3231 h 55"/>
                <a:gd name="T48" fmla="*/ 14023 w 111"/>
                <a:gd name="T49" fmla="*/ 3348 h 55"/>
                <a:gd name="T50" fmla="*/ 14157 w 111"/>
                <a:gd name="T51" fmla="*/ 3465 h 55"/>
                <a:gd name="T52" fmla="*/ 14023 w 111"/>
                <a:gd name="T53" fmla="*/ 3703 h 55"/>
                <a:gd name="T54" fmla="*/ 14023 w 111"/>
                <a:gd name="T55" fmla="*/ 3942 h 55"/>
                <a:gd name="T56" fmla="*/ 14290 w 111"/>
                <a:gd name="T57" fmla="*/ 4059 h 55"/>
                <a:gd name="T58" fmla="*/ 14290 w 111"/>
                <a:gd name="T59" fmla="*/ 4273 h 55"/>
                <a:gd name="T60" fmla="*/ 14157 w 111"/>
                <a:gd name="T61" fmla="*/ 4390 h 55"/>
                <a:gd name="T62" fmla="*/ 14290 w 111"/>
                <a:gd name="T63" fmla="*/ 4512 h 55"/>
                <a:gd name="T64" fmla="*/ 14424 w 111"/>
                <a:gd name="T65" fmla="*/ 4751 h 55"/>
                <a:gd name="T66" fmla="*/ 14290 w 111"/>
                <a:gd name="T67" fmla="*/ 4868 h 55"/>
                <a:gd name="T68" fmla="*/ 14424 w 111"/>
                <a:gd name="T69" fmla="*/ 5082 h 55"/>
                <a:gd name="T70" fmla="*/ 14424 w 111"/>
                <a:gd name="T71" fmla="*/ 5199 h 55"/>
                <a:gd name="T72" fmla="*/ 14553 w 111"/>
                <a:gd name="T73" fmla="*/ 5316 h 55"/>
                <a:gd name="T74" fmla="*/ 14712 w 111"/>
                <a:gd name="T75" fmla="*/ 5555 h 55"/>
                <a:gd name="T76" fmla="*/ 14846 w 111"/>
                <a:gd name="T77" fmla="*/ 5794 h 55"/>
                <a:gd name="T78" fmla="*/ 15108 w 111"/>
                <a:gd name="T79" fmla="*/ 6008 h 55"/>
                <a:gd name="T80" fmla="*/ 15108 w 111"/>
                <a:gd name="T81" fmla="*/ 6125 h 55"/>
                <a:gd name="T82" fmla="*/ 15108 w 111"/>
                <a:gd name="T83" fmla="*/ 6247 h 55"/>
                <a:gd name="T84" fmla="*/ 15108 w 111"/>
                <a:gd name="T85" fmla="*/ 6364 h 55"/>
                <a:gd name="T86" fmla="*/ 3416 w 111"/>
                <a:gd name="T87" fmla="*/ 6125 h 55"/>
                <a:gd name="T88" fmla="*/ 3544 w 111"/>
                <a:gd name="T89" fmla="*/ 4156 h 55"/>
                <a:gd name="T90" fmla="*/ 0 w 111"/>
                <a:gd name="T91" fmla="*/ 3942 h 55"/>
                <a:gd name="T92" fmla="*/ 0 w 111"/>
                <a:gd name="T93" fmla="*/ 3942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8182" name="Freeform 8"/>
            <p:cNvSpPr>
              <a:spLocks/>
            </p:cNvSpPr>
            <p:nvPr/>
          </p:nvSpPr>
          <p:spPr bwMode="auto">
            <a:xfrm>
              <a:off x="2848" y="2262"/>
              <a:ext cx="595" cy="293"/>
            </a:xfrm>
            <a:custGeom>
              <a:avLst/>
              <a:gdLst>
                <a:gd name="T0" fmla="*/ 1893 w 116"/>
                <a:gd name="T1" fmla="*/ 117 h 60"/>
                <a:gd name="T2" fmla="*/ 0 w 116"/>
                <a:gd name="T3" fmla="*/ 1050 h 60"/>
                <a:gd name="T4" fmla="*/ 5396 w 116"/>
                <a:gd name="T5" fmla="*/ 5128 h 60"/>
                <a:gd name="T6" fmla="*/ 5658 w 116"/>
                <a:gd name="T7" fmla="*/ 5245 h 60"/>
                <a:gd name="T8" fmla="*/ 6078 w 116"/>
                <a:gd name="T9" fmla="*/ 5582 h 60"/>
                <a:gd name="T10" fmla="*/ 6473 w 116"/>
                <a:gd name="T11" fmla="*/ 5484 h 60"/>
                <a:gd name="T12" fmla="*/ 6735 w 116"/>
                <a:gd name="T13" fmla="*/ 5582 h 60"/>
                <a:gd name="T14" fmla="*/ 6894 w 116"/>
                <a:gd name="T15" fmla="*/ 5821 h 60"/>
                <a:gd name="T16" fmla="*/ 7417 w 116"/>
                <a:gd name="T17" fmla="*/ 5938 h 60"/>
                <a:gd name="T18" fmla="*/ 7684 w 116"/>
                <a:gd name="T19" fmla="*/ 6055 h 60"/>
                <a:gd name="T20" fmla="*/ 7971 w 116"/>
                <a:gd name="T21" fmla="*/ 5938 h 60"/>
                <a:gd name="T22" fmla="*/ 8233 w 116"/>
                <a:gd name="T23" fmla="*/ 6177 h 60"/>
                <a:gd name="T24" fmla="*/ 8761 w 116"/>
                <a:gd name="T25" fmla="*/ 6177 h 60"/>
                <a:gd name="T26" fmla="*/ 9048 w 116"/>
                <a:gd name="T27" fmla="*/ 6417 h 60"/>
                <a:gd name="T28" fmla="*/ 9181 w 116"/>
                <a:gd name="T29" fmla="*/ 6632 h 60"/>
                <a:gd name="T30" fmla="*/ 9576 w 116"/>
                <a:gd name="T31" fmla="*/ 6509 h 60"/>
                <a:gd name="T32" fmla="*/ 10130 w 116"/>
                <a:gd name="T33" fmla="*/ 6749 h 60"/>
                <a:gd name="T34" fmla="*/ 10392 w 116"/>
                <a:gd name="T35" fmla="*/ 6632 h 60"/>
                <a:gd name="T36" fmla="*/ 10654 w 116"/>
                <a:gd name="T37" fmla="*/ 6632 h 60"/>
                <a:gd name="T38" fmla="*/ 10654 w 116"/>
                <a:gd name="T39" fmla="*/ 6988 h 60"/>
                <a:gd name="T40" fmla="*/ 10787 w 116"/>
                <a:gd name="T41" fmla="*/ 6749 h 60"/>
                <a:gd name="T42" fmla="*/ 11074 w 116"/>
                <a:gd name="T43" fmla="*/ 6509 h 60"/>
                <a:gd name="T44" fmla="*/ 11208 w 116"/>
                <a:gd name="T45" fmla="*/ 6632 h 60"/>
                <a:gd name="T46" fmla="*/ 11469 w 116"/>
                <a:gd name="T47" fmla="*/ 6749 h 60"/>
                <a:gd name="T48" fmla="*/ 11736 w 116"/>
                <a:gd name="T49" fmla="*/ 6632 h 60"/>
                <a:gd name="T50" fmla="*/ 11736 w 116"/>
                <a:gd name="T51" fmla="*/ 6749 h 60"/>
                <a:gd name="T52" fmla="*/ 12156 w 116"/>
                <a:gd name="T53" fmla="*/ 6988 h 60"/>
                <a:gd name="T54" fmla="*/ 12551 w 116"/>
                <a:gd name="T55" fmla="*/ 6749 h 60"/>
                <a:gd name="T56" fmla="*/ 13367 w 116"/>
                <a:gd name="T57" fmla="*/ 6509 h 60"/>
                <a:gd name="T58" fmla="*/ 13629 w 116"/>
                <a:gd name="T59" fmla="*/ 6509 h 60"/>
                <a:gd name="T60" fmla="*/ 14311 w 116"/>
                <a:gd name="T61" fmla="*/ 6509 h 60"/>
                <a:gd name="T62" fmla="*/ 15260 w 116"/>
                <a:gd name="T63" fmla="*/ 6866 h 60"/>
                <a:gd name="T64" fmla="*/ 15521 w 116"/>
                <a:gd name="T65" fmla="*/ 6988 h 60"/>
                <a:gd name="T66" fmla="*/ 15655 w 116"/>
                <a:gd name="T67" fmla="*/ 3599 h 60"/>
                <a:gd name="T68" fmla="*/ 15393 w 116"/>
                <a:gd name="T69" fmla="*/ 3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8183" name="Freeform 9"/>
            <p:cNvSpPr>
              <a:spLocks/>
            </p:cNvSpPr>
            <p:nvPr/>
          </p:nvSpPr>
          <p:spPr bwMode="auto">
            <a:xfrm>
              <a:off x="3296" y="1726"/>
              <a:ext cx="420" cy="263"/>
            </a:xfrm>
            <a:custGeom>
              <a:avLst/>
              <a:gdLst>
                <a:gd name="T0" fmla="*/ 8866 w 82"/>
                <a:gd name="T1" fmla="*/ 0 h 54"/>
                <a:gd name="T2" fmla="*/ 9127 w 82"/>
                <a:gd name="T3" fmla="*/ 453 h 54"/>
                <a:gd name="T4" fmla="*/ 8999 w 82"/>
                <a:gd name="T5" fmla="*/ 687 h 54"/>
                <a:gd name="T6" fmla="*/ 9260 w 82"/>
                <a:gd name="T7" fmla="*/ 1495 h 54"/>
                <a:gd name="T8" fmla="*/ 9942 w 82"/>
                <a:gd name="T9" fmla="*/ 1851 h 54"/>
                <a:gd name="T10" fmla="*/ 10075 w 82"/>
                <a:gd name="T11" fmla="*/ 2089 h 54"/>
                <a:gd name="T12" fmla="*/ 10495 w 82"/>
                <a:gd name="T13" fmla="*/ 2421 h 54"/>
                <a:gd name="T14" fmla="*/ 11017 w 82"/>
                <a:gd name="T15" fmla="*/ 3015 h 54"/>
                <a:gd name="T16" fmla="*/ 10756 w 82"/>
                <a:gd name="T17" fmla="*/ 3346 h 54"/>
                <a:gd name="T18" fmla="*/ 10756 w 82"/>
                <a:gd name="T19" fmla="*/ 3580 h 54"/>
                <a:gd name="T20" fmla="*/ 10075 w 82"/>
                <a:gd name="T21" fmla="*/ 3935 h 54"/>
                <a:gd name="T22" fmla="*/ 9680 w 82"/>
                <a:gd name="T23" fmla="*/ 4033 h 54"/>
                <a:gd name="T24" fmla="*/ 9419 w 82"/>
                <a:gd name="T25" fmla="*/ 4388 h 54"/>
                <a:gd name="T26" fmla="*/ 9680 w 82"/>
                <a:gd name="T27" fmla="*/ 4744 h 54"/>
                <a:gd name="T28" fmla="*/ 9680 w 82"/>
                <a:gd name="T29" fmla="*/ 5075 h 54"/>
                <a:gd name="T30" fmla="*/ 9127 w 82"/>
                <a:gd name="T31" fmla="*/ 5786 h 54"/>
                <a:gd name="T32" fmla="*/ 8999 w 82"/>
                <a:gd name="T33" fmla="*/ 6122 h 54"/>
                <a:gd name="T34" fmla="*/ 8472 w 82"/>
                <a:gd name="T35" fmla="*/ 5786 h 54"/>
                <a:gd name="T36" fmla="*/ 1470 w 82"/>
                <a:gd name="T37" fmla="*/ 5883 h 54"/>
                <a:gd name="T38" fmla="*/ 1470 w 82"/>
                <a:gd name="T39" fmla="*/ 5552 h 54"/>
                <a:gd name="T40" fmla="*/ 1209 w 82"/>
                <a:gd name="T41" fmla="*/ 5197 h 54"/>
                <a:gd name="T42" fmla="*/ 1337 w 82"/>
                <a:gd name="T43" fmla="*/ 4861 h 54"/>
                <a:gd name="T44" fmla="*/ 1076 w 82"/>
                <a:gd name="T45" fmla="*/ 4505 h 54"/>
                <a:gd name="T46" fmla="*/ 1076 w 82"/>
                <a:gd name="T47" fmla="*/ 4150 h 54"/>
                <a:gd name="T48" fmla="*/ 814 w 82"/>
                <a:gd name="T49" fmla="*/ 3818 h 54"/>
                <a:gd name="T50" fmla="*/ 681 w 82"/>
                <a:gd name="T51" fmla="*/ 3580 h 54"/>
                <a:gd name="T52" fmla="*/ 394 w 82"/>
                <a:gd name="T53" fmla="*/ 3015 h 54"/>
                <a:gd name="T54" fmla="*/ 522 w 82"/>
                <a:gd name="T55" fmla="*/ 2654 h 54"/>
                <a:gd name="T56" fmla="*/ 261 w 82"/>
                <a:gd name="T57" fmla="*/ 2299 h 54"/>
                <a:gd name="T58" fmla="*/ 261 w 82"/>
                <a:gd name="T59" fmla="*/ 2089 h 54"/>
                <a:gd name="T60" fmla="*/ 261 w 82"/>
                <a:gd name="T61" fmla="*/ 1373 h 54"/>
                <a:gd name="T62" fmla="*/ 261 w 82"/>
                <a:gd name="T63" fmla="*/ 1164 h 54"/>
                <a:gd name="T64" fmla="*/ 133 w 82"/>
                <a:gd name="T65" fmla="*/ 687 h 54"/>
                <a:gd name="T66" fmla="*/ 133 w 82"/>
                <a:gd name="T67" fmla="*/ 356 h 54"/>
                <a:gd name="T68" fmla="*/ 261 w 82"/>
                <a:gd name="T69" fmla="*/ 239 h 54"/>
                <a:gd name="T70" fmla="*/ 261 w 82"/>
                <a:gd name="T71" fmla="*/ 239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8184" name="Freeform 10"/>
            <p:cNvSpPr>
              <a:spLocks/>
            </p:cNvSpPr>
            <p:nvPr/>
          </p:nvSpPr>
          <p:spPr bwMode="auto">
            <a:xfrm>
              <a:off x="3353" y="1970"/>
              <a:ext cx="460" cy="380"/>
            </a:xfrm>
            <a:custGeom>
              <a:avLst/>
              <a:gdLst>
                <a:gd name="T0" fmla="*/ 10135 w 90"/>
                <a:gd name="T1" fmla="*/ 7975 h 78"/>
                <a:gd name="T2" fmla="*/ 10294 w 90"/>
                <a:gd name="T3" fmla="*/ 8214 h 78"/>
                <a:gd name="T4" fmla="*/ 10294 w 90"/>
                <a:gd name="T5" fmla="*/ 8569 h 78"/>
                <a:gd name="T6" fmla="*/ 9875 w 90"/>
                <a:gd name="T7" fmla="*/ 8901 h 78"/>
                <a:gd name="T8" fmla="*/ 11076 w 90"/>
                <a:gd name="T9" fmla="*/ 9018 h 78"/>
                <a:gd name="T10" fmla="*/ 11076 w 90"/>
                <a:gd name="T11" fmla="*/ 8569 h 78"/>
                <a:gd name="T12" fmla="*/ 11336 w 90"/>
                <a:gd name="T13" fmla="*/ 7975 h 78"/>
                <a:gd name="T14" fmla="*/ 11756 w 90"/>
                <a:gd name="T15" fmla="*/ 7736 h 78"/>
                <a:gd name="T16" fmla="*/ 11888 w 90"/>
                <a:gd name="T17" fmla="*/ 7736 h 78"/>
                <a:gd name="T18" fmla="*/ 12016 w 90"/>
                <a:gd name="T19" fmla="*/ 7049 h 78"/>
                <a:gd name="T20" fmla="*/ 11888 w 90"/>
                <a:gd name="T21" fmla="*/ 6933 h 78"/>
                <a:gd name="T22" fmla="*/ 11756 w 90"/>
                <a:gd name="T23" fmla="*/ 6811 h 78"/>
                <a:gd name="T24" fmla="*/ 11623 w 90"/>
                <a:gd name="T25" fmla="*/ 6933 h 78"/>
                <a:gd name="T26" fmla="*/ 11209 w 90"/>
                <a:gd name="T27" fmla="*/ 6479 h 78"/>
                <a:gd name="T28" fmla="*/ 11336 w 90"/>
                <a:gd name="T29" fmla="*/ 6241 h 78"/>
                <a:gd name="T30" fmla="*/ 11209 w 90"/>
                <a:gd name="T31" fmla="*/ 6007 h 78"/>
                <a:gd name="T32" fmla="*/ 10554 w 90"/>
                <a:gd name="T33" fmla="*/ 5315 h 78"/>
                <a:gd name="T34" fmla="*/ 9875 w 90"/>
                <a:gd name="T35" fmla="*/ 4959 h 78"/>
                <a:gd name="T36" fmla="*/ 9481 w 90"/>
                <a:gd name="T37" fmla="*/ 4389 h 78"/>
                <a:gd name="T38" fmla="*/ 9875 w 90"/>
                <a:gd name="T39" fmla="*/ 3941 h 78"/>
                <a:gd name="T40" fmla="*/ 9875 w 90"/>
                <a:gd name="T41" fmla="*/ 3464 h 78"/>
                <a:gd name="T42" fmla="*/ 9353 w 90"/>
                <a:gd name="T43" fmla="*/ 3133 h 78"/>
                <a:gd name="T44" fmla="*/ 9093 w 90"/>
                <a:gd name="T45" fmla="*/ 3347 h 78"/>
                <a:gd name="T46" fmla="*/ 8674 w 90"/>
                <a:gd name="T47" fmla="*/ 2538 h 78"/>
                <a:gd name="T48" fmla="*/ 8019 w 90"/>
                <a:gd name="T49" fmla="*/ 2090 h 78"/>
                <a:gd name="T50" fmla="*/ 7472 w 90"/>
                <a:gd name="T51" fmla="*/ 1496 h 78"/>
                <a:gd name="T52" fmla="*/ 7340 w 90"/>
                <a:gd name="T53" fmla="*/ 687 h 78"/>
                <a:gd name="T54" fmla="*/ 7340 w 90"/>
                <a:gd name="T55" fmla="*/ 453 h 78"/>
                <a:gd name="T56" fmla="*/ 0 w 90"/>
                <a:gd name="T57" fmla="*/ 239 h 78"/>
                <a:gd name="T58" fmla="*/ 261 w 90"/>
                <a:gd name="T59" fmla="*/ 570 h 78"/>
                <a:gd name="T60" fmla="*/ 680 w 90"/>
                <a:gd name="T61" fmla="*/ 1043 h 78"/>
                <a:gd name="T62" fmla="*/ 680 w 90"/>
                <a:gd name="T63" fmla="*/ 1281 h 78"/>
                <a:gd name="T64" fmla="*/ 1462 w 90"/>
                <a:gd name="T65" fmla="*/ 1851 h 78"/>
                <a:gd name="T66" fmla="*/ 1201 w 90"/>
                <a:gd name="T67" fmla="*/ 2304 h 78"/>
                <a:gd name="T68" fmla="*/ 1462 w 90"/>
                <a:gd name="T69" fmla="*/ 2538 h 78"/>
                <a:gd name="T70" fmla="*/ 1722 w 90"/>
                <a:gd name="T71" fmla="*/ 3016 h 78"/>
                <a:gd name="T72" fmla="*/ 2014 w 90"/>
                <a:gd name="T73" fmla="*/ 3133 h 78"/>
                <a:gd name="T74" fmla="*/ 2142 w 90"/>
                <a:gd name="T75" fmla="*/ 8331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8185" name="Freeform 12"/>
            <p:cNvSpPr>
              <a:spLocks/>
            </p:cNvSpPr>
            <p:nvPr/>
          </p:nvSpPr>
          <p:spPr bwMode="auto">
            <a:xfrm>
              <a:off x="3787" y="2057"/>
              <a:ext cx="509" cy="249"/>
            </a:xfrm>
            <a:custGeom>
              <a:avLst/>
              <a:gdLst>
                <a:gd name="T0" fmla="*/ 2725 w 99"/>
                <a:gd name="T1" fmla="*/ 5698 h 51"/>
                <a:gd name="T2" fmla="*/ 2591 w 99"/>
                <a:gd name="T3" fmla="*/ 5458 h 51"/>
                <a:gd name="T4" fmla="*/ 2987 w 99"/>
                <a:gd name="T5" fmla="*/ 5458 h 51"/>
                <a:gd name="T6" fmla="*/ 10864 w 99"/>
                <a:gd name="T7" fmla="*/ 4765 h 51"/>
                <a:gd name="T8" fmla="*/ 11553 w 99"/>
                <a:gd name="T9" fmla="*/ 4433 h 51"/>
                <a:gd name="T10" fmla="*/ 12108 w 99"/>
                <a:gd name="T11" fmla="*/ 4077 h 51"/>
                <a:gd name="T12" fmla="*/ 12108 w 99"/>
                <a:gd name="T13" fmla="*/ 3838 h 51"/>
                <a:gd name="T14" fmla="*/ 12237 w 99"/>
                <a:gd name="T15" fmla="*/ 3598 h 51"/>
                <a:gd name="T16" fmla="*/ 13455 w 99"/>
                <a:gd name="T17" fmla="*/ 2671 h 51"/>
                <a:gd name="T18" fmla="*/ 13321 w 99"/>
                <a:gd name="T19" fmla="*/ 2549 h 51"/>
                <a:gd name="T20" fmla="*/ 13193 w 99"/>
                <a:gd name="T21" fmla="*/ 2456 h 51"/>
                <a:gd name="T22" fmla="*/ 12900 w 99"/>
                <a:gd name="T23" fmla="*/ 2334 h 51"/>
                <a:gd name="T24" fmla="*/ 12766 w 99"/>
                <a:gd name="T25" fmla="*/ 2334 h 51"/>
                <a:gd name="T26" fmla="*/ 12237 w 99"/>
                <a:gd name="T27" fmla="*/ 1621 h 51"/>
                <a:gd name="T28" fmla="*/ 12108 w 99"/>
                <a:gd name="T29" fmla="*/ 1406 h 51"/>
                <a:gd name="T30" fmla="*/ 12108 w 99"/>
                <a:gd name="T31" fmla="*/ 928 h 51"/>
                <a:gd name="T32" fmla="*/ 11815 w 99"/>
                <a:gd name="T33" fmla="*/ 810 h 51"/>
                <a:gd name="T34" fmla="*/ 11419 w 99"/>
                <a:gd name="T35" fmla="*/ 478 h 51"/>
                <a:gd name="T36" fmla="*/ 11157 w 99"/>
                <a:gd name="T37" fmla="*/ 478 h 51"/>
                <a:gd name="T38" fmla="*/ 10997 w 99"/>
                <a:gd name="T39" fmla="*/ 693 h 51"/>
                <a:gd name="T40" fmla="*/ 10602 w 99"/>
                <a:gd name="T41" fmla="*/ 693 h 51"/>
                <a:gd name="T42" fmla="*/ 10206 w 99"/>
                <a:gd name="T43" fmla="*/ 693 h 51"/>
                <a:gd name="T44" fmla="*/ 9650 w 99"/>
                <a:gd name="T45" fmla="*/ 571 h 51"/>
                <a:gd name="T46" fmla="*/ 8961 w 99"/>
                <a:gd name="T47" fmla="*/ 478 h 51"/>
                <a:gd name="T48" fmla="*/ 8566 w 99"/>
                <a:gd name="T49" fmla="*/ 0 h 51"/>
                <a:gd name="T50" fmla="*/ 8298 w 99"/>
                <a:gd name="T51" fmla="*/ 117 h 51"/>
                <a:gd name="T52" fmla="*/ 7877 w 99"/>
                <a:gd name="T53" fmla="*/ 0 h 51"/>
                <a:gd name="T54" fmla="*/ 7877 w 99"/>
                <a:gd name="T55" fmla="*/ 239 h 51"/>
                <a:gd name="T56" fmla="*/ 7877 w 99"/>
                <a:gd name="T57" fmla="*/ 693 h 51"/>
                <a:gd name="T58" fmla="*/ 7481 w 99"/>
                <a:gd name="T59" fmla="*/ 928 h 51"/>
                <a:gd name="T60" fmla="*/ 6925 w 99"/>
                <a:gd name="T61" fmla="*/ 928 h 51"/>
                <a:gd name="T62" fmla="*/ 6267 w 99"/>
                <a:gd name="T63" fmla="*/ 2099 h 51"/>
                <a:gd name="T64" fmla="*/ 5712 w 99"/>
                <a:gd name="T65" fmla="*/ 2456 h 51"/>
                <a:gd name="T66" fmla="*/ 5311 w 99"/>
                <a:gd name="T67" fmla="*/ 2217 h 51"/>
                <a:gd name="T68" fmla="*/ 5023 w 99"/>
                <a:gd name="T69" fmla="*/ 2788 h 51"/>
                <a:gd name="T70" fmla="*/ 4756 w 99"/>
                <a:gd name="T71" fmla="*/ 2788 h 51"/>
                <a:gd name="T72" fmla="*/ 4360 w 99"/>
                <a:gd name="T73" fmla="*/ 2671 h 51"/>
                <a:gd name="T74" fmla="*/ 4072 w 99"/>
                <a:gd name="T75" fmla="*/ 3027 h 51"/>
                <a:gd name="T76" fmla="*/ 3542 w 99"/>
                <a:gd name="T77" fmla="*/ 2788 h 51"/>
                <a:gd name="T78" fmla="*/ 2725 w 99"/>
                <a:gd name="T79" fmla="*/ 2910 h 51"/>
                <a:gd name="T80" fmla="*/ 2725 w 99"/>
                <a:gd name="T81" fmla="*/ 3144 h 51"/>
                <a:gd name="T82" fmla="*/ 2458 w 99"/>
                <a:gd name="T83" fmla="*/ 3144 h 51"/>
                <a:gd name="T84" fmla="*/ 2458 w 99"/>
                <a:gd name="T85" fmla="*/ 3144 h 51"/>
                <a:gd name="T86" fmla="*/ 2298 w 99"/>
                <a:gd name="T87" fmla="*/ 3481 h 51"/>
                <a:gd name="T88" fmla="*/ 2298 w 99"/>
                <a:gd name="T89" fmla="*/ 3481 h 51"/>
                <a:gd name="T90" fmla="*/ 2458 w 99"/>
                <a:gd name="T91" fmla="*/ 3838 h 51"/>
                <a:gd name="T92" fmla="*/ 1640 w 99"/>
                <a:gd name="T93" fmla="*/ 3955 h 51"/>
                <a:gd name="T94" fmla="*/ 1769 w 99"/>
                <a:gd name="T95" fmla="*/ 4648 h 51"/>
                <a:gd name="T96" fmla="*/ 1347 w 99"/>
                <a:gd name="T97" fmla="*/ 4531 h 51"/>
                <a:gd name="T98" fmla="*/ 817 w 99"/>
                <a:gd name="T99" fmla="*/ 4433 h 51"/>
                <a:gd name="T100" fmla="*/ 555 w 99"/>
                <a:gd name="T101" fmla="*/ 4887 h 51"/>
                <a:gd name="T102" fmla="*/ 555 w 99"/>
                <a:gd name="T103" fmla="*/ 4887 h 51"/>
                <a:gd name="T104" fmla="*/ 689 w 99"/>
                <a:gd name="T105" fmla="*/ 5126 h 51"/>
                <a:gd name="T106" fmla="*/ 396 w 99"/>
                <a:gd name="T107" fmla="*/ 5698 h 51"/>
                <a:gd name="T108" fmla="*/ 134 w 99"/>
                <a:gd name="T109" fmla="*/ 5698 h 51"/>
                <a:gd name="T110" fmla="*/ 0 w 99"/>
                <a:gd name="T111" fmla="*/ 593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8186" name="Freeform 13"/>
            <p:cNvSpPr>
              <a:spLocks/>
            </p:cNvSpPr>
            <p:nvPr/>
          </p:nvSpPr>
          <p:spPr bwMode="auto">
            <a:xfrm>
              <a:off x="3742" y="2243"/>
              <a:ext cx="568" cy="190"/>
            </a:xfrm>
            <a:custGeom>
              <a:avLst/>
              <a:gdLst>
                <a:gd name="T0" fmla="*/ 14875 w 111"/>
                <a:gd name="T1" fmla="*/ 0 h 39"/>
                <a:gd name="T2" fmla="*/ 11913 w 111"/>
                <a:gd name="T3" fmla="*/ 356 h 39"/>
                <a:gd name="T4" fmla="*/ 11652 w 111"/>
                <a:gd name="T5" fmla="*/ 453 h 39"/>
                <a:gd name="T6" fmla="*/ 4165 w 111"/>
                <a:gd name="T7" fmla="*/ 1043 h 39"/>
                <a:gd name="T8" fmla="*/ 4165 w 111"/>
                <a:gd name="T9" fmla="*/ 926 h 39"/>
                <a:gd name="T10" fmla="*/ 3746 w 111"/>
                <a:gd name="T11" fmla="*/ 1043 h 39"/>
                <a:gd name="T12" fmla="*/ 3874 w 111"/>
                <a:gd name="T13" fmla="*/ 1164 h 39"/>
                <a:gd name="T14" fmla="*/ 3874 w 111"/>
                <a:gd name="T15" fmla="*/ 1281 h 39"/>
                <a:gd name="T16" fmla="*/ 1203 w 111"/>
                <a:gd name="T17" fmla="*/ 1496 h 39"/>
                <a:gd name="T18" fmla="*/ 1075 w 111"/>
                <a:gd name="T19" fmla="*/ 1734 h 39"/>
                <a:gd name="T20" fmla="*/ 942 w 111"/>
                <a:gd name="T21" fmla="*/ 2090 h 39"/>
                <a:gd name="T22" fmla="*/ 1075 w 111"/>
                <a:gd name="T23" fmla="*/ 2207 h 39"/>
                <a:gd name="T24" fmla="*/ 942 w 111"/>
                <a:gd name="T25" fmla="*/ 2538 h 39"/>
                <a:gd name="T26" fmla="*/ 942 w 111"/>
                <a:gd name="T27" fmla="*/ 2538 h 39"/>
                <a:gd name="T28" fmla="*/ 942 w 111"/>
                <a:gd name="T29" fmla="*/ 2660 h 39"/>
                <a:gd name="T30" fmla="*/ 814 w 111"/>
                <a:gd name="T31" fmla="*/ 2894 h 39"/>
                <a:gd name="T32" fmla="*/ 681 w 111"/>
                <a:gd name="T33" fmla="*/ 3016 h 39"/>
                <a:gd name="T34" fmla="*/ 522 w 111"/>
                <a:gd name="T35" fmla="*/ 3464 h 39"/>
                <a:gd name="T36" fmla="*/ 261 w 111"/>
                <a:gd name="T37" fmla="*/ 3703 h 39"/>
                <a:gd name="T38" fmla="*/ 261 w 111"/>
                <a:gd name="T39" fmla="*/ 4058 h 39"/>
                <a:gd name="T40" fmla="*/ 261 w 111"/>
                <a:gd name="T41" fmla="*/ 4389 h 39"/>
                <a:gd name="T42" fmla="*/ 261 w 111"/>
                <a:gd name="T43" fmla="*/ 4389 h 39"/>
                <a:gd name="T44" fmla="*/ 0 w 111"/>
                <a:gd name="T45" fmla="*/ 4511 h 39"/>
                <a:gd name="T46" fmla="*/ 3874 w 111"/>
                <a:gd name="T47" fmla="*/ 4273 h 39"/>
                <a:gd name="T48" fmla="*/ 8720 w 111"/>
                <a:gd name="T49" fmla="*/ 3941 h 39"/>
                <a:gd name="T50" fmla="*/ 10449 w 111"/>
                <a:gd name="T51" fmla="*/ 3703 h 39"/>
                <a:gd name="T52" fmla="*/ 10577 w 111"/>
                <a:gd name="T53" fmla="*/ 3230 h 39"/>
                <a:gd name="T54" fmla="*/ 10710 w 111"/>
                <a:gd name="T55" fmla="*/ 3230 h 39"/>
                <a:gd name="T56" fmla="*/ 10710 w 111"/>
                <a:gd name="T57" fmla="*/ 3230 h 39"/>
                <a:gd name="T58" fmla="*/ 10838 w 111"/>
                <a:gd name="T59" fmla="*/ 3133 h 39"/>
                <a:gd name="T60" fmla="*/ 10997 w 111"/>
                <a:gd name="T61" fmla="*/ 3016 h 39"/>
                <a:gd name="T62" fmla="*/ 10838 w 111"/>
                <a:gd name="T63" fmla="*/ 2894 h 39"/>
                <a:gd name="T64" fmla="*/ 10997 w 111"/>
                <a:gd name="T65" fmla="*/ 2777 h 39"/>
                <a:gd name="T66" fmla="*/ 11130 w 111"/>
                <a:gd name="T67" fmla="*/ 2660 h 39"/>
                <a:gd name="T68" fmla="*/ 11524 w 111"/>
                <a:gd name="T69" fmla="*/ 2538 h 39"/>
                <a:gd name="T70" fmla="*/ 11913 w 111"/>
                <a:gd name="T71" fmla="*/ 2421 h 39"/>
                <a:gd name="T72" fmla="*/ 12332 w 111"/>
                <a:gd name="T73" fmla="*/ 2090 h 39"/>
                <a:gd name="T74" fmla="*/ 12465 w 111"/>
                <a:gd name="T75" fmla="*/ 2090 h 39"/>
                <a:gd name="T76" fmla="*/ 12726 w 111"/>
                <a:gd name="T77" fmla="*/ 1851 h 39"/>
                <a:gd name="T78" fmla="*/ 12859 w 111"/>
                <a:gd name="T79" fmla="*/ 1613 h 39"/>
                <a:gd name="T80" fmla="*/ 12859 w 111"/>
                <a:gd name="T81" fmla="*/ 1613 h 39"/>
                <a:gd name="T82" fmla="*/ 12987 w 111"/>
                <a:gd name="T83" fmla="*/ 1613 h 39"/>
                <a:gd name="T84" fmla="*/ 13120 w 111"/>
                <a:gd name="T85" fmla="*/ 1613 h 39"/>
                <a:gd name="T86" fmla="*/ 13120 w 111"/>
                <a:gd name="T87" fmla="*/ 1496 h 39"/>
                <a:gd name="T88" fmla="*/ 13274 w 111"/>
                <a:gd name="T89" fmla="*/ 1379 h 39"/>
                <a:gd name="T90" fmla="*/ 13274 w 111"/>
                <a:gd name="T91" fmla="*/ 1379 h 39"/>
                <a:gd name="T92" fmla="*/ 13407 w 111"/>
                <a:gd name="T93" fmla="*/ 1496 h 39"/>
                <a:gd name="T94" fmla="*/ 13540 w 111"/>
                <a:gd name="T95" fmla="*/ 1379 h 39"/>
                <a:gd name="T96" fmla="*/ 13540 w 111"/>
                <a:gd name="T97" fmla="*/ 1379 h 39"/>
                <a:gd name="T98" fmla="*/ 13801 w 111"/>
                <a:gd name="T99" fmla="*/ 1164 h 39"/>
                <a:gd name="T100" fmla="*/ 13929 w 111"/>
                <a:gd name="T101" fmla="*/ 1164 h 39"/>
                <a:gd name="T102" fmla="*/ 14190 w 111"/>
                <a:gd name="T103" fmla="*/ 1164 h 39"/>
                <a:gd name="T104" fmla="*/ 14609 w 111"/>
                <a:gd name="T105" fmla="*/ 687 h 39"/>
                <a:gd name="T106" fmla="*/ 14742 w 111"/>
                <a:gd name="T107" fmla="*/ 570 h 39"/>
                <a:gd name="T108" fmla="*/ 14875 w 111"/>
                <a:gd name="T109" fmla="*/ 453 h 39"/>
                <a:gd name="T110" fmla="*/ 14875 w 111"/>
                <a:gd name="T111" fmla="*/ 356 h 39"/>
                <a:gd name="T112" fmla="*/ 14875 w 111"/>
                <a:gd name="T113" fmla="*/ 117 h 39"/>
                <a:gd name="T114" fmla="*/ 14875 w 111"/>
                <a:gd name="T115" fmla="*/ 0 h 39"/>
                <a:gd name="T116" fmla="*/ 14875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8187" name="Freeform 14"/>
            <p:cNvSpPr>
              <a:spLocks/>
            </p:cNvSpPr>
            <p:nvPr/>
          </p:nvSpPr>
          <p:spPr bwMode="auto">
            <a:xfrm>
              <a:off x="3890" y="2409"/>
              <a:ext cx="266" cy="404"/>
            </a:xfrm>
            <a:custGeom>
              <a:avLst/>
              <a:gdLst>
                <a:gd name="T0" fmla="*/ 0 w 52"/>
                <a:gd name="T1" fmla="*/ 355 h 83"/>
                <a:gd name="T2" fmla="*/ 133 w 52"/>
                <a:gd name="T3" fmla="*/ 569 h 83"/>
                <a:gd name="T4" fmla="*/ 0 w 52"/>
                <a:gd name="T5" fmla="*/ 6347 h 83"/>
                <a:gd name="T6" fmla="*/ 0 w 52"/>
                <a:gd name="T7" fmla="*/ 6561 h 83"/>
                <a:gd name="T8" fmla="*/ 394 w 52"/>
                <a:gd name="T9" fmla="*/ 9453 h 83"/>
                <a:gd name="T10" fmla="*/ 522 w 52"/>
                <a:gd name="T11" fmla="*/ 9453 h 83"/>
                <a:gd name="T12" fmla="*/ 680 w 52"/>
                <a:gd name="T13" fmla="*/ 9336 h 83"/>
                <a:gd name="T14" fmla="*/ 941 w 52"/>
                <a:gd name="T15" fmla="*/ 9453 h 83"/>
                <a:gd name="T16" fmla="*/ 1074 w 52"/>
                <a:gd name="T17" fmla="*/ 9336 h 83"/>
                <a:gd name="T18" fmla="*/ 1074 w 52"/>
                <a:gd name="T19" fmla="*/ 8883 h 83"/>
                <a:gd name="T20" fmla="*/ 1202 w 52"/>
                <a:gd name="T21" fmla="*/ 8649 h 83"/>
                <a:gd name="T22" fmla="*/ 1335 w 52"/>
                <a:gd name="T23" fmla="*/ 8883 h 83"/>
                <a:gd name="T24" fmla="*/ 1335 w 52"/>
                <a:gd name="T25" fmla="*/ 9005 h 83"/>
                <a:gd name="T26" fmla="*/ 1463 w 52"/>
                <a:gd name="T27" fmla="*/ 9214 h 83"/>
                <a:gd name="T28" fmla="*/ 1755 w 52"/>
                <a:gd name="T29" fmla="*/ 9569 h 83"/>
                <a:gd name="T30" fmla="*/ 1882 w 52"/>
                <a:gd name="T31" fmla="*/ 9569 h 83"/>
                <a:gd name="T32" fmla="*/ 2015 w 52"/>
                <a:gd name="T33" fmla="*/ 9569 h 83"/>
                <a:gd name="T34" fmla="*/ 2276 w 52"/>
                <a:gd name="T35" fmla="*/ 9336 h 83"/>
                <a:gd name="T36" fmla="*/ 2276 w 52"/>
                <a:gd name="T37" fmla="*/ 9336 h 83"/>
                <a:gd name="T38" fmla="*/ 2409 w 52"/>
                <a:gd name="T39" fmla="*/ 9214 h 83"/>
                <a:gd name="T40" fmla="*/ 2409 w 52"/>
                <a:gd name="T41" fmla="*/ 9214 h 83"/>
                <a:gd name="T42" fmla="*/ 2409 w 52"/>
                <a:gd name="T43" fmla="*/ 9122 h 83"/>
                <a:gd name="T44" fmla="*/ 2276 w 52"/>
                <a:gd name="T45" fmla="*/ 9122 h 83"/>
                <a:gd name="T46" fmla="*/ 2276 w 52"/>
                <a:gd name="T47" fmla="*/ 9005 h 83"/>
                <a:gd name="T48" fmla="*/ 2409 w 52"/>
                <a:gd name="T49" fmla="*/ 8883 h 83"/>
                <a:gd name="T50" fmla="*/ 2409 w 52"/>
                <a:gd name="T51" fmla="*/ 8766 h 83"/>
                <a:gd name="T52" fmla="*/ 2143 w 52"/>
                <a:gd name="T53" fmla="*/ 8649 h 83"/>
                <a:gd name="T54" fmla="*/ 2143 w 52"/>
                <a:gd name="T55" fmla="*/ 8649 h 83"/>
                <a:gd name="T56" fmla="*/ 2015 w 52"/>
                <a:gd name="T57" fmla="*/ 8649 h 83"/>
                <a:gd name="T58" fmla="*/ 1882 w 52"/>
                <a:gd name="T59" fmla="*/ 8411 h 83"/>
                <a:gd name="T60" fmla="*/ 1882 w 52"/>
                <a:gd name="T61" fmla="*/ 8294 h 83"/>
                <a:gd name="T62" fmla="*/ 1882 w 52"/>
                <a:gd name="T63" fmla="*/ 8197 h 83"/>
                <a:gd name="T64" fmla="*/ 1882 w 52"/>
                <a:gd name="T65" fmla="*/ 8197 h 83"/>
                <a:gd name="T66" fmla="*/ 1882 w 52"/>
                <a:gd name="T67" fmla="*/ 8080 h 83"/>
                <a:gd name="T68" fmla="*/ 6962 w 52"/>
                <a:gd name="T69" fmla="*/ 7603 h 83"/>
                <a:gd name="T70" fmla="*/ 6962 w 52"/>
                <a:gd name="T71" fmla="*/ 7486 h 83"/>
                <a:gd name="T72" fmla="*/ 6701 w 52"/>
                <a:gd name="T73" fmla="*/ 7272 h 83"/>
                <a:gd name="T74" fmla="*/ 6701 w 52"/>
                <a:gd name="T75" fmla="*/ 6683 h 83"/>
                <a:gd name="T76" fmla="*/ 6435 w 52"/>
                <a:gd name="T77" fmla="*/ 6347 h 83"/>
                <a:gd name="T78" fmla="*/ 6435 w 52"/>
                <a:gd name="T79" fmla="*/ 5992 h 83"/>
                <a:gd name="T80" fmla="*/ 6568 w 52"/>
                <a:gd name="T81" fmla="*/ 5758 h 83"/>
                <a:gd name="T82" fmla="*/ 6568 w 52"/>
                <a:gd name="T83" fmla="*/ 5427 h 83"/>
                <a:gd name="T84" fmla="*/ 6701 w 52"/>
                <a:gd name="T85" fmla="*/ 5189 h 83"/>
                <a:gd name="T86" fmla="*/ 6829 w 52"/>
                <a:gd name="T87" fmla="*/ 5189 h 83"/>
                <a:gd name="T88" fmla="*/ 6568 w 52"/>
                <a:gd name="T89" fmla="*/ 5072 h 83"/>
                <a:gd name="T90" fmla="*/ 6701 w 52"/>
                <a:gd name="T91" fmla="*/ 4833 h 83"/>
                <a:gd name="T92" fmla="*/ 6568 w 52"/>
                <a:gd name="T93" fmla="*/ 4736 h 83"/>
                <a:gd name="T94" fmla="*/ 6435 w 52"/>
                <a:gd name="T95" fmla="*/ 4619 h 83"/>
                <a:gd name="T96" fmla="*/ 6282 w 52"/>
                <a:gd name="T97" fmla="*/ 4502 h 83"/>
                <a:gd name="T98" fmla="*/ 6149 w 52"/>
                <a:gd name="T99" fmla="*/ 4264 h 83"/>
                <a:gd name="T100" fmla="*/ 6021 w 52"/>
                <a:gd name="T101" fmla="*/ 4147 h 83"/>
                <a:gd name="T102" fmla="*/ 4814 w 52"/>
                <a:gd name="T103" fmla="*/ 0 h 83"/>
                <a:gd name="T104" fmla="*/ 0 w 52"/>
                <a:gd name="T105" fmla="*/ 355 h 83"/>
                <a:gd name="T106" fmla="*/ 0 w 52"/>
                <a:gd name="T107" fmla="*/ 35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8188" name="Freeform 16"/>
            <p:cNvSpPr>
              <a:spLocks/>
            </p:cNvSpPr>
            <p:nvPr/>
          </p:nvSpPr>
          <p:spPr bwMode="auto">
            <a:xfrm>
              <a:off x="4141" y="2179"/>
              <a:ext cx="610" cy="249"/>
            </a:xfrm>
            <a:custGeom>
              <a:avLst/>
              <a:gdLst>
                <a:gd name="T0" fmla="*/ 261 w 119"/>
                <a:gd name="T1" fmla="*/ 4765 h 51"/>
                <a:gd name="T2" fmla="*/ 554 w 119"/>
                <a:gd name="T3" fmla="*/ 4531 h 51"/>
                <a:gd name="T4" fmla="*/ 682 w 119"/>
                <a:gd name="T5" fmla="*/ 4194 h 51"/>
                <a:gd name="T6" fmla="*/ 1892 w 119"/>
                <a:gd name="T7" fmla="*/ 3598 h 51"/>
                <a:gd name="T8" fmla="*/ 2419 w 119"/>
                <a:gd name="T9" fmla="*/ 3144 h 51"/>
                <a:gd name="T10" fmla="*/ 2707 w 119"/>
                <a:gd name="T11" fmla="*/ 3144 h 51"/>
                <a:gd name="T12" fmla="*/ 2840 w 119"/>
                <a:gd name="T13" fmla="*/ 2910 h 51"/>
                <a:gd name="T14" fmla="*/ 3101 w 119"/>
                <a:gd name="T15" fmla="*/ 2910 h 51"/>
                <a:gd name="T16" fmla="*/ 3783 w 119"/>
                <a:gd name="T17" fmla="*/ 2671 h 51"/>
                <a:gd name="T18" fmla="*/ 4439 w 119"/>
                <a:gd name="T19" fmla="*/ 1977 h 51"/>
                <a:gd name="T20" fmla="*/ 4439 w 119"/>
                <a:gd name="T21" fmla="*/ 1504 h 51"/>
                <a:gd name="T22" fmla="*/ 4993 w 119"/>
                <a:gd name="T23" fmla="*/ 1504 h 51"/>
                <a:gd name="T24" fmla="*/ 5649 w 119"/>
                <a:gd name="T25" fmla="*/ 1406 h 51"/>
                <a:gd name="T26" fmla="*/ 15214 w 119"/>
                <a:gd name="T27" fmla="*/ 117 h 51"/>
                <a:gd name="T28" fmla="*/ 15347 w 119"/>
                <a:gd name="T29" fmla="*/ 239 h 51"/>
                <a:gd name="T30" fmla="*/ 15634 w 119"/>
                <a:gd name="T31" fmla="*/ 571 h 51"/>
                <a:gd name="T32" fmla="*/ 15634 w 119"/>
                <a:gd name="T33" fmla="*/ 693 h 51"/>
                <a:gd name="T34" fmla="*/ 15347 w 119"/>
                <a:gd name="T35" fmla="*/ 571 h 51"/>
                <a:gd name="T36" fmla="*/ 15214 w 119"/>
                <a:gd name="T37" fmla="*/ 693 h 51"/>
                <a:gd name="T38" fmla="*/ 14686 w 119"/>
                <a:gd name="T39" fmla="*/ 928 h 51"/>
                <a:gd name="T40" fmla="*/ 14138 w 119"/>
                <a:gd name="T41" fmla="*/ 1289 h 51"/>
                <a:gd name="T42" fmla="*/ 14266 w 119"/>
                <a:gd name="T43" fmla="*/ 1406 h 51"/>
                <a:gd name="T44" fmla="*/ 15081 w 119"/>
                <a:gd name="T45" fmla="*/ 1050 h 51"/>
                <a:gd name="T46" fmla="*/ 15347 w 119"/>
                <a:gd name="T47" fmla="*/ 1289 h 51"/>
                <a:gd name="T48" fmla="*/ 15476 w 119"/>
                <a:gd name="T49" fmla="*/ 1289 h 51"/>
                <a:gd name="T50" fmla="*/ 15896 w 119"/>
                <a:gd name="T51" fmla="*/ 1050 h 51"/>
                <a:gd name="T52" fmla="*/ 16029 w 119"/>
                <a:gd name="T53" fmla="*/ 1621 h 51"/>
                <a:gd name="T54" fmla="*/ 15768 w 119"/>
                <a:gd name="T55" fmla="*/ 1977 h 51"/>
                <a:gd name="T56" fmla="*/ 15347 w 119"/>
                <a:gd name="T57" fmla="*/ 2217 h 51"/>
                <a:gd name="T58" fmla="*/ 14819 w 119"/>
                <a:gd name="T59" fmla="*/ 2334 h 51"/>
                <a:gd name="T60" fmla="*/ 14686 w 119"/>
                <a:gd name="T61" fmla="*/ 2217 h 51"/>
                <a:gd name="T62" fmla="*/ 14558 w 119"/>
                <a:gd name="T63" fmla="*/ 2099 h 51"/>
                <a:gd name="T64" fmla="*/ 14558 w 119"/>
                <a:gd name="T65" fmla="*/ 2456 h 51"/>
                <a:gd name="T66" fmla="*/ 14686 w 119"/>
                <a:gd name="T67" fmla="*/ 2549 h 51"/>
                <a:gd name="T68" fmla="*/ 14819 w 119"/>
                <a:gd name="T69" fmla="*/ 2788 h 51"/>
                <a:gd name="T70" fmla="*/ 14138 w 119"/>
                <a:gd name="T71" fmla="*/ 3144 h 51"/>
                <a:gd name="T72" fmla="*/ 14138 w 119"/>
                <a:gd name="T73" fmla="*/ 3383 h 51"/>
                <a:gd name="T74" fmla="*/ 15081 w 119"/>
                <a:gd name="T75" fmla="*/ 3144 h 51"/>
                <a:gd name="T76" fmla="*/ 15347 w 119"/>
                <a:gd name="T77" fmla="*/ 3144 h 51"/>
                <a:gd name="T78" fmla="*/ 14686 w 119"/>
                <a:gd name="T79" fmla="*/ 3720 h 51"/>
                <a:gd name="T80" fmla="*/ 13876 w 119"/>
                <a:gd name="T81" fmla="*/ 4194 h 51"/>
                <a:gd name="T82" fmla="*/ 13743 w 119"/>
                <a:gd name="T83" fmla="*/ 4316 h 51"/>
                <a:gd name="T84" fmla="*/ 12928 w 119"/>
                <a:gd name="T85" fmla="*/ 5126 h 51"/>
                <a:gd name="T86" fmla="*/ 12533 w 119"/>
                <a:gd name="T87" fmla="*/ 5815 h 51"/>
                <a:gd name="T88" fmla="*/ 9304 w 119"/>
                <a:gd name="T89" fmla="*/ 4531 h 51"/>
                <a:gd name="T90" fmla="*/ 6725 w 119"/>
                <a:gd name="T91" fmla="*/ 4194 h 51"/>
                <a:gd name="T92" fmla="*/ 6597 w 119"/>
                <a:gd name="T93" fmla="*/ 4194 h 51"/>
                <a:gd name="T94" fmla="*/ 4044 w 119"/>
                <a:gd name="T95" fmla="*/ 4316 h 51"/>
                <a:gd name="T96" fmla="*/ 3496 w 119"/>
                <a:gd name="T97" fmla="*/ 4648 h 51"/>
                <a:gd name="T98" fmla="*/ 0 w 119"/>
                <a:gd name="T99" fmla="*/ 5244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8189" name="Freeform 18"/>
            <p:cNvSpPr>
              <a:spLocks/>
            </p:cNvSpPr>
            <p:nvPr/>
          </p:nvSpPr>
          <p:spPr bwMode="auto">
            <a:xfrm>
              <a:off x="4243" y="1896"/>
              <a:ext cx="313" cy="293"/>
            </a:xfrm>
            <a:custGeom>
              <a:avLst/>
              <a:gdLst>
                <a:gd name="T0" fmla="*/ 2714 w 61"/>
                <a:gd name="T1" fmla="*/ 0 h 60"/>
                <a:gd name="T2" fmla="*/ 2714 w 61"/>
                <a:gd name="T3" fmla="*/ 356 h 60"/>
                <a:gd name="T4" fmla="*/ 2843 w 61"/>
                <a:gd name="T5" fmla="*/ 571 h 60"/>
                <a:gd name="T6" fmla="*/ 2555 w 61"/>
                <a:gd name="T7" fmla="*/ 1504 h 60"/>
                <a:gd name="T8" fmla="*/ 2555 w 61"/>
                <a:gd name="T9" fmla="*/ 1738 h 60"/>
                <a:gd name="T10" fmla="*/ 2422 w 61"/>
                <a:gd name="T11" fmla="*/ 2217 h 60"/>
                <a:gd name="T12" fmla="*/ 2027 w 61"/>
                <a:gd name="T13" fmla="*/ 2554 h 60"/>
                <a:gd name="T14" fmla="*/ 1765 w 61"/>
                <a:gd name="T15" fmla="*/ 2671 h 60"/>
                <a:gd name="T16" fmla="*/ 1473 w 61"/>
                <a:gd name="T17" fmla="*/ 2788 h 60"/>
                <a:gd name="T18" fmla="*/ 1344 w 61"/>
                <a:gd name="T19" fmla="*/ 3028 h 60"/>
                <a:gd name="T20" fmla="*/ 1211 w 61"/>
                <a:gd name="T21" fmla="*/ 3506 h 60"/>
                <a:gd name="T22" fmla="*/ 816 w 61"/>
                <a:gd name="T23" fmla="*/ 3506 h 60"/>
                <a:gd name="T24" fmla="*/ 554 w 61"/>
                <a:gd name="T25" fmla="*/ 3960 h 60"/>
                <a:gd name="T26" fmla="*/ 554 w 61"/>
                <a:gd name="T27" fmla="*/ 4434 h 60"/>
                <a:gd name="T28" fmla="*/ 262 w 61"/>
                <a:gd name="T29" fmla="*/ 4771 h 60"/>
                <a:gd name="T30" fmla="*/ 0 w 61"/>
                <a:gd name="T31" fmla="*/ 5010 h 60"/>
                <a:gd name="T32" fmla="*/ 0 w 61"/>
                <a:gd name="T33" fmla="*/ 5367 h 60"/>
                <a:gd name="T34" fmla="*/ 395 w 61"/>
                <a:gd name="T35" fmla="*/ 5938 h 60"/>
                <a:gd name="T36" fmla="*/ 816 w 61"/>
                <a:gd name="T37" fmla="*/ 6295 h 60"/>
                <a:gd name="T38" fmla="*/ 1078 w 61"/>
                <a:gd name="T39" fmla="*/ 6295 h 60"/>
                <a:gd name="T40" fmla="*/ 1078 w 61"/>
                <a:gd name="T41" fmla="*/ 6417 h 60"/>
                <a:gd name="T42" fmla="*/ 1344 w 61"/>
                <a:gd name="T43" fmla="*/ 6417 h 60"/>
                <a:gd name="T44" fmla="*/ 1344 w 61"/>
                <a:gd name="T45" fmla="*/ 6632 h 60"/>
                <a:gd name="T46" fmla="*/ 2027 w 61"/>
                <a:gd name="T47" fmla="*/ 6988 h 60"/>
                <a:gd name="T48" fmla="*/ 2422 w 61"/>
                <a:gd name="T49" fmla="*/ 6866 h 60"/>
                <a:gd name="T50" fmla="*/ 2555 w 61"/>
                <a:gd name="T51" fmla="*/ 6632 h 60"/>
                <a:gd name="T52" fmla="*/ 2843 w 61"/>
                <a:gd name="T53" fmla="*/ 6866 h 60"/>
                <a:gd name="T54" fmla="*/ 3371 w 61"/>
                <a:gd name="T55" fmla="*/ 6632 h 60"/>
                <a:gd name="T56" fmla="*/ 3499 w 61"/>
                <a:gd name="T57" fmla="*/ 6417 h 60"/>
                <a:gd name="T58" fmla="*/ 4054 w 61"/>
                <a:gd name="T59" fmla="*/ 6177 h 60"/>
                <a:gd name="T60" fmla="*/ 4449 w 61"/>
                <a:gd name="T61" fmla="*/ 5938 h 60"/>
                <a:gd name="T62" fmla="*/ 4449 w 61"/>
                <a:gd name="T63" fmla="*/ 5582 h 60"/>
                <a:gd name="T64" fmla="*/ 5136 w 61"/>
                <a:gd name="T65" fmla="*/ 3721 h 60"/>
                <a:gd name="T66" fmla="*/ 5398 w 61"/>
                <a:gd name="T67" fmla="*/ 3838 h 60"/>
                <a:gd name="T68" fmla="*/ 5531 w 61"/>
                <a:gd name="T69" fmla="*/ 4078 h 60"/>
                <a:gd name="T70" fmla="*/ 5952 w 61"/>
                <a:gd name="T71" fmla="*/ 3721 h 60"/>
                <a:gd name="T72" fmla="*/ 6214 w 61"/>
                <a:gd name="T73" fmla="*/ 3150 h 60"/>
                <a:gd name="T74" fmla="*/ 6609 w 61"/>
                <a:gd name="T75" fmla="*/ 2910 h 60"/>
                <a:gd name="T76" fmla="*/ 6896 w 61"/>
                <a:gd name="T77" fmla="*/ 2671 h 60"/>
                <a:gd name="T78" fmla="*/ 7030 w 61"/>
                <a:gd name="T79" fmla="*/ 2339 h 60"/>
                <a:gd name="T80" fmla="*/ 7030 w 61"/>
                <a:gd name="T81" fmla="*/ 2217 h 60"/>
                <a:gd name="T82" fmla="*/ 7030 w 61"/>
                <a:gd name="T83" fmla="*/ 1738 h 60"/>
                <a:gd name="T84" fmla="*/ 7979 w 61"/>
                <a:gd name="T85" fmla="*/ 2217 h 60"/>
                <a:gd name="T86" fmla="*/ 8107 w 61"/>
                <a:gd name="T87" fmla="*/ 2217 h 60"/>
                <a:gd name="T88" fmla="*/ 7979 w 61"/>
                <a:gd name="T89" fmla="*/ 1504 h 60"/>
                <a:gd name="T90" fmla="*/ 7846 w 61"/>
                <a:gd name="T91" fmla="*/ 1289 h 60"/>
                <a:gd name="T92" fmla="*/ 7558 w 61"/>
                <a:gd name="T93" fmla="*/ 1289 h 60"/>
                <a:gd name="T94" fmla="*/ 6896 w 61"/>
                <a:gd name="T95" fmla="*/ 1406 h 60"/>
                <a:gd name="T96" fmla="*/ 6609 w 61"/>
                <a:gd name="T97" fmla="*/ 1621 h 60"/>
                <a:gd name="T98" fmla="*/ 6214 w 61"/>
                <a:gd name="T99" fmla="*/ 1504 h 60"/>
                <a:gd name="T100" fmla="*/ 6080 w 61"/>
                <a:gd name="T101" fmla="*/ 1738 h 60"/>
                <a:gd name="T102" fmla="*/ 5685 w 61"/>
                <a:gd name="T103" fmla="*/ 1978 h 60"/>
                <a:gd name="T104" fmla="*/ 5265 w 61"/>
                <a:gd name="T105" fmla="*/ 2339 h 60"/>
                <a:gd name="T106" fmla="*/ 4869 w 61"/>
                <a:gd name="T107" fmla="*/ 1504 h 60"/>
                <a:gd name="T108" fmla="*/ 2843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8190" name="Freeform 19"/>
            <p:cNvSpPr>
              <a:spLocks/>
            </p:cNvSpPr>
            <p:nvPr/>
          </p:nvSpPr>
          <p:spPr bwMode="auto">
            <a:xfrm>
              <a:off x="3433" y="2306"/>
              <a:ext cx="344" cy="302"/>
            </a:xfrm>
            <a:custGeom>
              <a:avLst/>
              <a:gdLst>
                <a:gd name="T0" fmla="*/ 0 w 67"/>
                <a:gd name="T1" fmla="*/ 356 h 62"/>
                <a:gd name="T2" fmla="*/ 8117 w 67"/>
                <a:gd name="T3" fmla="*/ 0 h 62"/>
                <a:gd name="T4" fmla="*/ 8117 w 67"/>
                <a:gd name="T5" fmla="*/ 117 h 62"/>
                <a:gd name="T6" fmla="*/ 8251 w 67"/>
                <a:gd name="T7" fmla="*/ 239 h 62"/>
                <a:gd name="T8" fmla="*/ 8384 w 67"/>
                <a:gd name="T9" fmla="*/ 356 h 62"/>
                <a:gd name="T10" fmla="*/ 8251 w 67"/>
                <a:gd name="T11" fmla="*/ 570 h 62"/>
                <a:gd name="T12" fmla="*/ 8117 w 67"/>
                <a:gd name="T13" fmla="*/ 687 h 62"/>
                <a:gd name="T14" fmla="*/ 7856 w 67"/>
                <a:gd name="T15" fmla="*/ 925 h 62"/>
                <a:gd name="T16" fmla="*/ 7856 w 67"/>
                <a:gd name="T17" fmla="*/ 1042 h 62"/>
                <a:gd name="T18" fmla="*/ 9067 w 67"/>
                <a:gd name="T19" fmla="*/ 1042 h 62"/>
                <a:gd name="T20" fmla="*/ 9067 w 67"/>
                <a:gd name="T21" fmla="*/ 1042 h 62"/>
                <a:gd name="T22" fmla="*/ 9067 w 67"/>
                <a:gd name="T23" fmla="*/ 1164 h 62"/>
                <a:gd name="T24" fmla="*/ 8939 w 67"/>
                <a:gd name="T25" fmla="*/ 1378 h 62"/>
                <a:gd name="T26" fmla="*/ 8805 w 67"/>
                <a:gd name="T27" fmla="*/ 1495 h 62"/>
                <a:gd name="T28" fmla="*/ 8672 w 67"/>
                <a:gd name="T29" fmla="*/ 1968 h 62"/>
                <a:gd name="T30" fmla="*/ 8384 w 67"/>
                <a:gd name="T31" fmla="*/ 2207 h 62"/>
                <a:gd name="T32" fmla="*/ 8384 w 67"/>
                <a:gd name="T33" fmla="*/ 2538 h 62"/>
                <a:gd name="T34" fmla="*/ 8384 w 67"/>
                <a:gd name="T35" fmla="*/ 2893 h 62"/>
                <a:gd name="T36" fmla="*/ 8384 w 67"/>
                <a:gd name="T37" fmla="*/ 2893 h 62"/>
                <a:gd name="T38" fmla="*/ 8117 w 67"/>
                <a:gd name="T39" fmla="*/ 3015 h 62"/>
                <a:gd name="T40" fmla="*/ 8117 w 67"/>
                <a:gd name="T41" fmla="*/ 3132 h 62"/>
                <a:gd name="T42" fmla="*/ 7722 w 67"/>
                <a:gd name="T43" fmla="*/ 3346 h 62"/>
                <a:gd name="T44" fmla="*/ 7722 w 67"/>
                <a:gd name="T45" fmla="*/ 3702 h 62"/>
                <a:gd name="T46" fmla="*/ 7722 w 67"/>
                <a:gd name="T47" fmla="*/ 4033 h 62"/>
                <a:gd name="T48" fmla="*/ 7594 w 67"/>
                <a:gd name="T49" fmla="*/ 4150 h 62"/>
                <a:gd name="T50" fmla="*/ 7301 w 67"/>
                <a:gd name="T51" fmla="*/ 4389 h 62"/>
                <a:gd name="T52" fmla="*/ 7039 w 67"/>
                <a:gd name="T53" fmla="*/ 4627 h 62"/>
                <a:gd name="T54" fmla="*/ 6906 w 67"/>
                <a:gd name="T55" fmla="*/ 4744 h 62"/>
                <a:gd name="T56" fmla="*/ 6906 w 67"/>
                <a:gd name="T57" fmla="*/ 4959 h 62"/>
                <a:gd name="T58" fmla="*/ 6777 w 67"/>
                <a:gd name="T59" fmla="*/ 5197 h 62"/>
                <a:gd name="T60" fmla="*/ 6777 w 67"/>
                <a:gd name="T61" fmla="*/ 5314 h 62"/>
                <a:gd name="T62" fmla="*/ 6644 w 67"/>
                <a:gd name="T63" fmla="*/ 5670 h 62"/>
                <a:gd name="T64" fmla="*/ 6485 w 67"/>
                <a:gd name="T65" fmla="*/ 5884 h 62"/>
                <a:gd name="T66" fmla="*/ 6644 w 67"/>
                <a:gd name="T67" fmla="*/ 6240 h 62"/>
                <a:gd name="T68" fmla="*/ 6777 w 67"/>
                <a:gd name="T69" fmla="*/ 6357 h 62"/>
                <a:gd name="T70" fmla="*/ 6777 w 67"/>
                <a:gd name="T71" fmla="*/ 6595 h 62"/>
                <a:gd name="T72" fmla="*/ 6777 w 67"/>
                <a:gd name="T73" fmla="*/ 6595 h 62"/>
                <a:gd name="T74" fmla="*/ 6777 w 67"/>
                <a:gd name="T75" fmla="*/ 6712 h 62"/>
                <a:gd name="T76" fmla="*/ 6777 w 67"/>
                <a:gd name="T77" fmla="*/ 6712 h 62"/>
                <a:gd name="T78" fmla="*/ 6644 w 67"/>
                <a:gd name="T79" fmla="*/ 6927 h 62"/>
                <a:gd name="T80" fmla="*/ 6777 w 67"/>
                <a:gd name="T81" fmla="*/ 7048 h 62"/>
                <a:gd name="T82" fmla="*/ 1083 w 67"/>
                <a:gd name="T83" fmla="*/ 7165 h 62"/>
                <a:gd name="T84" fmla="*/ 1083 w 67"/>
                <a:gd name="T85" fmla="*/ 6123 h 62"/>
                <a:gd name="T86" fmla="*/ 816 w 67"/>
                <a:gd name="T87" fmla="*/ 6001 h 62"/>
                <a:gd name="T88" fmla="*/ 555 w 67"/>
                <a:gd name="T89" fmla="*/ 6123 h 62"/>
                <a:gd name="T90" fmla="*/ 555 w 67"/>
                <a:gd name="T91" fmla="*/ 6123 h 62"/>
                <a:gd name="T92" fmla="*/ 262 w 67"/>
                <a:gd name="T93" fmla="*/ 5884 h 62"/>
                <a:gd name="T94" fmla="*/ 262 w 67"/>
                <a:gd name="T95" fmla="*/ 2538 h 62"/>
                <a:gd name="T96" fmla="*/ 0 w 67"/>
                <a:gd name="T97" fmla="*/ 356 h 62"/>
                <a:gd name="T98" fmla="*/ 0 w 67"/>
                <a:gd name="T99" fmla="*/ 356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8191" name="Freeform 24"/>
            <p:cNvSpPr>
              <a:spLocks/>
            </p:cNvSpPr>
            <p:nvPr/>
          </p:nvSpPr>
          <p:spPr bwMode="auto">
            <a:xfrm>
              <a:off x="2552" y="2306"/>
              <a:ext cx="969" cy="898"/>
            </a:xfrm>
            <a:custGeom>
              <a:avLst/>
              <a:gdLst>
                <a:gd name="T0" fmla="*/ 23051 w 189"/>
                <a:gd name="T1" fmla="*/ 5813 h 184"/>
                <a:gd name="T2" fmla="*/ 21421 w 189"/>
                <a:gd name="T3" fmla="*/ 5456 h 184"/>
                <a:gd name="T4" fmla="*/ 20344 w 189"/>
                <a:gd name="T5" fmla="*/ 5691 h 184"/>
                <a:gd name="T6" fmla="*/ 19529 w 189"/>
                <a:gd name="T7" fmla="*/ 5691 h 184"/>
                <a:gd name="T8" fmla="*/ 19267 w 189"/>
                <a:gd name="T9" fmla="*/ 5691 h 184"/>
                <a:gd name="T10" fmla="*/ 18872 w 189"/>
                <a:gd name="T11" fmla="*/ 5456 h 184"/>
                <a:gd name="T12" fmla="*/ 18452 w 189"/>
                <a:gd name="T13" fmla="*/ 5930 h 184"/>
                <a:gd name="T14" fmla="*/ 18191 w 189"/>
                <a:gd name="T15" fmla="*/ 5573 h 184"/>
                <a:gd name="T16" fmla="*/ 17375 w 189"/>
                <a:gd name="T17" fmla="*/ 5456 h 184"/>
                <a:gd name="T18" fmla="*/ 16847 w 189"/>
                <a:gd name="T19" fmla="*/ 5359 h 184"/>
                <a:gd name="T20" fmla="*/ 16032 w 189"/>
                <a:gd name="T21" fmla="*/ 5120 h 184"/>
                <a:gd name="T22" fmla="*/ 15509 w 189"/>
                <a:gd name="T23" fmla="*/ 5002 h 184"/>
                <a:gd name="T24" fmla="*/ 14694 w 189"/>
                <a:gd name="T25" fmla="*/ 4763 h 184"/>
                <a:gd name="T26" fmla="*/ 14274 w 189"/>
                <a:gd name="T27" fmla="*/ 4407 h 184"/>
                <a:gd name="T28" fmla="*/ 13484 w 189"/>
                <a:gd name="T29" fmla="*/ 4192 h 184"/>
                <a:gd name="T30" fmla="*/ 7808 w 189"/>
                <a:gd name="T31" fmla="*/ 0 h 184"/>
                <a:gd name="T32" fmla="*/ 0 w 189"/>
                <a:gd name="T33" fmla="*/ 8360 h 184"/>
                <a:gd name="T34" fmla="*/ 133 w 189"/>
                <a:gd name="T35" fmla="*/ 8716 h 184"/>
                <a:gd name="T36" fmla="*/ 682 w 189"/>
                <a:gd name="T37" fmla="*/ 9409 h 184"/>
                <a:gd name="T38" fmla="*/ 3102 w 189"/>
                <a:gd name="T39" fmla="*/ 11503 h 184"/>
                <a:gd name="T40" fmla="*/ 3363 w 189"/>
                <a:gd name="T41" fmla="*/ 12099 h 184"/>
                <a:gd name="T42" fmla="*/ 5127 w 189"/>
                <a:gd name="T43" fmla="*/ 14290 h 184"/>
                <a:gd name="T44" fmla="*/ 6598 w 189"/>
                <a:gd name="T45" fmla="*/ 14529 h 184"/>
                <a:gd name="T46" fmla="*/ 7542 w 189"/>
                <a:gd name="T47" fmla="*/ 13246 h 184"/>
                <a:gd name="T48" fmla="*/ 8096 w 189"/>
                <a:gd name="T49" fmla="*/ 13123 h 184"/>
                <a:gd name="T50" fmla="*/ 9044 w 189"/>
                <a:gd name="T51" fmla="*/ 13363 h 184"/>
                <a:gd name="T52" fmla="*/ 10121 w 189"/>
                <a:gd name="T53" fmla="*/ 13841 h 184"/>
                <a:gd name="T54" fmla="*/ 10382 w 189"/>
                <a:gd name="T55" fmla="*/ 14075 h 184"/>
                <a:gd name="T56" fmla="*/ 11197 w 189"/>
                <a:gd name="T57" fmla="*/ 15007 h 184"/>
                <a:gd name="T58" fmla="*/ 12669 w 189"/>
                <a:gd name="T59" fmla="*/ 17316 h 184"/>
                <a:gd name="T60" fmla="*/ 13484 w 189"/>
                <a:gd name="T61" fmla="*/ 18009 h 184"/>
                <a:gd name="T62" fmla="*/ 13745 w 189"/>
                <a:gd name="T63" fmla="*/ 19175 h 184"/>
                <a:gd name="T64" fmla="*/ 14955 w 189"/>
                <a:gd name="T65" fmla="*/ 20459 h 184"/>
                <a:gd name="T66" fmla="*/ 16981 w 189"/>
                <a:gd name="T67" fmla="*/ 21030 h 184"/>
                <a:gd name="T68" fmla="*/ 18191 w 189"/>
                <a:gd name="T69" fmla="*/ 21152 h 184"/>
                <a:gd name="T70" fmla="*/ 18057 w 189"/>
                <a:gd name="T71" fmla="*/ 20913 h 184"/>
                <a:gd name="T72" fmla="*/ 17662 w 189"/>
                <a:gd name="T73" fmla="*/ 18838 h 184"/>
                <a:gd name="T74" fmla="*/ 17534 w 189"/>
                <a:gd name="T75" fmla="*/ 18604 h 184"/>
                <a:gd name="T76" fmla="*/ 17929 w 189"/>
                <a:gd name="T77" fmla="*/ 17794 h 184"/>
                <a:gd name="T78" fmla="*/ 18057 w 189"/>
                <a:gd name="T79" fmla="*/ 17555 h 184"/>
                <a:gd name="T80" fmla="*/ 18452 w 189"/>
                <a:gd name="T81" fmla="*/ 16862 h 184"/>
                <a:gd name="T82" fmla="*/ 18744 w 189"/>
                <a:gd name="T83" fmla="*/ 16862 h 184"/>
                <a:gd name="T84" fmla="*/ 19006 w 189"/>
                <a:gd name="T85" fmla="*/ 16506 h 184"/>
                <a:gd name="T86" fmla="*/ 19267 w 189"/>
                <a:gd name="T87" fmla="*/ 16506 h 184"/>
                <a:gd name="T88" fmla="*/ 19821 w 189"/>
                <a:gd name="T89" fmla="*/ 16266 h 184"/>
                <a:gd name="T90" fmla="*/ 20082 w 189"/>
                <a:gd name="T91" fmla="*/ 15817 h 184"/>
                <a:gd name="T92" fmla="*/ 20216 w 189"/>
                <a:gd name="T93" fmla="*/ 16052 h 184"/>
                <a:gd name="T94" fmla="*/ 22236 w 189"/>
                <a:gd name="T95" fmla="*/ 15100 h 184"/>
                <a:gd name="T96" fmla="*/ 22631 w 189"/>
                <a:gd name="T97" fmla="*/ 14075 h 184"/>
                <a:gd name="T98" fmla="*/ 23051 w 189"/>
                <a:gd name="T99" fmla="*/ 13958 h 184"/>
                <a:gd name="T100" fmla="*/ 24394 w 189"/>
                <a:gd name="T101" fmla="*/ 13841 h 184"/>
                <a:gd name="T102" fmla="*/ 24789 w 189"/>
                <a:gd name="T103" fmla="*/ 13602 h 184"/>
                <a:gd name="T104" fmla="*/ 24917 w 189"/>
                <a:gd name="T105" fmla="*/ 13246 h 184"/>
                <a:gd name="T106" fmla="*/ 25076 w 189"/>
                <a:gd name="T107" fmla="*/ 12313 h 184"/>
                <a:gd name="T108" fmla="*/ 25338 w 189"/>
                <a:gd name="T109" fmla="*/ 11742 h 184"/>
                <a:gd name="T110" fmla="*/ 25209 w 189"/>
                <a:gd name="T111" fmla="*/ 10576 h 184"/>
                <a:gd name="T112" fmla="*/ 24917 w 189"/>
                <a:gd name="T113" fmla="*/ 10220 h 184"/>
                <a:gd name="T114" fmla="*/ 24789 w 189"/>
                <a:gd name="T115" fmla="*/ 9527 h 184"/>
                <a:gd name="T116" fmla="*/ 24261 w 189"/>
                <a:gd name="T117" fmla="*/ 6169 h 184"/>
                <a:gd name="T118" fmla="*/ 23446 w 189"/>
                <a:gd name="T119" fmla="*/ 5930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8192" name="Freeform 51"/>
            <p:cNvSpPr>
              <a:spLocks/>
            </p:cNvSpPr>
            <p:nvPr/>
          </p:nvSpPr>
          <p:spPr bwMode="auto">
            <a:xfrm>
              <a:off x="3474" y="2604"/>
              <a:ext cx="395" cy="322"/>
            </a:xfrm>
            <a:custGeom>
              <a:avLst/>
              <a:gdLst>
                <a:gd name="T0" fmla="*/ 5525 w 77"/>
                <a:gd name="T1" fmla="*/ 117 h 66"/>
                <a:gd name="T2" fmla="*/ 5946 w 77"/>
                <a:gd name="T3" fmla="*/ 1166 h 66"/>
                <a:gd name="T4" fmla="*/ 5817 w 77"/>
                <a:gd name="T5" fmla="*/ 1498 h 66"/>
                <a:gd name="T6" fmla="*/ 5397 w 77"/>
                <a:gd name="T7" fmla="*/ 2547 h 66"/>
                <a:gd name="T8" fmla="*/ 8634 w 77"/>
                <a:gd name="T9" fmla="*/ 3830 h 66"/>
                <a:gd name="T10" fmla="*/ 8634 w 77"/>
                <a:gd name="T11" fmla="*/ 4640 h 66"/>
                <a:gd name="T12" fmla="*/ 8500 w 77"/>
                <a:gd name="T13" fmla="*/ 5235 h 66"/>
                <a:gd name="T14" fmla="*/ 7844 w 77"/>
                <a:gd name="T15" fmla="*/ 5118 h 66"/>
                <a:gd name="T16" fmla="*/ 7551 w 77"/>
                <a:gd name="T17" fmla="*/ 5689 h 66"/>
                <a:gd name="T18" fmla="*/ 8367 w 77"/>
                <a:gd name="T19" fmla="*/ 5572 h 66"/>
                <a:gd name="T20" fmla="*/ 8921 w 77"/>
                <a:gd name="T21" fmla="*/ 5450 h 66"/>
                <a:gd name="T22" fmla="*/ 8634 w 77"/>
                <a:gd name="T23" fmla="*/ 5689 h 66"/>
                <a:gd name="T24" fmla="*/ 8921 w 77"/>
                <a:gd name="T25" fmla="*/ 5928 h 66"/>
                <a:gd name="T26" fmla="*/ 9577 w 77"/>
                <a:gd name="T27" fmla="*/ 5450 h 66"/>
                <a:gd name="T28" fmla="*/ 9998 w 77"/>
                <a:gd name="T29" fmla="*/ 5572 h 66"/>
                <a:gd name="T30" fmla="*/ 9844 w 77"/>
                <a:gd name="T31" fmla="*/ 5928 h 66"/>
                <a:gd name="T32" fmla="*/ 9182 w 77"/>
                <a:gd name="T33" fmla="*/ 6499 h 66"/>
                <a:gd name="T34" fmla="*/ 9577 w 77"/>
                <a:gd name="T35" fmla="*/ 6972 h 66"/>
                <a:gd name="T36" fmla="*/ 10393 w 77"/>
                <a:gd name="T37" fmla="*/ 7547 h 66"/>
                <a:gd name="T38" fmla="*/ 9577 w 77"/>
                <a:gd name="T39" fmla="*/ 7308 h 66"/>
                <a:gd name="T40" fmla="*/ 8634 w 77"/>
                <a:gd name="T41" fmla="*/ 6855 h 66"/>
                <a:gd name="T42" fmla="*/ 8239 w 77"/>
                <a:gd name="T43" fmla="*/ 7186 h 66"/>
                <a:gd name="T44" fmla="*/ 8105 w 77"/>
                <a:gd name="T45" fmla="*/ 7547 h 66"/>
                <a:gd name="T46" fmla="*/ 7685 w 77"/>
                <a:gd name="T47" fmla="*/ 7308 h 66"/>
                <a:gd name="T48" fmla="*/ 7290 w 77"/>
                <a:gd name="T49" fmla="*/ 7308 h 66"/>
                <a:gd name="T50" fmla="*/ 6607 w 77"/>
                <a:gd name="T51" fmla="*/ 7426 h 66"/>
                <a:gd name="T52" fmla="*/ 5525 w 77"/>
                <a:gd name="T53" fmla="*/ 6855 h 66"/>
                <a:gd name="T54" fmla="*/ 5130 w 77"/>
                <a:gd name="T55" fmla="*/ 6616 h 66"/>
                <a:gd name="T56" fmla="*/ 5002 w 77"/>
                <a:gd name="T57" fmla="*/ 6499 h 66"/>
                <a:gd name="T58" fmla="*/ 4581 w 77"/>
                <a:gd name="T59" fmla="*/ 6381 h 66"/>
                <a:gd name="T60" fmla="*/ 4448 w 77"/>
                <a:gd name="T61" fmla="*/ 6259 h 66"/>
                <a:gd name="T62" fmla="*/ 4186 w 77"/>
                <a:gd name="T63" fmla="*/ 6738 h 66"/>
                <a:gd name="T64" fmla="*/ 2026 w 77"/>
                <a:gd name="T65" fmla="*/ 6499 h 66"/>
                <a:gd name="T66" fmla="*/ 554 w 77"/>
                <a:gd name="T67" fmla="*/ 6381 h 66"/>
                <a:gd name="T68" fmla="*/ 682 w 77"/>
                <a:gd name="T69" fmla="*/ 6167 h 66"/>
                <a:gd name="T70" fmla="*/ 816 w 77"/>
                <a:gd name="T71" fmla="*/ 5333 h 66"/>
                <a:gd name="T72" fmla="*/ 816 w 77"/>
                <a:gd name="T73" fmla="*/ 4879 h 66"/>
                <a:gd name="T74" fmla="*/ 1211 w 77"/>
                <a:gd name="T75" fmla="*/ 4308 h 66"/>
                <a:gd name="T76" fmla="*/ 949 w 77"/>
                <a:gd name="T77" fmla="*/ 3474 h 66"/>
                <a:gd name="T78" fmla="*/ 816 w 77"/>
                <a:gd name="T79" fmla="*/ 3259 h 66"/>
                <a:gd name="T80" fmla="*/ 554 w 77"/>
                <a:gd name="T81" fmla="*/ 2903 h 66"/>
                <a:gd name="T82" fmla="*/ 133 w 77"/>
                <a:gd name="T83" fmla="*/ 2215 h 66"/>
                <a:gd name="T84" fmla="*/ 0 w 77"/>
                <a:gd name="T85" fmla="*/ 11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8193" name="Freeform 52"/>
            <p:cNvSpPr>
              <a:spLocks/>
            </p:cNvSpPr>
            <p:nvPr/>
          </p:nvSpPr>
          <p:spPr bwMode="auto">
            <a:xfrm>
              <a:off x="3633" y="1799"/>
              <a:ext cx="277" cy="463"/>
            </a:xfrm>
            <a:custGeom>
              <a:avLst/>
              <a:gdLst>
                <a:gd name="T0" fmla="*/ 1211 w 54"/>
                <a:gd name="T1" fmla="*/ 239 h 95"/>
                <a:gd name="T2" fmla="*/ 1631 w 54"/>
                <a:gd name="T3" fmla="*/ 570 h 95"/>
                <a:gd name="T4" fmla="*/ 2026 w 54"/>
                <a:gd name="T5" fmla="*/ 926 h 95"/>
                <a:gd name="T6" fmla="*/ 2026 w 54"/>
                <a:gd name="T7" fmla="*/ 1379 h 95"/>
                <a:gd name="T8" fmla="*/ 1893 w 54"/>
                <a:gd name="T9" fmla="*/ 1735 h 95"/>
                <a:gd name="T10" fmla="*/ 1472 w 54"/>
                <a:gd name="T11" fmla="*/ 2208 h 95"/>
                <a:gd name="T12" fmla="*/ 1211 w 54"/>
                <a:gd name="T13" fmla="*/ 2305 h 95"/>
                <a:gd name="T14" fmla="*/ 682 w 54"/>
                <a:gd name="T15" fmla="*/ 2422 h 95"/>
                <a:gd name="T16" fmla="*/ 554 w 54"/>
                <a:gd name="T17" fmla="*/ 2778 h 95"/>
                <a:gd name="T18" fmla="*/ 816 w 54"/>
                <a:gd name="T19" fmla="*/ 3134 h 95"/>
                <a:gd name="T20" fmla="*/ 554 w 54"/>
                <a:gd name="T21" fmla="*/ 3943 h 95"/>
                <a:gd name="T22" fmla="*/ 133 w 54"/>
                <a:gd name="T23" fmla="*/ 4157 h 95"/>
                <a:gd name="T24" fmla="*/ 0 w 54"/>
                <a:gd name="T25" fmla="*/ 4513 h 95"/>
                <a:gd name="T26" fmla="*/ 0 w 54"/>
                <a:gd name="T27" fmla="*/ 4752 h 95"/>
                <a:gd name="T28" fmla="*/ 133 w 54"/>
                <a:gd name="T29" fmla="*/ 5556 h 95"/>
                <a:gd name="T30" fmla="*/ 682 w 54"/>
                <a:gd name="T31" fmla="*/ 6126 h 95"/>
                <a:gd name="T32" fmla="*/ 1344 w 54"/>
                <a:gd name="T33" fmla="*/ 6604 h 95"/>
                <a:gd name="T34" fmla="*/ 1765 w 54"/>
                <a:gd name="T35" fmla="*/ 7413 h 95"/>
                <a:gd name="T36" fmla="*/ 2026 w 54"/>
                <a:gd name="T37" fmla="*/ 7174 h 95"/>
                <a:gd name="T38" fmla="*/ 2555 w 54"/>
                <a:gd name="T39" fmla="*/ 7530 h 95"/>
                <a:gd name="T40" fmla="*/ 2555 w 54"/>
                <a:gd name="T41" fmla="*/ 7983 h 95"/>
                <a:gd name="T42" fmla="*/ 2160 w 54"/>
                <a:gd name="T43" fmla="*/ 8456 h 95"/>
                <a:gd name="T44" fmla="*/ 2555 w 54"/>
                <a:gd name="T45" fmla="*/ 9026 h 95"/>
                <a:gd name="T46" fmla="*/ 3237 w 54"/>
                <a:gd name="T47" fmla="*/ 9382 h 95"/>
                <a:gd name="T48" fmla="*/ 3919 w 54"/>
                <a:gd name="T49" fmla="*/ 10069 h 95"/>
                <a:gd name="T50" fmla="*/ 4052 w 54"/>
                <a:gd name="T51" fmla="*/ 10308 h 95"/>
                <a:gd name="T52" fmla="*/ 3919 w 54"/>
                <a:gd name="T53" fmla="*/ 10547 h 95"/>
                <a:gd name="T54" fmla="*/ 4314 w 54"/>
                <a:gd name="T55" fmla="*/ 11000 h 95"/>
                <a:gd name="T56" fmla="*/ 4447 w 54"/>
                <a:gd name="T57" fmla="*/ 10878 h 95"/>
                <a:gd name="T58" fmla="*/ 4581 w 54"/>
                <a:gd name="T59" fmla="*/ 10639 h 95"/>
                <a:gd name="T60" fmla="*/ 5130 w 54"/>
                <a:gd name="T61" fmla="*/ 10547 h 95"/>
                <a:gd name="T62" fmla="*/ 5658 w 54"/>
                <a:gd name="T63" fmla="*/ 10761 h 95"/>
                <a:gd name="T64" fmla="*/ 5817 w 54"/>
                <a:gd name="T65" fmla="*/ 10308 h 95"/>
                <a:gd name="T66" fmla="*/ 5945 w 54"/>
                <a:gd name="T67" fmla="*/ 10069 h 95"/>
                <a:gd name="T68" fmla="*/ 6474 w 54"/>
                <a:gd name="T69" fmla="*/ 9835 h 95"/>
                <a:gd name="T70" fmla="*/ 6340 w 54"/>
                <a:gd name="T71" fmla="*/ 9621 h 95"/>
                <a:gd name="T72" fmla="*/ 6340 w 54"/>
                <a:gd name="T73" fmla="*/ 9382 h 95"/>
                <a:gd name="T74" fmla="*/ 6474 w 54"/>
                <a:gd name="T75" fmla="*/ 9265 h 95"/>
                <a:gd name="T76" fmla="*/ 6474 w 54"/>
                <a:gd name="T77" fmla="*/ 9143 h 95"/>
                <a:gd name="T78" fmla="*/ 6474 w 54"/>
                <a:gd name="T79" fmla="*/ 8456 h 95"/>
                <a:gd name="T80" fmla="*/ 7028 w 54"/>
                <a:gd name="T81" fmla="*/ 7861 h 95"/>
                <a:gd name="T82" fmla="*/ 7289 w 54"/>
                <a:gd name="T83" fmla="*/ 7413 h 95"/>
                <a:gd name="T84" fmla="*/ 7028 w 54"/>
                <a:gd name="T85" fmla="*/ 6604 h 95"/>
                <a:gd name="T86" fmla="*/ 7028 w 54"/>
                <a:gd name="T87" fmla="*/ 6248 h 95"/>
                <a:gd name="T88" fmla="*/ 6607 w 54"/>
                <a:gd name="T89" fmla="*/ 1496 h 95"/>
                <a:gd name="T90" fmla="*/ 6474 w 54"/>
                <a:gd name="T91" fmla="*/ 1282 h 95"/>
                <a:gd name="T92" fmla="*/ 6212 w 54"/>
                <a:gd name="T93" fmla="*/ 687 h 95"/>
                <a:gd name="T94" fmla="*/ 5945 w 54"/>
                <a:gd name="T95" fmla="*/ 356 h 95"/>
                <a:gd name="T96" fmla="*/ 5945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E85"/>
            </a:solidFill>
            <a:ln w="12700" cmpd="sng">
              <a:solidFill>
                <a:schemeClr val="tx1"/>
              </a:solidFill>
              <a:prstDash val="solid"/>
              <a:round/>
              <a:headEnd/>
              <a:tailEnd/>
            </a:ln>
          </p:spPr>
          <p:txBody>
            <a:bodyPr/>
            <a:lstStyle/>
            <a:p>
              <a:endParaRPr lang="en-US"/>
            </a:p>
          </p:txBody>
        </p:sp>
        <p:grpSp>
          <p:nvGrpSpPr>
            <p:cNvPr id="48194" name="Group 53"/>
            <p:cNvGrpSpPr>
              <a:grpSpLocks/>
            </p:cNvGrpSpPr>
            <p:nvPr/>
          </p:nvGrpSpPr>
          <p:grpSpPr bwMode="auto">
            <a:xfrm>
              <a:off x="3669" y="1384"/>
              <a:ext cx="523" cy="468"/>
              <a:chOff x="3562" y="1636"/>
              <a:chExt cx="497" cy="468"/>
            </a:xfrm>
          </p:grpSpPr>
          <p:sp>
            <p:nvSpPr>
              <p:cNvPr id="48198" name="Freeform 54"/>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8199" name="Freeform 55"/>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FFCE85"/>
              </a:solidFill>
              <a:ln w="12700" cmpd="sng">
                <a:solidFill>
                  <a:schemeClr val="tx1"/>
                </a:solidFill>
                <a:prstDash val="solid"/>
                <a:round/>
                <a:headEnd/>
                <a:tailEnd/>
              </a:ln>
            </p:spPr>
            <p:txBody>
              <a:bodyPr/>
              <a:lstStyle/>
              <a:p>
                <a:endParaRPr lang="en-US"/>
              </a:p>
            </p:txBody>
          </p:sp>
        </p:grpSp>
        <p:sp>
          <p:nvSpPr>
            <p:cNvPr id="48195" name="Freeform 57"/>
            <p:cNvSpPr>
              <a:spLocks/>
            </p:cNvSpPr>
            <p:nvPr/>
          </p:nvSpPr>
          <p:spPr bwMode="auto">
            <a:xfrm>
              <a:off x="3665" y="2423"/>
              <a:ext cx="240" cy="405"/>
            </a:xfrm>
            <a:custGeom>
              <a:avLst/>
              <a:gdLst>
                <a:gd name="T0" fmla="*/ 5867 w 47"/>
                <a:gd name="T1" fmla="*/ 0 h 83"/>
                <a:gd name="T2" fmla="*/ 2007 w 47"/>
                <a:gd name="T3" fmla="*/ 239 h 83"/>
                <a:gd name="T4" fmla="*/ 2007 w 47"/>
                <a:gd name="T5" fmla="*/ 356 h 83"/>
                <a:gd name="T6" fmla="*/ 1588 w 47"/>
                <a:gd name="T7" fmla="*/ 571 h 83"/>
                <a:gd name="T8" fmla="*/ 1588 w 47"/>
                <a:gd name="T9" fmla="*/ 927 h 83"/>
                <a:gd name="T10" fmla="*/ 1588 w 47"/>
                <a:gd name="T11" fmla="*/ 1283 h 83"/>
                <a:gd name="T12" fmla="*/ 1460 w 47"/>
                <a:gd name="T13" fmla="*/ 1405 h 83"/>
                <a:gd name="T14" fmla="*/ 1200 w 47"/>
                <a:gd name="T15" fmla="*/ 1620 h 83"/>
                <a:gd name="T16" fmla="*/ 940 w 47"/>
                <a:gd name="T17" fmla="*/ 1859 h 83"/>
                <a:gd name="T18" fmla="*/ 807 w 47"/>
                <a:gd name="T19" fmla="*/ 1976 h 83"/>
                <a:gd name="T20" fmla="*/ 807 w 47"/>
                <a:gd name="T21" fmla="*/ 2215 h 83"/>
                <a:gd name="T22" fmla="*/ 679 w 47"/>
                <a:gd name="T23" fmla="*/ 2430 h 83"/>
                <a:gd name="T24" fmla="*/ 679 w 47"/>
                <a:gd name="T25" fmla="*/ 2547 h 83"/>
                <a:gd name="T26" fmla="*/ 521 w 47"/>
                <a:gd name="T27" fmla="*/ 2903 h 83"/>
                <a:gd name="T28" fmla="*/ 393 w 47"/>
                <a:gd name="T29" fmla="*/ 3142 h 83"/>
                <a:gd name="T30" fmla="*/ 521 w 47"/>
                <a:gd name="T31" fmla="*/ 3474 h 83"/>
                <a:gd name="T32" fmla="*/ 679 w 47"/>
                <a:gd name="T33" fmla="*/ 3596 h 83"/>
                <a:gd name="T34" fmla="*/ 679 w 47"/>
                <a:gd name="T35" fmla="*/ 3835 h 83"/>
                <a:gd name="T36" fmla="*/ 679 w 47"/>
                <a:gd name="T37" fmla="*/ 3835 h 83"/>
                <a:gd name="T38" fmla="*/ 679 w 47"/>
                <a:gd name="T39" fmla="*/ 3952 h 83"/>
                <a:gd name="T40" fmla="*/ 679 w 47"/>
                <a:gd name="T41" fmla="*/ 3952 h 83"/>
                <a:gd name="T42" fmla="*/ 521 w 47"/>
                <a:gd name="T43" fmla="*/ 4192 h 83"/>
                <a:gd name="T44" fmla="*/ 679 w 47"/>
                <a:gd name="T45" fmla="*/ 4309 h 83"/>
                <a:gd name="T46" fmla="*/ 521 w 47"/>
                <a:gd name="T47" fmla="*/ 4406 h 83"/>
                <a:gd name="T48" fmla="*/ 807 w 47"/>
                <a:gd name="T49" fmla="*/ 4880 h 83"/>
                <a:gd name="T50" fmla="*/ 807 w 47"/>
                <a:gd name="T51" fmla="*/ 5236 h 83"/>
                <a:gd name="T52" fmla="*/ 940 w 47"/>
                <a:gd name="T53" fmla="*/ 5450 h 83"/>
                <a:gd name="T54" fmla="*/ 1067 w 47"/>
                <a:gd name="T55" fmla="*/ 5572 h 83"/>
                <a:gd name="T56" fmla="*/ 1067 w 47"/>
                <a:gd name="T57" fmla="*/ 5690 h 83"/>
                <a:gd name="T58" fmla="*/ 807 w 47"/>
                <a:gd name="T59" fmla="*/ 5812 h 83"/>
                <a:gd name="T60" fmla="*/ 807 w 47"/>
                <a:gd name="T61" fmla="*/ 5929 h 83"/>
                <a:gd name="T62" fmla="*/ 679 w 47"/>
                <a:gd name="T63" fmla="*/ 6260 h 83"/>
                <a:gd name="T64" fmla="*/ 393 w 47"/>
                <a:gd name="T65" fmla="*/ 6856 h 83"/>
                <a:gd name="T66" fmla="*/ 0 w 47"/>
                <a:gd name="T67" fmla="*/ 7666 h 83"/>
                <a:gd name="T68" fmla="*/ 0 w 47"/>
                <a:gd name="T69" fmla="*/ 8237 h 83"/>
                <a:gd name="T70" fmla="*/ 3600 w 47"/>
                <a:gd name="T71" fmla="*/ 8144 h 83"/>
                <a:gd name="T72" fmla="*/ 3600 w 47"/>
                <a:gd name="T73" fmla="*/ 8237 h 83"/>
                <a:gd name="T74" fmla="*/ 3467 w 47"/>
                <a:gd name="T75" fmla="*/ 8476 h 83"/>
                <a:gd name="T76" fmla="*/ 3600 w 47"/>
                <a:gd name="T77" fmla="*/ 8954 h 83"/>
                <a:gd name="T78" fmla="*/ 3860 w 47"/>
                <a:gd name="T79" fmla="*/ 9286 h 83"/>
                <a:gd name="T80" fmla="*/ 3988 w 47"/>
                <a:gd name="T81" fmla="*/ 9642 h 83"/>
                <a:gd name="T82" fmla="*/ 4249 w 47"/>
                <a:gd name="T83" fmla="*/ 9642 h 83"/>
                <a:gd name="T84" fmla="*/ 4667 w 47"/>
                <a:gd name="T85" fmla="*/ 9403 h 83"/>
                <a:gd name="T86" fmla="*/ 5449 w 47"/>
                <a:gd name="T87" fmla="*/ 9169 h 83"/>
                <a:gd name="T88" fmla="*/ 5734 w 47"/>
                <a:gd name="T89" fmla="*/ 9169 h 83"/>
                <a:gd name="T90" fmla="*/ 5995 w 47"/>
                <a:gd name="T91" fmla="*/ 9071 h 83"/>
                <a:gd name="T92" fmla="*/ 6128 w 47"/>
                <a:gd name="T93" fmla="*/ 9169 h 83"/>
                <a:gd name="T94" fmla="*/ 6260 w 47"/>
                <a:gd name="T95" fmla="*/ 9286 h 83"/>
                <a:gd name="T96" fmla="*/ 6260 w 47"/>
                <a:gd name="T97" fmla="*/ 9169 h 83"/>
                <a:gd name="T98" fmla="*/ 5867 w 47"/>
                <a:gd name="T99" fmla="*/ 6260 h 83"/>
                <a:gd name="T100" fmla="*/ 5867 w 47"/>
                <a:gd name="T101" fmla="*/ 6046 h 83"/>
                <a:gd name="T102" fmla="*/ 5995 w 47"/>
                <a:gd name="T103" fmla="*/ 239 h 83"/>
                <a:gd name="T104" fmla="*/ 5867 w 47"/>
                <a:gd name="T105" fmla="*/ 0 h 83"/>
                <a:gd name="T106" fmla="*/ 586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8196" name="Freeform 60"/>
            <p:cNvSpPr>
              <a:spLocks/>
            </p:cNvSpPr>
            <p:nvPr/>
          </p:nvSpPr>
          <p:spPr bwMode="auto">
            <a:xfrm>
              <a:off x="4233" y="2350"/>
              <a:ext cx="353" cy="258"/>
            </a:xfrm>
            <a:custGeom>
              <a:avLst/>
              <a:gdLst>
                <a:gd name="T0" fmla="*/ 5495 w 69"/>
                <a:gd name="T1" fmla="*/ 6114 h 53"/>
                <a:gd name="T2" fmla="*/ 5075 w 69"/>
                <a:gd name="T3" fmla="*/ 5997 h 53"/>
                <a:gd name="T4" fmla="*/ 4947 w 69"/>
                <a:gd name="T5" fmla="*/ 5545 h 53"/>
                <a:gd name="T6" fmla="*/ 4425 w 69"/>
                <a:gd name="T7" fmla="*/ 5072 h 53"/>
                <a:gd name="T8" fmla="*/ 4159 w 69"/>
                <a:gd name="T9" fmla="*/ 4503 h 53"/>
                <a:gd name="T10" fmla="*/ 3873 w 69"/>
                <a:gd name="T11" fmla="*/ 4264 h 53"/>
                <a:gd name="T12" fmla="*/ 3351 w 69"/>
                <a:gd name="T13" fmla="*/ 3933 h 53"/>
                <a:gd name="T14" fmla="*/ 3090 w 69"/>
                <a:gd name="T15" fmla="*/ 3695 h 53"/>
                <a:gd name="T16" fmla="*/ 2957 w 69"/>
                <a:gd name="T17" fmla="*/ 3461 h 53"/>
                <a:gd name="T18" fmla="*/ 2016 w 69"/>
                <a:gd name="T19" fmla="*/ 2892 h 53"/>
                <a:gd name="T20" fmla="*/ 1755 w 69"/>
                <a:gd name="T21" fmla="*/ 2653 h 53"/>
                <a:gd name="T22" fmla="*/ 1335 w 69"/>
                <a:gd name="T23" fmla="*/ 2181 h 53"/>
                <a:gd name="T24" fmla="*/ 1074 w 69"/>
                <a:gd name="T25" fmla="*/ 1850 h 53"/>
                <a:gd name="T26" fmla="*/ 133 w 69"/>
                <a:gd name="T27" fmla="*/ 1611 h 53"/>
                <a:gd name="T28" fmla="*/ 133 w 69"/>
                <a:gd name="T29" fmla="*/ 1163 h 53"/>
                <a:gd name="T30" fmla="*/ 394 w 69"/>
                <a:gd name="T31" fmla="*/ 925 h 53"/>
                <a:gd name="T32" fmla="*/ 394 w 69"/>
                <a:gd name="T33" fmla="*/ 808 h 53"/>
                <a:gd name="T34" fmla="*/ 1074 w 69"/>
                <a:gd name="T35" fmla="*/ 570 h 53"/>
                <a:gd name="T36" fmla="*/ 1596 w 69"/>
                <a:gd name="T37" fmla="*/ 355 h 53"/>
                <a:gd name="T38" fmla="*/ 1755 w 69"/>
                <a:gd name="T39" fmla="*/ 239 h 53"/>
                <a:gd name="T40" fmla="*/ 4159 w 69"/>
                <a:gd name="T41" fmla="*/ 117 h 53"/>
                <a:gd name="T42" fmla="*/ 4159 w 69"/>
                <a:gd name="T43" fmla="*/ 239 h 53"/>
                <a:gd name="T44" fmla="*/ 4686 w 69"/>
                <a:gd name="T45" fmla="*/ 448 h 53"/>
                <a:gd name="T46" fmla="*/ 6830 w 69"/>
                <a:gd name="T47" fmla="*/ 448 h 53"/>
                <a:gd name="T48" fmla="*/ 9106 w 69"/>
                <a:gd name="T49" fmla="*/ 1967 h 53"/>
                <a:gd name="T50" fmla="*/ 8845 w 69"/>
                <a:gd name="T51" fmla="*/ 2181 h 53"/>
                <a:gd name="T52" fmla="*/ 8426 w 69"/>
                <a:gd name="T53" fmla="*/ 2775 h 53"/>
                <a:gd name="T54" fmla="*/ 8298 w 69"/>
                <a:gd name="T55" fmla="*/ 3223 h 53"/>
                <a:gd name="T56" fmla="*/ 8298 w 69"/>
                <a:gd name="T57" fmla="*/ 3461 h 53"/>
                <a:gd name="T58" fmla="*/ 8037 w 69"/>
                <a:gd name="T59" fmla="*/ 3578 h 53"/>
                <a:gd name="T60" fmla="*/ 7904 w 69"/>
                <a:gd name="T61" fmla="*/ 3816 h 53"/>
                <a:gd name="T62" fmla="*/ 7643 w 69"/>
                <a:gd name="T63" fmla="*/ 4031 h 53"/>
                <a:gd name="T64" fmla="*/ 7091 w 69"/>
                <a:gd name="T65" fmla="*/ 4503 h 53"/>
                <a:gd name="T66" fmla="*/ 6702 w 69"/>
                <a:gd name="T67" fmla="*/ 4741 h 53"/>
                <a:gd name="T68" fmla="*/ 6569 w 69"/>
                <a:gd name="T69" fmla="*/ 4951 h 53"/>
                <a:gd name="T70" fmla="*/ 6149 w 69"/>
                <a:gd name="T71" fmla="*/ 5072 h 53"/>
                <a:gd name="T72" fmla="*/ 6149 w 69"/>
                <a:gd name="T73" fmla="*/ 5189 h 53"/>
                <a:gd name="T74" fmla="*/ 6021 w 69"/>
                <a:gd name="T75" fmla="*/ 5428 h 53"/>
                <a:gd name="T76" fmla="*/ 5761 w 69"/>
                <a:gd name="T77" fmla="*/ 5545 h 53"/>
                <a:gd name="T78" fmla="*/ 5761 w 69"/>
                <a:gd name="T79" fmla="*/ 5545 h 53"/>
                <a:gd name="T80" fmla="*/ 5761 w 69"/>
                <a:gd name="T81" fmla="*/ 5661 h 53"/>
                <a:gd name="T82" fmla="*/ 5888 w 69"/>
                <a:gd name="T83" fmla="*/ 5759 h 53"/>
                <a:gd name="T84" fmla="*/ 5628 w 69"/>
                <a:gd name="T85" fmla="*/ 5876 h 53"/>
                <a:gd name="T86" fmla="*/ 5495 w 69"/>
                <a:gd name="T87" fmla="*/ 599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8197" name="Freeform 61"/>
            <p:cNvSpPr>
              <a:spLocks/>
            </p:cNvSpPr>
            <p:nvPr/>
          </p:nvSpPr>
          <p:spPr bwMode="auto">
            <a:xfrm>
              <a:off x="4074" y="2384"/>
              <a:ext cx="375" cy="376"/>
            </a:xfrm>
            <a:custGeom>
              <a:avLst/>
              <a:gdLst>
                <a:gd name="T0" fmla="*/ 1212 w 73"/>
                <a:gd name="T1" fmla="*/ 4771 h 77"/>
                <a:gd name="T2" fmla="*/ 1505 w 73"/>
                <a:gd name="T3" fmla="*/ 5127 h 77"/>
                <a:gd name="T4" fmla="*/ 1767 w 73"/>
                <a:gd name="T5" fmla="*/ 5367 h 77"/>
                <a:gd name="T6" fmla="*/ 1767 w 73"/>
                <a:gd name="T7" fmla="*/ 5699 h 77"/>
                <a:gd name="T8" fmla="*/ 1901 w 73"/>
                <a:gd name="T9" fmla="*/ 5816 h 77"/>
                <a:gd name="T10" fmla="*/ 1767 w 73"/>
                <a:gd name="T11" fmla="*/ 6416 h 77"/>
                <a:gd name="T12" fmla="*/ 1634 w 73"/>
                <a:gd name="T13" fmla="*/ 6988 h 77"/>
                <a:gd name="T14" fmla="*/ 1901 w 73"/>
                <a:gd name="T15" fmla="*/ 7916 h 77"/>
                <a:gd name="T16" fmla="*/ 2163 w 73"/>
                <a:gd name="T17" fmla="*/ 8272 h 77"/>
                <a:gd name="T18" fmla="*/ 2296 w 73"/>
                <a:gd name="T19" fmla="*/ 8609 h 77"/>
                <a:gd name="T20" fmla="*/ 2430 w 73"/>
                <a:gd name="T21" fmla="*/ 8848 h 77"/>
                <a:gd name="T22" fmla="*/ 7865 w 73"/>
                <a:gd name="T23" fmla="*/ 8848 h 77"/>
                <a:gd name="T24" fmla="*/ 8127 w 73"/>
                <a:gd name="T25" fmla="*/ 8965 h 77"/>
                <a:gd name="T26" fmla="*/ 7998 w 73"/>
                <a:gd name="T27" fmla="*/ 8272 h 77"/>
                <a:gd name="T28" fmla="*/ 8127 w 73"/>
                <a:gd name="T29" fmla="*/ 8038 h 77"/>
                <a:gd name="T30" fmla="*/ 8682 w 73"/>
                <a:gd name="T31" fmla="*/ 8038 h 77"/>
                <a:gd name="T32" fmla="*/ 9077 w 73"/>
                <a:gd name="T33" fmla="*/ 8038 h 77"/>
                <a:gd name="T34" fmla="*/ 9077 w 73"/>
                <a:gd name="T35" fmla="*/ 7559 h 77"/>
                <a:gd name="T36" fmla="*/ 9077 w 73"/>
                <a:gd name="T37" fmla="*/ 7227 h 77"/>
                <a:gd name="T38" fmla="*/ 9339 w 73"/>
                <a:gd name="T39" fmla="*/ 6177 h 77"/>
                <a:gd name="T40" fmla="*/ 9632 w 73"/>
                <a:gd name="T41" fmla="*/ 5581 h 77"/>
                <a:gd name="T42" fmla="*/ 9894 w 73"/>
                <a:gd name="T43" fmla="*/ 5484 h 77"/>
                <a:gd name="T44" fmla="*/ 9894 w 73"/>
                <a:gd name="T45" fmla="*/ 5367 h 77"/>
                <a:gd name="T46" fmla="*/ 9765 w 73"/>
                <a:gd name="T47" fmla="*/ 5367 h 77"/>
                <a:gd name="T48" fmla="*/ 9339 w 73"/>
                <a:gd name="T49" fmla="*/ 5244 h 77"/>
                <a:gd name="T50" fmla="*/ 9211 w 73"/>
                <a:gd name="T51" fmla="*/ 4771 h 77"/>
                <a:gd name="T52" fmla="*/ 8682 w 73"/>
                <a:gd name="T53" fmla="*/ 4317 h 77"/>
                <a:gd name="T54" fmla="*/ 8394 w 73"/>
                <a:gd name="T55" fmla="*/ 3721 h 77"/>
                <a:gd name="T56" fmla="*/ 8127 w 73"/>
                <a:gd name="T57" fmla="*/ 3482 h 77"/>
                <a:gd name="T58" fmla="*/ 7598 w 73"/>
                <a:gd name="T59" fmla="*/ 3150 h 77"/>
                <a:gd name="T60" fmla="*/ 7310 w 73"/>
                <a:gd name="T61" fmla="*/ 2910 h 77"/>
                <a:gd name="T62" fmla="*/ 7176 w 73"/>
                <a:gd name="T63" fmla="*/ 2671 h 77"/>
                <a:gd name="T64" fmla="*/ 6226 w 73"/>
                <a:gd name="T65" fmla="*/ 2100 h 77"/>
                <a:gd name="T66" fmla="*/ 5964 w 73"/>
                <a:gd name="T67" fmla="*/ 1860 h 77"/>
                <a:gd name="T68" fmla="*/ 5568 w 73"/>
                <a:gd name="T69" fmla="*/ 1406 h 77"/>
                <a:gd name="T70" fmla="*/ 5276 w 73"/>
                <a:gd name="T71" fmla="*/ 1050 h 77"/>
                <a:gd name="T72" fmla="*/ 4325 w 73"/>
                <a:gd name="T73" fmla="*/ 811 h 77"/>
                <a:gd name="T74" fmla="*/ 4325 w 73"/>
                <a:gd name="T75" fmla="*/ 356 h 77"/>
                <a:gd name="T76" fmla="*/ 4618 w 73"/>
                <a:gd name="T77" fmla="*/ 117 h 77"/>
                <a:gd name="T78" fmla="*/ 4618 w 73"/>
                <a:gd name="T79" fmla="*/ 0 h 77"/>
                <a:gd name="T80" fmla="*/ 0 w 73"/>
                <a:gd name="T81" fmla="*/ 571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FFCE85"/>
            </a:solidFill>
            <a:ln w="12700" cmpd="sng">
              <a:solidFill>
                <a:schemeClr val="tx1"/>
              </a:solidFill>
              <a:prstDash val="solid"/>
              <a:round/>
              <a:headEnd/>
              <a:tailEnd/>
            </a:ln>
          </p:spPr>
          <p:txBody>
            <a:bodyPr/>
            <a:lstStyle/>
            <a:p>
              <a:endParaRPr lang="en-US"/>
            </a:p>
          </p:txBody>
        </p:sp>
      </p:grpSp>
      <p:sp>
        <p:nvSpPr>
          <p:cNvPr id="48154" name="Freeform 62"/>
          <p:cNvSpPr>
            <a:spLocks/>
          </p:cNvSpPr>
          <p:nvPr/>
        </p:nvSpPr>
        <p:spPr bwMode="auto">
          <a:xfrm>
            <a:off x="6246990" y="3041650"/>
            <a:ext cx="448733"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55" name="Freeform 63"/>
          <p:cNvSpPr>
            <a:spLocks/>
          </p:cNvSpPr>
          <p:nvPr/>
        </p:nvSpPr>
        <p:spPr bwMode="auto">
          <a:xfrm>
            <a:off x="6588478" y="3017839"/>
            <a:ext cx="107244"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56" name="Freeform 64"/>
          <p:cNvSpPr>
            <a:spLocks/>
          </p:cNvSpPr>
          <p:nvPr/>
        </p:nvSpPr>
        <p:spPr bwMode="auto">
          <a:xfrm>
            <a:off x="6616701" y="2801939"/>
            <a:ext cx="138289"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57" name="Freeform 65"/>
          <p:cNvSpPr>
            <a:spLocks/>
          </p:cNvSpPr>
          <p:nvPr/>
        </p:nvSpPr>
        <p:spPr bwMode="auto">
          <a:xfrm>
            <a:off x="6739467" y="2654301"/>
            <a:ext cx="166511"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8158" name="Freeform 66"/>
          <p:cNvSpPr>
            <a:spLocks/>
          </p:cNvSpPr>
          <p:nvPr/>
        </p:nvSpPr>
        <p:spPr bwMode="auto">
          <a:xfrm>
            <a:off x="6732411" y="2522538"/>
            <a:ext cx="327378"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8159" name="Freeform 67"/>
          <p:cNvSpPr>
            <a:spLocks/>
          </p:cNvSpPr>
          <p:nvPr/>
        </p:nvSpPr>
        <p:spPr bwMode="auto">
          <a:xfrm>
            <a:off x="6884812" y="2638425"/>
            <a:ext cx="86077"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60" name="Freeform 68"/>
          <p:cNvSpPr>
            <a:spLocks/>
          </p:cNvSpPr>
          <p:nvPr/>
        </p:nvSpPr>
        <p:spPr bwMode="auto">
          <a:xfrm>
            <a:off x="6790267" y="2212975"/>
            <a:ext cx="15240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8161" name="Freeform 69"/>
          <p:cNvSpPr>
            <a:spLocks/>
          </p:cNvSpPr>
          <p:nvPr/>
        </p:nvSpPr>
        <p:spPr bwMode="auto">
          <a:xfrm>
            <a:off x="6841067" y="1887539"/>
            <a:ext cx="354189"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48162" name="Group 70"/>
          <p:cNvGrpSpPr>
            <a:grpSpLocks/>
          </p:cNvGrpSpPr>
          <p:nvPr/>
        </p:nvGrpSpPr>
        <p:grpSpPr bwMode="auto">
          <a:xfrm>
            <a:off x="2875845" y="4635501"/>
            <a:ext cx="859367" cy="588963"/>
            <a:chOff x="1991" y="3321"/>
            <a:chExt cx="361" cy="231"/>
          </a:xfrm>
        </p:grpSpPr>
        <p:sp>
          <p:nvSpPr>
            <p:cNvPr id="48172" name="Freeform 71"/>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73" name="Freeform 72"/>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74" name="Freeform 73"/>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75" name="Freeform 74"/>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76" name="Freeform 75"/>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77" name="Freeform 76"/>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78" name="Freeform 77"/>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79" name="Freeform 78"/>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48163" name="Rectangle 118"/>
          <p:cNvSpPr>
            <a:spLocks noGrp="1" noChangeArrowheads="1"/>
          </p:cNvSpPr>
          <p:nvPr>
            <p:ph type="title" idx="4294967295"/>
          </p:nvPr>
        </p:nvSpPr>
        <p:spPr>
          <a:xfrm>
            <a:off x="0" y="242888"/>
            <a:ext cx="9144000" cy="1143000"/>
          </a:xfrm>
        </p:spPr>
        <p:txBody>
          <a:bodyPr/>
          <a:lstStyle/>
          <a:p>
            <a:r>
              <a:rPr lang="en-US" altLang="en-US" sz="2400" smtClean="0"/>
              <a:t>Obesity Trends* Among U.S. Adults</a:t>
            </a:r>
            <a:br>
              <a:rPr lang="en-US" altLang="en-US" sz="2400" smtClean="0"/>
            </a:br>
            <a:r>
              <a:rPr lang="en-US" altLang="en-US" sz="2400" smtClean="0">
                <a:solidFill>
                  <a:srgbClr val="DE3021"/>
                </a:solidFill>
              </a:rPr>
              <a:t>BRFSS, 1999</a:t>
            </a:r>
          </a:p>
        </p:txBody>
      </p:sp>
      <p:sp>
        <p:nvSpPr>
          <p:cNvPr id="48164" name="Text Box 148"/>
          <p:cNvSpPr txBox="1">
            <a:spLocks noChangeArrowheads="1"/>
          </p:cNvSpPr>
          <p:nvPr/>
        </p:nvSpPr>
        <p:spPr bwMode="auto">
          <a:xfrm>
            <a:off x="2119489" y="1200151"/>
            <a:ext cx="55194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altLang="en-US" sz="1400" b="1">
                <a:solidFill>
                  <a:srgbClr val="000000"/>
                </a:solidFill>
                <a:latin typeface="Verdana" pitchFamily="34" charset="0"/>
              </a:rPr>
              <a:t>(*BMI ≥30, or ~ 30 lbs. overweight for 5’ 4” person)</a:t>
            </a:r>
          </a:p>
        </p:txBody>
      </p:sp>
      <p:sp>
        <p:nvSpPr>
          <p:cNvPr id="48165" name="Text Box 167"/>
          <p:cNvSpPr txBox="1">
            <a:spLocks noChangeArrowheads="1"/>
          </p:cNvSpPr>
          <p:nvPr/>
        </p:nvSpPr>
        <p:spPr bwMode="auto">
          <a:xfrm>
            <a:off x="653345" y="5894388"/>
            <a:ext cx="7240411"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altLang="en-US" sz="1400" b="1">
                <a:solidFill>
                  <a:srgbClr val="000000"/>
                </a:solidFill>
                <a:latin typeface="Arial Narrow" pitchFamily="34" charset="0"/>
              </a:rPr>
              <a:t>No Data          &lt;10%           10%–14%	    15%–19%          </a:t>
            </a:r>
            <a:r>
              <a:rPr lang="en-US" altLang="en-US" sz="1400">
                <a:solidFill>
                  <a:srgbClr val="000000"/>
                </a:solidFill>
                <a:latin typeface="Arial Narrow" pitchFamily="34" charset="0"/>
              </a:rPr>
              <a:t> </a:t>
            </a:r>
            <a:r>
              <a:rPr lang="en-US" altLang="en-US" sz="1400" b="1">
                <a:solidFill>
                  <a:srgbClr val="000000"/>
                </a:solidFill>
                <a:latin typeface="Arial Narrow" pitchFamily="34" charset="0"/>
              </a:rPr>
              <a:t>≥20%</a:t>
            </a:r>
            <a:endParaRPr lang="en-US" altLang="en-US" sz="1400">
              <a:solidFill>
                <a:srgbClr val="000000"/>
              </a:solidFill>
              <a:latin typeface="Arial Narrow" pitchFamily="34" charset="0"/>
            </a:endParaRPr>
          </a:p>
        </p:txBody>
      </p:sp>
      <p:sp>
        <p:nvSpPr>
          <p:cNvPr id="48166" name="Rectangle 168"/>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48167" name="Rectangle 169"/>
          <p:cNvSpPr>
            <a:spLocks noChangeArrowheads="1"/>
          </p:cNvSpPr>
          <p:nvPr/>
        </p:nvSpPr>
        <p:spPr bwMode="auto">
          <a:xfrm>
            <a:off x="1347612" y="5953125"/>
            <a:ext cx="208844" cy="234950"/>
          </a:xfrm>
          <a:prstGeom prst="rect">
            <a:avLst/>
          </a:prstGeom>
          <a:solidFill>
            <a:srgbClr val="99CCFF"/>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48168" name="Rectangle 170"/>
          <p:cNvSpPr>
            <a:spLocks noChangeArrowheads="1"/>
          </p:cNvSpPr>
          <p:nvPr/>
        </p:nvSpPr>
        <p:spPr bwMode="auto">
          <a:xfrm>
            <a:off x="2229556" y="5951538"/>
            <a:ext cx="208844" cy="234950"/>
          </a:xfrm>
          <a:prstGeom prst="rect">
            <a:avLst/>
          </a:prstGeom>
          <a:solidFill>
            <a:srgbClr val="6699FF"/>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pPr algn="ctr"/>
            <a:endParaRPr lang="en-US" altLang="en-US">
              <a:solidFill>
                <a:srgbClr val="000000"/>
              </a:solidFill>
            </a:endParaRPr>
          </a:p>
        </p:txBody>
      </p:sp>
      <p:sp>
        <p:nvSpPr>
          <p:cNvPr id="48169" name="Rectangle 171"/>
          <p:cNvSpPr>
            <a:spLocks noChangeArrowheads="1"/>
          </p:cNvSpPr>
          <p:nvPr/>
        </p:nvSpPr>
        <p:spPr bwMode="auto">
          <a:xfrm>
            <a:off x="3296356" y="5961063"/>
            <a:ext cx="208844" cy="234950"/>
          </a:xfrm>
          <a:prstGeom prst="rect">
            <a:avLst/>
          </a:prstGeom>
          <a:solidFill>
            <a:srgbClr val="0000A0"/>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48170" name="Rectangle 172"/>
          <p:cNvSpPr>
            <a:spLocks noChangeArrowheads="1"/>
          </p:cNvSpPr>
          <p:nvPr/>
        </p:nvSpPr>
        <p:spPr bwMode="auto">
          <a:xfrm>
            <a:off x="4363156" y="5945188"/>
            <a:ext cx="208844" cy="234950"/>
          </a:xfrm>
          <a:prstGeom prst="rect">
            <a:avLst/>
          </a:prstGeom>
          <a:solidFill>
            <a:srgbClr val="FFC66D"/>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48171" name="Rectangle 173"/>
          <p:cNvSpPr>
            <a:spLocks noChangeArrowheads="1"/>
          </p:cNvSpPr>
          <p:nvPr/>
        </p:nvSpPr>
        <p:spPr bwMode="auto">
          <a:xfrm>
            <a:off x="395112" y="5892800"/>
            <a:ext cx="4985455"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Tree>
    <p:extLst>
      <p:ext uri="{BB962C8B-B14F-4D97-AF65-F5344CB8AC3E}">
        <p14:creationId xmlns:p14="http://schemas.microsoft.com/office/powerpoint/2010/main" val="24499224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9154" name="Group 86"/>
          <p:cNvGrpSpPr>
            <a:grpSpLocks/>
          </p:cNvGrpSpPr>
          <p:nvPr/>
        </p:nvGrpSpPr>
        <p:grpSpPr bwMode="auto">
          <a:xfrm>
            <a:off x="1027289" y="1709738"/>
            <a:ext cx="6169378" cy="3567112"/>
            <a:chOff x="1155701" y="1709740"/>
            <a:chExt cx="6940549" cy="3567112"/>
          </a:xfrm>
        </p:grpSpPr>
        <p:sp>
          <p:nvSpPr>
            <p:cNvPr id="49164" name="Freeform 5"/>
            <p:cNvSpPr>
              <a:spLocks/>
            </p:cNvSpPr>
            <p:nvPr/>
          </p:nvSpPr>
          <p:spPr bwMode="auto">
            <a:xfrm>
              <a:off x="4514851" y="2003425"/>
              <a:ext cx="723900"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65" name="Freeform 6"/>
            <p:cNvSpPr>
              <a:spLocks/>
            </p:cNvSpPr>
            <p:nvPr/>
          </p:nvSpPr>
          <p:spPr bwMode="auto">
            <a:xfrm>
              <a:off x="4483100" y="2398713"/>
              <a:ext cx="765176"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66" name="Freeform 9"/>
            <p:cNvSpPr>
              <a:spLocks/>
            </p:cNvSpPr>
            <p:nvPr/>
          </p:nvSpPr>
          <p:spPr bwMode="auto">
            <a:xfrm>
              <a:off x="4522789" y="3590925"/>
              <a:ext cx="944562"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67" name="Freeform 12"/>
            <p:cNvSpPr>
              <a:spLocks/>
            </p:cNvSpPr>
            <p:nvPr/>
          </p:nvSpPr>
          <p:spPr bwMode="auto">
            <a:xfrm>
              <a:off x="5597525" y="2282827"/>
              <a:ext cx="577850"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68" name="Freeform 18"/>
            <p:cNvSpPr>
              <a:spLocks/>
            </p:cNvSpPr>
            <p:nvPr/>
          </p:nvSpPr>
          <p:spPr bwMode="auto">
            <a:xfrm>
              <a:off x="6289675" y="4311650"/>
              <a:ext cx="1001714"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69" name="Freeform 21"/>
            <p:cNvSpPr>
              <a:spLocks/>
            </p:cNvSpPr>
            <p:nvPr/>
          </p:nvSpPr>
          <p:spPr bwMode="auto">
            <a:xfrm>
              <a:off x="2368551" y="2562225"/>
              <a:ext cx="877888"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70" name="Freeform 22"/>
            <p:cNvSpPr>
              <a:spLocks/>
            </p:cNvSpPr>
            <p:nvPr/>
          </p:nvSpPr>
          <p:spPr bwMode="auto">
            <a:xfrm>
              <a:off x="3741738" y="2452690"/>
              <a:ext cx="766762"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71" name="Freeform 23"/>
            <p:cNvSpPr>
              <a:spLocks/>
            </p:cNvSpPr>
            <p:nvPr/>
          </p:nvSpPr>
          <p:spPr bwMode="auto">
            <a:xfrm>
              <a:off x="3865564" y="3003552"/>
              <a:ext cx="804862"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9172" name="Freeform 24"/>
            <p:cNvSpPr>
              <a:spLocks/>
            </p:cNvSpPr>
            <p:nvPr/>
          </p:nvSpPr>
          <p:spPr bwMode="auto">
            <a:xfrm>
              <a:off x="3759201" y="3521076"/>
              <a:ext cx="771525"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73" name="Freeform 26"/>
            <p:cNvSpPr>
              <a:spLocks/>
            </p:cNvSpPr>
            <p:nvPr/>
          </p:nvSpPr>
          <p:spPr bwMode="auto">
            <a:xfrm>
              <a:off x="6942139" y="2306638"/>
              <a:ext cx="828675"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74" name="Freeform 27"/>
            <p:cNvSpPr>
              <a:spLocks/>
            </p:cNvSpPr>
            <p:nvPr/>
          </p:nvSpPr>
          <p:spPr bwMode="auto">
            <a:xfrm>
              <a:off x="7494590" y="2266950"/>
              <a:ext cx="187325"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75" name="Freeform 44"/>
            <p:cNvSpPr>
              <a:spLocks/>
            </p:cNvSpPr>
            <p:nvPr/>
          </p:nvSpPr>
          <p:spPr bwMode="auto">
            <a:xfrm>
              <a:off x="3327402" y="2794002"/>
              <a:ext cx="619125"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76" name="Freeform 45"/>
            <p:cNvSpPr>
              <a:spLocks/>
            </p:cNvSpPr>
            <p:nvPr/>
          </p:nvSpPr>
          <p:spPr bwMode="auto">
            <a:xfrm>
              <a:off x="2636839" y="1709740"/>
              <a:ext cx="730250"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77" name="Freeform 47"/>
            <p:cNvSpPr>
              <a:spLocks/>
            </p:cNvSpPr>
            <p:nvPr/>
          </p:nvSpPr>
          <p:spPr bwMode="auto">
            <a:xfrm>
              <a:off x="3157538" y="1833565"/>
              <a:ext cx="658812"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78" name="Freeform 48"/>
            <p:cNvSpPr>
              <a:spLocks/>
            </p:cNvSpPr>
            <p:nvPr/>
          </p:nvSpPr>
          <p:spPr bwMode="auto">
            <a:xfrm>
              <a:off x="3433764" y="1857375"/>
              <a:ext cx="1122362"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79" name="Freeform 49"/>
            <p:cNvSpPr>
              <a:spLocks/>
            </p:cNvSpPr>
            <p:nvPr/>
          </p:nvSpPr>
          <p:spPr bwMode="auto">
            <a:xfrm>
              <a:off x="2759076" y="2662240"/>
              <a:ext cx="698500"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80" name="Freeform 50"/>
            <p:cNvSpPr>
              <a:spLocks/>
            </p:cNvSpPr>
            <p:nvPr/>
          </p:nvSpPr>
          <p:spPr bwMode="auto">
            <a:xfrm>
              <a:off x="3124201" y="3444875"/>
              <a:ext cx="741363"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81" name="Freeform 51"/>
            <p:cNvSpPr>
              <a:spLocks/>
            </p:cNvSpPr>
            <p:nvPr/>
          </p:nvSpPr>
          <p:spPr bwMode="auto">
            <a:xfrm>
              <a:off x="5183189" y="1981202"/>
              <a:ext cx="723900"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82" name="Freeform 60"/>
            <p:cNvSpPr>
              <a:spLocks/>
            </p:cNvSpPr>
            <p:nvPr/>
          </p:nvSpPr>
          <p:spPr bwMode="auto">
            <a:xfrm>
              <a:off x="6664325" y="3127377"/>
              <a:ext cx="830264"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49183" name="Group 139"/>
            <p:cNvGrpSpPr>
              <a:grpSpLocks/>
            </p:cNvGrpSpPr>
            <p:nvPr/>
          </p:nvGrpSpPr>
          <p:grpSpPr bwMode="auto">
            <a:xfrm>
              <a:off x="1155701" y="2035177"/>
              <a:ext cx="6388100" cy="3241675"/>
              <a:chOff x="720" y="1282"/>
              <a:chExt cx="4024" cy="2042"/>
            </a:xfrm>
          </p:grpSpPr>
          <p:sp>
            <p:nvSpPr>
              <p:cNvPr id="49201" name="Freeform 7"/>
              <p:cNvSpPr>
                <a:spLocks/>
              </p:cNvSpPr>
              <p:nvPr/>
            </p:nvSpPr>
            <p:spPr bwMode="auto">
              <a:xfrm>
                <a:off x="2800" y="1760"/>
                <a:ext cx="570" cy="268"/>
              </a:xfrm>
              <a:custGeom>
                <a:avLst/>
                <a:gdLst>
                  <a:gd name="T0" fmla="*/ 0 w 111"/>
                  <a:gd name="T1" fmla="*/ 3942 h 55"/>
                  <a:gd name="T2" fmla="*/ 395 w 111"/>
                  <a:gd name="T3" fmla="*/ 0 h 55"/>
                  <a:gd name="T4" fmla="*/ 9757 w 111"/>
                  <a:gd name="T5" fmla="*/ 356 h 55"/>
                  <a:gd name="T6" fmla="*/ 10019 w 111"/>
                  <a:gd name="T7" fmla="*/ 687 h 55"/>
                  <a:gd name="T8" fmla="*/ 10286 w 111"/>
                  <a:gd name="T9" fmla="*/ 687 h 55"/>
                  <a:gd name="T10" fmla="*/ 10573 w 111"/>
                  <a:gd name="T11" fmla="*/ 570 h 55"/>
                  <a:gd name="T12" fmla="*/ 10707 w 111"/>
                  <a:gd name="T13" fmla="*/ 687 h 55"/>
                  <a:gd name="T14" fmla="*/ 10840 w 111"/>
                  <a:gd name="T15" fmla="*/ 1043 h 55"/>
                  <a:gd name="T16" fmla="*/ 11102 w 111"/>
                  <a:gd name="T17" fmla="*/ 1043 h 55"/>
                  <a:gd name="T18" fmla="*/ 11236 w 111"/>
                  <a:gd name="T19" fmla="*/ 1043 h 55"/>
                  <a:gd name="T20" fmla="*/ 11498 w 111"/>
                  <a:gd name="T21" fmla="*/ 809 h 55"/>
                  <a:gd name="T22" fmla="*/ 11785 w 111"/>
                  <a:gd name="T23" fmla="*/ 809 h 55"/>
                  <a:gd name="T24" fmla="*/ 12052 w 111"/>
                  <a:gd name="T25" fmla="*/ 926 h 55"/>
                  <a:gd name="T26" fmla="*/ 12735 w 111"/>
                  <a:gd name="T27" fmla="*/ 1282 h 55"/>
                  <a:gd name="T28" fmla="*/ 13131 w 111"/>
                  <a:gd name="T29" fmla="*/ 1496 h 55"/>
                  <a:gd name="T30" fmla="*/ 13131 w 111"/>
                  <a:gd name="T31" fmla="*/ 1735 h 55"/>
                  <a:gd name="T32" fmla="*/ 13398 w 111"/>
                  <a:gd name="T33" fmla="*/ 1852 h 55"/>
                  <a:gd name="T34" fmla="*/ 13398 w 111"/>
                  <a:gd name="T35" fmla="*/ 1969 h 55"/>
                  <a:gd name="T36" fmla="*/ 13264 w 111"/>
                  <a:gd name="T37" fmla="*/ 2207 h 55"/>
                  <a:gd name="T38" fmla="*/ 13398 w 111"/>
                  <a:gd name="T39" fmla="*/ 2422 h 55"/>
                  <a:gd name="T40" fmla="*/ 13552 w 111"/>
                  <a:gd name="T41" fmla="*/ 2777 h 55"/>
                  <a:gd name="T42" fmla="*/ 13685 w 111"/>
                  <a:gd name="T43" fmla="*/ 2894 h 55"/>
                  <a:gd name="T44" fmla="*/ 13685 w 111"/>
                  <a:gd name="T45" fmla="*/ 3016 h 55"/>
                  <a:gd name="T46" fmla="*/ 13685 w 111"/>
                  <a:gd name="T47" fmla="*/ 3231 h 55"/>
                  <a:gd name="T48" fmla="*/ 13947 w 111"/>
                  <a:gd name="T49" fmla="*/ 3348 h 55"/>
                  <a:gd name="T50" fmla="*/ 14081 w 111"/>
                  <a:gd name="T51" fmla="*/ 3465 h 55"/>
                  <a:gd name="T52" fmla="*/ 13947 w 111"/>
                  <a:gd name="T53" fmla="*/ 3703 h 55"/>
                  <a:gd name="T54" fmla="*/ 13947 w 111"/>
                  <a:gd name="T55" fmla="*/ 3942 h 55"/>
                  <a:gd name="T56" fmla="*/ 14214 w 111"/>
                  <a:gd name="T57" fmla="*/ 4059 h 55"/>
                  <a:gd name="T58" fmla="*/ 14214 w 111"/>
                  <a:gd name="T59" fmla="*/ 4273 h 55"/>
                  <a:gd name="T60" fmla="*/ 14081 w 111"/>
                  <a:gd name="T61" fmla="*/ 4390 h 55"/>
                  <a:gd name="T62" fmla="*/ 14214 w 111"/>
                  <a:gd name="T63" fmla="*/ 4512 h 55"/>
                  <a:gd name="T64" fmla="*/ 14348 w 111"/>
                  <a:gd name="T65" fmla="*/ 4751 h 55"/>
                  <a:gd name="T66" fmla="*/ 14214 w 111"/>
                  <a:gd name="T67" fmla="*/ 4868 h 55"/>
                  <a:gd name="T68" fmla="*/ 14348 w 111"/>
                  <a:gd name="T69" fmla="*/ 5082 h 55"/>
                  <a:gd name="T70" fmla="*/ 14348 w 111"/>
                  <a:gd name="T71" fmla="*/ 5199 h 55"/>
                  <a:gd name="T72" fmla="*/ 14476 w 111"/>
                  <a:gd name="T73" fmla="*/ 5316 h 55"/>
                  <a:gd name="T74" fmla="*/ 14635 w 111"/>
                  <a:gd name="T75" fmla="*/ 5555 h 55"/>
                  <a:gd name="T76" fmla="*/ 14769 w 111"/>
                  <a:gd name="T77" fmla="*/ 5794 h 55"/>
                  <a:gd name="T78" fmla="*/ 15031 w 111"/>
                  <a:gd name="T79" fmla="*/ 6008 h 55"/>
                  <a:gd name="T80" fmla="*/ 15031 w 111"/>
                  <a:gd name="T81" fmla="*/ 6125 h 55"/>
                  <a:gd name="T82" fmla="*/ 15031 w 111"/>
                  <a:gd name="T83" fmla="*/ 6247 h 55"/>
                  <a:gd name="T84" fmla="*/ 15031 w 111"/>
                  <a:gd name="T85" fmla="*/ 6364 h 55"/>
                  <a:gd name="T86" fmla="*/ 3374 w 111"/>
                  <a:gd name="T87" fmla="*/ 6125 h 55"/>
                  <a:gd name="T88" fmla="*/ 3533 w 111"/>
                  <a:gd name="T89" fmla="*/ 4156 h 55"/>
                  <a:gd name="T90" fmla="*/ 0 w 111"/>
                  <a:gd name="T91" fmla="*/ 3942 h 55"/>
                  <a:gd name="T92" fmla="*/ 0 w 111"/>
                  <a:gd name="T93" fmla="*/ 3942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02" name="Freeform 8"/>
              <p:cNvSpPr>
                <a:spLocks/>
              </p:cNvSpPr>
              <p:nvPr/>
            </p:nvSpPr>
            <p:spPr bwMode="auto">
              <a:xfrm>
                <a:off x="2913" y="2018"/>
                <a:ext cx="512" cy="259"/>
              </a:xfrm>
              <a:custGeom>
                <a:avLst/>
                <a:gdLst>
                  <a:gd name="T0" fmla="*/ 394 w 100"/>
                  <a:gd name="T1" fmla="*/ 0 h 53"/>
                  <a:gd name="T2" fmla="*/ 11955 w 100"/>
                  <a:gd name="T3" fmla="*/ 239 h 53"/>
                  <a:gd name="T4" fmla="*/ 12739 w 100"/>
                  <a:gd name="T5" fmla="*/ 694 h 53"/>
                  <a:gd name="T6" fmla="*/ 12477 w 100"/>
                  <a:gd name="T7" fmla="*/ 933 h 53"/>
                  <a:gd name="T8" fmla="*/ 12477 w 100"/>
                  <a:gd name="T9" fmla="*/ 1168 h 53"/>
                  <a:gd name="T10" fmla="*/ 12611 w 100"/>
                  <a:gd name="T11" fmla="*/ 1407 h 53"/>
                  <a:gd name="T12" fmla="*/ 12739 w 100"/>
                  <a:gd name="T13" fmla="*/ 1407 h 53"/>
                  <a:gd name="T14" fmla="*/ 12897 w 100"/>
                  <a:gd name="T15" fmla="*/ 1745 h 53"/>
                  <a:gd name="T16" fmla="*/ 13030 w 100"/>
                  <a:gd name="T17" fmla="*/ 1862 h 53"/>
                  <a:gd name="T18" fmla="*/ 13292 w 100"/>
                  <a:gd name="T19" fmla="*/ 1862 h 53"/>
                  <a:gd name="T20" fmla="*/ 13292 w 100"/>
                  <a:gd name="T21" fmla="*/ 1984 h 53"/>
                  <a:gd name="T22" fmla="*/ 13420 w 100"/>
                  <a:gd name="T23" fmla="*/ 6187 h 53"/>
                  <a:gd name="T24" fmla="*/ 0 w 100"/>
                  <a:gd name="T25" fmla="*/ 5947 h 53"/>
                  <a:gd name="T26" fmla="*/ 394 w 100"/>
                  <a:gd name="T27" fmla="*/ 0 h 53"/>
                  <a:gd name="T28" fmla="*/ 394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03" name="Freeform 10"/>
              <p:cNvSpPr>
                <a:spLocks/>
              </p:cNvSpPr>
              <p:nvPr/>
            </p:nvSpPr>
            <p:spPr bwMode="auto">
              <a:xfrm>
                <a:off x="3288" y="1726"/>
                <a:ext cx="420" cy="263"/>
              </a:xfrm>
              <a:custGeom>
                <a:avLst/>
                <a:gdLst>
                  <a:gd name="T0" fmla="*/ 8866 w 82"/>
                  <a:gd name="T1" fmla="*/ 0 h 54"/>
                  <a:gd name="T2" fmla="*/ 9127 w 82"/>
                  <a:gd name="T3" fmla="*/ 453 h 54"/>
                  <a:gd name="T4" fmla="*/ 8999 w 82"/>
                  <a:gd name="T5" fmla="*/ 687 h 54"/>
                  <a:gd name="T6" fmla="*/ 9260 w 82"/>
                  <a:gd name="T7" fmla="*/ 1495 h 54"/>
                  <a:gd name="T8" fmla="*/ 9942 w 82"/>
                  <a:gd name="T9" fmla="*/ 1851 h 54"/>
                  <a:gd name="T10" fmla="*/ 10075 w 82"/>
                  <a:gd name="T11" fmla="*/ 2089 h 54"/>
                  <a:gd name="T12" fmla="*/ 10495 w 82"/>
                  <a:gd name="T13" fmla="*/ 2421 h 54"/>
                  <a:gd name="T14" fmla="*/ 11017 w 82"/>
                  <a:gd name="T15" fmla="*/ 3015 h 54"/>
                  <a:gd name="T16" fmla="*/ 10756 w 82"/>
                  <a:gd name="T17" fmla="*/ 3346 h 54"/>
                  <a:gd name="T18" fmla="*/ 10756 w 82"/>
                  <a:gd name="T19" fmla="*/ 3580 h 54"/>
                  <a:gd name="T20" fmla="*/ 10075 w 82"/>
                  <a:gd name="T21" fmla="*/ 3935 h 54"/>
                  <a:gd name="T22" fmla="*/ 9680 w 82"/>
                  <a:gd name="T23" fmla="*/ 4033 h 54"/>
                  <a:gd name="T24" fmla="*/ 9419 w 82"/>
                  <a:gd name="T25" fmla="*/ 4388 h 54"/>
                  <a:gd name="T26" fmla="*/ 9680 w 82"/>
                  <a:gd name="T27" fmla="*/ 4744 h 54"/>
                  <a:gd name="T28" fmla="*/ 9680 w 82"/>
                  <a:gd name="T29" fmla="*/ 5075 h 54"/>
                  <a:gd name="T30" fmla="*/ 9127 w 82"/>
                  <a:gd name="T31" fmla="*/ 5786 h 54"/>
                  <a:gd name="T32" fmla="*/ 8999 w 82"/>
                  <a:gd name="T33" fmla="*/ 6122 h 54"/>
                  <a:gd name="T34" fmla="*/ 8472 w 82"/>
                  <a:gd name="T35" fmla="*/ 5786 h 54"/>
                  <a:gd name="T36" fmla="*/ 1470 w 82"/>
                  <a:gd name="T37" fmla="*/ 5883 h 54"/>
                  <a:gd name="T38" fmla="*/ 1470 w 82"/>
                  <a:gd name="T39" fmla="*/ 5552 h 54"/>
                  <a:gd name="T40" fmla="*/ 1209 w 82"/>
                  <a:gd name="T41" fmla="*/ 5197 h 54"/>
                  <a:gd name="T42" fmla="*/ 1337 w 82"/>
                  <a:gd name="T43" fmla="*/ 4861 h 54"/>
                  <a:gd name="T44" fmla="*/ 1076 w 82"/>
                  <a:gd name="T45" fmla="*/ 4505 h 54"/>
                  <a:gd name="T46" fmla="*/ 1076 w 82"/>
                  <a:gd name="T47" fmla="*/ 4150 h 54"/>
                  <a:gd name="T48" fmla="*/ 814 w 82"/>
                  <a:gd name="T49" fmla="*/ 3818 h 54"/>
                  <a:gd name="T50" fmla="*/ 681 w 82"/>
                  <a:gd name="T51" fmla="*/ 3580 h 54"/>
                  <a:gd name="T52" fmla="*/ 394 w 82"/>
                  <a:gd name="T53" fmla="*/ 3015 h 54"/>
                  <a:gd name="T54" fmla="*/ 522 w 82"/>
                  <a:gd name="T55" fmla="*/ 2654 h 54"/>
                  <a:gd name="T56" fmla="*/ 261 w 82"/>
                  <a:gd name="T57" fmla="*/ 2299 h 54"/>
                  <a:gd name="T58" fmla="*/ 261 w 82"/>
                  <a:gd name="T59" fmla="*/ 2089 h 54"/>
                  <a:gd name="T60" fmla="*/ 261 w 82"/>
                  <a:gd name="T61" fmla="*/ 1373 h 54"/>
                  <a:gd name="T62" fmla="*/ 261 w 82"/>
                  <a:gd name="T63" fmla="*/ 1164 h 54"/>
                  <a:gd name="T64" fmla="*/ 133 w 82"/>
                  <a:gd name="T65" fmla="*/ 687 h 54"/>
                  <a:gd name="T66" fmla="*/ 133 w 82"/>
                  <a:gd name="T67" fmla="*/ 356 h 54"/>
                  <a:gd name="T68" fmla="*/ 261 w 82"/>
                  <a:gd name="T69" fmla="*/ 239 h 54"/>
                  <a:gd name="T70" fmla="*/ 261 w 82"/>
                  <a:gd name="T71" fmla="*/ 239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04" name="Freeform 11"/>
              <p:cNvSpPr>
                <a:spLocks/>
              </p:cNvSpPr>
              <p:nvPr/>
            </p:nvSpPr>
            <p:spPr bwMode="auto">
              <a:xfrm>
                <a:off x="3345" y="1970"/>
                <a:ext cx="460" cy="380"/>
              </a:xfrm>
              <a:custGeom>
                <a:avLst/>
                <a:gdLst>
                  <a:gd name="T0" fmla="*/ 10135 w 90"/>
                  <a:gd name="T1" fmla="*/ 7975 h 78"/>
                  <a:gd name="T2" fmla="*/ 10294 w 90"/>
                  <a:gd name="T3" fmla="*/ 8214 h 78"/>
                  <a:gd name="T4" fmla="*/ 10294 w 90"/>
                  <a:gd name="T5" fmla="*/ 8569 h 78"/>
                  <a:gd name="T6" fmla="*/ 9875 w 90"/>
                  <a:gd name="T7" fmla="*/ 8901 h 78"/>
                  <a:gd name="T8" fmla="*/ 11076 w 90"/>
                  <a:gd name="T9" fmla="*/ 9018 h 78"/>
                  <a:gd name="T10" fmla="*/ 11076 w 90"/>
                  <a:gd name="T11" fmla="*/ 8569 h 78"/>
                  <a:gd name="T12" fmla="*/ 11336 w 90"/>
                  <a:gd name="T13" fmla="*/ 7975 h 78"/>
                  <a:gd name="T14" fmla="*/ 11756 w 90"/>
                  <a:gd name="T15" fmla="*/ 7736 h 78"/>
                  <a:gd name="T16" fmla="*/ 11888 w 90"/>
                  <a:gd name="T17" fmla="*/ 7736 h 78"/>
                  <a:gd name="T18" fmla="*/ 12016 w 90"/>
                  <a:gd name="T19" fmla="*/ 7049 h 78"/>
                  <a:gd name="T20" fmla="*/ 11888 w 90"/>
                  <a:gd name="T21" fmla="*/ 6933 h 78"/>
                  <a:gd name="T22" fmla="*/ 11756 w 90"/>
                  <a:gd name="T23" fmla="*/ 6811 h 78"/>
                  <a:gd name="T24" fmla="*/ 11623 w 90"/>
                  <a:gd name="T25" fmla="*/ 6933 h 78"/>
                  <a:gd name="T26" fmla="*/ 11209 w 90"/>
                  <a:gd name="T27" fmla="*/ 6479 h 78"/>
                  <a:gd name="T28" fmla="*/ 11336 w 90"/>
                  <a:gd name="T29" fmla="*/ 6241 h 78"/>
                  <a:gd name="T30" fmla="*/ 11209 w 90"/>
                  <a:gd name="T31" fmla="*/ 6007 h 78"/>
                  <a:gd name="T32" fmla="*/ 10554 w 90"/>
                  <a:gd name="T33" fmla="*/ 5315 h 78"/>
                  <a:gd name="T34" fmla="*/ 9875 w 90"/>
                  <a:gd name="T35" fmla="*/ 4959 h 78"/>
                  <a:gd name="T36" fmla="*/ 9481 w 90"/>
                  <a:gd name="T37" fmla="*/ 4389 h 78"/>
                  <a:gd name="T38" fmla="*/ 9875 w 90"/>
                  <a:gd name="T39" fmla="*/ 3941 h 78"/>
                  <a:gd name="T40" fmla="*/ 9875 w 90"/>
                  <a:gd name="T41" fmla="*/ 3464 h 78"/>
                  <a:gd name="T42" fmla="*/ 9353 w 90"/>
                  <a:gd name="T43" fmla="*/ 3133 h 78"/>
                  <a:gd name="T44" fmla="*/ 9093 w 90"/>
                  <a:gd name="T45" fmla="*/ 3347 h 78"/>
                  <a:gd name="T46" fmla="*/ 8674 w 90"/>
                  <a:gd name="T47" fmla="*/ 2538 h 78"/>
                  <a:gd name="T48" fmla="*/ 8019 w 90"/>
                  <a:gd name="T49" fmla="*/ 2090 h 78"/>
                  <a:gd name="T50" fmla="*/ 7472 w 90"/>
                  <a:gd name="T51" fmla="*/ 1496 h 78"/>
                  <a:gd name="T52" fmla="*/ 7340 w 90"/>
                  <a:gd name="T53" fmla="*/ 687 h 78"/>
                  <a:gd name="T54" fmla="*/ 7340 w 90"/>
                  <a:gd name="T55" fmla="*/ 453 h 78"/>
                  <a:gd name="T56" fmla="*/ 0 w 90"/>
                  <a:gd name="T57" fmla="*/ 239 h 78"/>
                  <a:gd name="T58" fmla="*/ 261 w 90"/>
                  <a:gd name="T59" fmla="*/ 570 h 78"/>
                  <a:gd name="T60" fmla="*/ 680 w 90"/>
                  <a:gd name="T61" fmla="*/ 1043 h 78"/>
                  <a:gd name="T62" fmla="*/ 680 w 90"/>
                  <a:gd name="T63" fmla="*/ 1281 h 78"/>
                  <a:gd name="T64" fmla="*/ 1462 w 90"/>
                  <a:gd name="T65" fmla="*/ 1851 h 78"/>
                  <a:gd name="T66" fmla="*/ 1201 w 90"/>
                  <a:gd name="T67" fmla="*/ 2304 h 78"/>
                  <a:gd name="T68" fmla="*/ 1462 w 90"/>
                  <a:gd name="T69" fmla="*/ 2538 h 78"/>
                  <a:gd name="T70" fmla="*/ 1722 w 90"/>
                  <a:gd name="T71" fmla="*/ 3016 h 78"/>
                  <a:gd name="T72" fmla="*/ 2014 w 90"/>
                  <a:gd name="T73" fmla="*/ 3133 h 78"/>
                  <a:gd name="T74" fmla="*/ 2142 w 90"/>
                  <a:gd name="T75" fmla="*/ 8331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05" name="Freeform 13"/>
              <p:cNvSpPr>
                <a:spLocks/>
              </p:cNvSpPr>
              <p:nvPr/>
            </p:nvSpPr>
            <p:spPr bwMode="auto">
              <a:xfrm>
                <a:off x="3779" y="2057"/>
                <a:ext cx="509" cy="249"/>
              </a:xfrm>
              <a:custGeom>
                <a:avLst/>
                <a:gdLst>
                  <a:gd name="T0" fmla="*/ 2725 w 99"/>
                  <a:gd name="T1" fmla="*/ 5698 h 51"/>
                  <a:gd name="T2" fmla="*/ 2591 w 99"/>
                  <a:gd name="T3" fmla="*/ 5458 h 51"/>
                  <a:gd name="T4" fmla="*/ 2987 w 99"/>
                  <a:gd name="T5" fmla="*/ 5458 h 51"/>
                  <a:gd name="T6" fmla="*/ 10864 w 99"/>
                  <a:gd name="T7" fmla="*/ 4765 h 51"/>
                  <a:gd name="T8" fmla="*/ 11553 w 99"/>
                  <a:gd name="T9" fmla="*/ 4433 h 51"/>
                  <a:gd name="T10" fmla="*/ 12108 w 99"/>
                  <a:gd name="T11" fmla="*/ 4077 h 51"/>
                  <a:gd name="T12" fmla="*/ 12108 w 99"/>
                  <a:gd name="T13" fmla="*/ 3838 h 51"/>
                  <a:gd name="T14" fmla="*/ 12237 w 99"/>
                  <a:gd name="T15" fmla="*/ 3598 h 51"/>
                  <a:gd name="T16" fmla="*/ 13455 w 99"/>
                  <a:gd name="T17" fmla="*/ 2671 h 51"/>
                  <a:gd name="T18" fmla="*/ 13321 w 99"/>
                  <a:gd name="T19" fmla="*/ 2549 h 51"/>
                  <a:gd name="T20" fmla="*/ 13193 w 99"/>
                  <a:gd name="T21" fmla="*/ 2456 h 51"/>
                  <a:gd name="T22" fmla="*/ 12900 w 99"/>
                  <a:gd name="T23" fmla="*/ 2334 h 51"/>
                  <a:gd name="T24" fmla="*/ 12766 w 99"/>
                  <a:gd name="T25" fmla="*/ 2334 h 51"/>
                  <a:gd name="T26" fmla="*/ 12237 w 99"/>
                  <a:gd name="T27" fmla="*/ 1621 h 51"/>
                  <a:gd name="T28" fmla="*/ 12108 w 99"/>
                  <a:gd name="T29" fmla="*/ 1406 h 51"/>
                  <a:gd name="T30" fmla="*/ 12108 w 99"/>
                  <a:gd name="T31" fmla="*/ 928 h 51"/>
                  <a:gd name="T32" fmla="*/ 11815 w 99"/>
                  <a:gd name="T33" fmla="*/ 810 h 51"/>
                  <a:gd name="T34" fmla="*/ 11419 w 99"/>
                  <a:gd name="T35" fmla="*/ 478 h 51"/>
                  <a:gd name="T36" fmla="*/ 11157 w 99"/>
                  <a:gd name="T37" fmla="*/ 478 h 51"/>
                  <a:gd name="T38" fmla="*/ 10997 w 99"/>
                  <a:gd name="T39" fmla="*/ 693 h 51"/>
                  <a:gd name="T40" fmla="*/ 10602 w 99"/>
                  <a:gd name="T41" fmla="*/ 693 h 51"/>
                  <a:gd name="T42" fmla="*/ 10206 w 99"/>
                  <a:gd name="T43" fmla="*/ 693 h 51"/>
                  <a:gd name="T44" fmla="*/ 9650 w 99"/>
                  <a:gd name="T45" fmla="*/ 571 h 51"/>
                  <a:gd name="T46" fmla="*/ 8961 w 99"/>
                  <a:gd name="T47" fmla="*/ 478 h 51"/>
                  <a:gd name="T48" fmla="*/ 8566 w 99"/>
                  <a:gd name="T49" fmla="*/ 0 h 51"/>
                  <a:gd name="T50" fmla="*/ 8298 w 99"/>
                  <a:gd name="T51" fmla="*/ 117 h 51"/>
                  <a:gd name="T52" fmla="*/ 7877 w 99"/>
                  <a:gd name="T53" fmla="*/ 0 h 51"/>
                  <a:gd name="T54" fmla="*/ 7877 w 99"/>
                  <a:gd name="T55" fmla="*/ 239 h 51"/>
                  <a:gd name="T56" fmla="*/ 7877 w 99"/>
                  <a:gd name="T57" fmla="*/ 693 h 51"/>
                  <a:gd name="T58" fmla="*/ 7481 w 99"/>
                  <a:gd name="T59" fmla="*/ 928 h 51"/>
                  <a:gd name="T60" fmla="*/ 6925 w 99"/>
                  <a:gd name="T61" fmla="*/ 928 h 51"/>
                  <a:gd name="T62" fmla="*/ 6267 w 99"/>
                  <a:gd name="T63" fmla="*/ 2099 h 51"/>
                  <a:gd name="T64" fmla="*/ 5712 w 99"/>
                  <a:gd name="T65" fmla="*/ 2456 h 51"/>
                  <a:gd name="T66" fmla="*/ 5311 w 99"/>
                  <a:gd name="T67" fmla="*/ 2217 h 51"/>
                  <a:gd name="T68" fmla="*/ 5023 w 99"/>
                  <a:gd name="T69" fmla="*/ 2788 h 51"/>
                  <a:gd name="T70" fmla="*/ 4756 w 99"/>
                  <a:gd name="T71" fmla="*/ 2788 h 51"/>
                  <a:gd name="T72" fmla="*/ 4360 w 99"/>
                  <a:gd name="T73" fmla="*/ 2671 h 51"/>
                  <a:gd name="T74" fmla="*/ 4072 w 99"/>
                  <a:gd name="T75" fmla="*/ 3027 h 51"/>
                  <a:gd name="T76" fmla="*/ 3542 w 99"/>
                  <a:gd name="T77" fmla="*/ 2788 h 51"/>
                  <a:gd name="T78" fmla="*/ 2725 w 99"/>
                  <a:gd name="T79" fmla="*/ 2910 h 51"/>
                  <a:gd name="T80" fmla="*/ 2725 w 99"/>
                  <a:gd name="T81" fmla="*/ 3144 h 51"/>
                  <a:gd name="T82" fmla="*/ 2458 w 99"/>
                  <a:gd name="T83" fmla="*/ 3144 h 51"/>
                  <a:gd name="T84" fmla="*/ 2458 w 99"/>
                  <a:gd name="T85" fmla="*/ 3144 h 51"/>
                  <a:gd name="T86" fmla="*/ 2298 w 99"/>
                  <a:gd name="T87" fmla="*/ 3481 h 51"/>
                  <a:gd name="T88" fmla="*/ 2298 w 99"/>
                  <a:gd name="T89" fmla="*/ 3481 h 51"/>
                  <a:gd name="T90" fmla="*/ 2458 w 99"/>
                  <a:gd name="T91" fmla="*/ 3838 h 51"/>
                  <a:gd name="T92" fmla="*/ 1640 w 99"/>
                  <a:gd name="T93" fmla="*/ 3955 h 51"/>
                  <a:gd name="T94" fmla="*/ 1769 w 99"/>
                  <a:gd name="T95" fmla="*/ 4648 h 51"/>
                  <a:gd name="T96" fmla="*/ 1347 w 99"/>
                  <a:gd name="T97" fmla="*/ 4531 h 51"/>
                  <a:gd name="T98" fmla="*/ 817 w 99"/>
                  <a:gd name="T99" fmla="*/ 4433 h 51"/>
                  <a:gd name="T100" fmla="*/ 555 w 99"/>
                  <a:gd name="T101" fmla="*/ 4887 h 51"/>
                  <a:gd name="T102" fmla="*/ 555 w 99"/>
                  <a:gd name="T103" fmla="*/ 4887 h 51"/>
                  <a:gd name="T104" fmla="*/ 689 w 99"/>
                  <a:gd name="T105" fmla="*/ 5126 h 51"/>
                  <a:gd name="T106" fmla="*/ 396 w 99"/>
                  <a:gd name="T107" fmla="*/ 5698 h 51"/>
                  <a:gd name="T108" fmla="*/ 134 w 99"/>
                  <a:gd name="T109" fmla="*/ 5698 h 51"/>
                  <a:gd name="T110" fmla="*/ 0 w 99"/>
                  <a:gd name="T111" fmla="*/ 593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06" name="Freeform 14"/>
              <p:cNvSpPr>
                <a:spLocks/>
              </p:cNvSpPr>
              <p:nvPr/>
            </p:nvSpPr>
            <p:spPr bwMode="auto">
              <a:xfrm>
                <a:off x="3734" y="2243"/>
                <a:ext cx="568" cy="190"/>
              </a:xfrm>
              <a:custGeom>
                <a:avLst/>
                <a:gdLst>
                  <a:gd name="T0" fmla="*/ 14875 w 111"/>
                  <a:gd name="T1" fmla="*/ 0 h 39"/>
                  <a:gd name="T2" fmla="*/ 11913 w 111"/>
                  <a:gd name="T3" fmla="*/ 356 h 39"/>
                  <a:gd name="T4" fmla="*/ 11652 w 111"/>
                  <a:gd name="T5" fmla="*/ 453 h 39"/>
                  <a:gd name="T6" fmla="*/ 4165 w 111"/>
                  <a:gd name="T7" fmla="*/ 1043 h 39"/>
                  <a:gd name="T8" fmla="*/ 4165 w 111"/>
                  <a:gd name="T9" fmla="*/ 926 h 39"/>
                  <a:gd name="T10" fmla="*/ 3746 w 111"/>
                  <a:gd name="T11" fmla="*/ 1043 h 39"/>
                  <a:gd name="T12" fmla="*/ 3874 w 111"/>
                  <a:gd name="T13" fmla="*/ 1164 h 39"/>
                  <a:gd name="T14" fmla="*/ 3874 w 111"/>
                  <a:gd name="T15" fmla="*/ 1281 h 39"/>
                  <a:gd name="T16" fmla="*/ 1203 w 111"/>
                  <a:gd name="T17" fmla="*/ 1496 h 39"/>
                  <a:gd name="T18" fmla="*/ 1075 w 111"/>
                  <a:gd name="T19" fmla="*/ 1734 h 39"/>
                  <a:gd name="T20" fmla="*/ 942 w 111"/>
                  <a:gd name="T21" fmla="*/ 2090 h 39"/>
                  <a:gd name="T22" fmla="*/ 1075 w 111"/>
                  <a:gd name="T23" fmla="*/ 2207 h 39"/>
                  <a:gd name="T24" fmla="*/ 942 w 111"/>
                  <a:gd name="T25" fmla="*/ 2538 h 39"/>
                  <a:gd name="T26" fmla="*/ 942 w 111"/>
                  <a:gd name="T27" fmla="*/ 2538 h 39"/>
                  <a:gd name="T28" fmla="*/ 942 w 111"/>
                  <a:gd name="T29" fmla="*/ 2660 h 39"/>
                  <a:gd name="T30" fmla="*/ 814 w 111"/>
                  <a:gd name="T31" fmla="*/ 2894 h 39"/>
                  <a:gd name="T32" fmla="*/ 681 w 111"/>
                  <a:gd name="T33" fmla="*/ 3016 h 39"/>
                  <a:gd name="T34" fmla="*/ 522 w 111"/>
                  <a:gd name="T35" fmla="*/ 3464 h 39"/>
                  <a:gd name="T36" fmla="*/ 261 w 111"/>
                  <a:gd name="T37" fmla="*/ 3703 h 39"/>
                  <a:gd name="T38" fmla="*/ 261 w 111"/>
                  <a:gd name="T39" fmla="*/ 4058 h 39"/>
                  <a:gd name="T40" fmla="*/ 261 w 111"/>
                  <a:gd name="T41" fmla="*/ 4389 h 39"/>
                  <a:gd name="T42" fmla="*/ 261 w 111"/>
                  <a:gd name="T43" fmla="*/ 4389 h 39"/>
                  <a:gd name="T44" fmla="*/ 0 w 111"/>
                  <a:gd name="T45" fmla="*/ 4511 h 39"/>
                  <a:gd name="T46" fmla="*/ 3874 w 111"/>
                  <a:gd name="T47" fmla="*/ 4273 h 39"/>
                  <a:gd name="T48" fmla="*/ 8720 w 111"/>
                  <a:gd name="T49" fmla="*/ 3941 h 39"/>
                  <a:gd name="T50" fmla="*/ 10449 w 111"/>
                  <a:gd name="T51" fmla="*/ 3703 h 39"/>
                  <a:gd name="T52" fmla="*/ 10577 w 111"/>
                  <a:gd name="T53" fmla="*/ 3230 h 39"/>
                  <a:gd name="T54" fmla="*/ 10710 w 111"/>
                  <a:gd name="T55" fmla="*/ 3230 h 39"/>
                  <a:gd name="T56" fmla="*/ 10710 w 111"/>
                  <a:gd name="T57" fmla="*/ 3230 h 39"/>
                  <a:gd name="T58" fmla="*/ 10838 w 111"/>
                  <a:gd name="T59" fmla="*/ 3133 h 39"/>
                  <a:gd name="T60" fmla="*/ 10997 w 111"/>
                  <a:gd name="T61" fmla="*/ 3016 h 39"/>
                  <a:gd name="T62" fmla="*/ 10838 w 111"/>
                  <a:gd name="T63" fmla="*/ 2894 h 39"/>
                  <a:gd name="T64" fmla="*/ 10997 w 111"/>
                  <a:gd name="T65" fmla="*/ 2777 h 39"/>
                  <a:gd name="T66" fmla="*/ 11130 w 111"/>
                  <a:gd name="T67" fmla="*/ 2660 h 39"/>
                  <a:gd name="T68" fmla="*/ 11524 w 111"/>
                  <a:gd name="T69" fmla="*/ 2538 h 39"/>
                  <a:gd name="T70" fmla="*/ 11913 w 111"/>
                  <a:gd name="T71" fmla="*/ 2421 h 39"/>
                  <a:gd name="T72" fmla="*/ 12332 w 111"/>
                  <a:gd name="T73" fmla="*/ 2090 h 39"/>
                  <a:gd name="T74" fmla="*/ 12465 w 111"/>
                  <a:gd name="T75" fmla="*/ 2090 h 39"/>
                  <a:gd name="T76" fmla="*/ 12726 w 111"/>
                  <a:gd name="T77" fmla="*/ 1851 h 39"/>
                  <a:gd name="T78" fmla="*/ 12859 w 111"/>
                  <a:gd name="T79" fmla="*/ 1613 h 39"/>
                  <a:gd name="T80" fmla="*/ 12859 w 111"/>
                  <a:gd name="T81" fmla="*/ 1613 h 39"/>
                  <a:gd name="T82" fmla="*/ 12987 w 111"/>
                  <a:gd name="T83" fmla="*/ 1613 h 39"/>
                  <a:gd name="T84" fmla="*/ 13120 w 111"/>
                  <a:gd name="T85" fmla="*/ 1613 h 39"/>
                  <a:gd name="T86" fmla="*/ 13120 w 111"/>
                  <a:gd name="T87" fmla="*/ 1496 h 39"/>
                  <a:gd name="T88" fmla="*/ 13274 w 111"/>
                  <a:gd name="T89" fmla="*/ 1379 h 39"/>
                  <a:gd name="T90" fmla="*/ 13274 w 111"/>
                  <a:gd name="T91" fmla="*/ 1379 h 39"/>
                  <a:gd name="T92" fmla="*/ 13407 w 111"/>
                  <a:gd name="T93" fmla="*/ 1496 h 39"/>
                  <a:gd name="T94" fmla="*/ 13540 w 111"/>
                  <a:gd name="T95" fmla="*/ 1379 h 39"/>
                  <a:gd name="T96" fmla="*/ 13540 w 111"/>
                  <a:gd name="T97" fmla="*/ 1379 h 39"/>
                  <a:gd name="T98" fmla="*/ 13801 w 111"/>
                  <a:gd name="T99" fmla="*/ 1164 h 39"/>
                  <a:gd name="T100" fmla="*/ 13929 w 111"/>
                  <a:gd name="T101" fmla="*/ 1164 h 39"/>
                  <a:gd name="T102" fmla="*/ 14190 w 111"/>
                  <a:gd name="T103" fmla="*/ 1164 h 39"/>
                  <a:gd name="T104" fmla="*/ 14609 w 111"/>
                  <a:gd name="T105" fmla="*/ 687 h 39"/>
                  <a:gd name="T106" fmla="*/ 14742 w 111"/>
                  <a:gd name="T107" fmla="*/ 570 h 39"/>
                  <a:gd name="T108" fmla="*/ 14875 w 111"/>
                  <a:gd name="T109" fmla="*/ 453 h 39"/>
                  <a:gd name="T110" fmla="*/ 14875 w 111"/>
                  <a:gd name="T111" fmla="*/ 356 h 39"/>
                  <a:gd name="T112" fmla="*/ 14875 w 111"/>
                  <a:gd name="T113" fmla="*/ 117 h 39"/>
                  <a:gd name="T114" fmla="*/ 14875 w 111"/>
                  <a:gd name="T115" fmla="*/ 0 h 39"/>
                  <a:gd name="T116" fmla="*/ 14875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07" name="Freeform 15"/>
              <p:cNvSpPr>
                <a:spLocks/>
              </p:cNvSpPr>
              <p:nvPr/>
            </p:nvSpPr>
            <p:spPr bwMode="auto">
              <a:xfrm>
                <a:off x="3882" y="2409"/>
                <a:ext cx="267" cy="404"/>
              </a:xfrm>
              <a:custGeom>
                <a:avLst/>
                <a:gdLst>
                  <a:gd name="T0" fmla="*/ 0 w 52"/>
                  <a:gd name="T1" fmla="*/ 355 h 83"/>
                  <a:gd name="T2" fmla="*/ 134 w 52"/>
                  <a:gd name="T3" fmla="*/ 569 h 83"/>
                  <a:gd name="T4" fmla="*/ 0 w 52"/>
                  <a:gd name="T5" fmla="*/ 6347 h 83"/>
                  <a:gd name="T6" fmla="*/ 0 w 52"/>
                  <a:gd name="T7" fmla="*/ 6561 h 83"/>
                  <a:gd name="T8" fmla="*/ 395 w 52"/>
                  <a:gd name="T9" fmla="*/ 9453 h 83"/>
                  <a:gd name="T10" fmla="*/ 555 w 52"/>
                  <a:gd name="T11" fmla="*/ 9453 h 83"/>
                  <a:gd name="T12" fmla="*/ 688 w 52"/>
                  <a:gd name="T13" fmla="*/ 9336 h 83"/>
                  <a:gd name="T14" fmla="*/ 950 w 52"/>
                  <a:gd name="T15" fmla="*/ 9453 h 83"/>
                  <a:gd name="T16" fmla="*/ 1083 w 52"/>
                  <a:gd name="T17" fmla="*/ 9336 h 83"/>
                  <a:gd name="T18" fmla="*/ 1083 w 52"/>
                  <a:gd name="T19" fmla="*/ 8883 h 83"/>
                  <a:gd name="T20" fmla="*/ 1212 w 52"/>
                  <a:gd name="T21" fmla="*/ 8649 h 83"/>
                  <a:gd name="T22" fmla="*/ 1345 w 52"/>
                  <a:gd name="T23" fmla="*/ 8883 h 83"/>
                  <a:gd name="T24" fmla="*/ 1345 w 52"/>
                  <a:gd name="T25" fmla="*/ 9005 h 83"/>
                  <a:gd name="T26" fmla="*/ 1479 w 52"/>
                  <a:gd name="T27" fmla="*/ 9214 h 83"/>
                  <a:gd name="T28" fmla="*/ 1766 w 52"/>
                  <a:gd name="T29" fmla="*/ 9569 h 83"/>
                  <a:gd name="T30" fmla="*/ 1900 w 52"/>
                  <a:gd name="T31" fmla="*/ 9569 h 83"/>
                  <a:gd name="T32" fmla="*/ 2028 w 52"/>
                  <a:gd name="T33" fmla="*/ 9569 h 83"/>
                  <a:gd name="T34" fmla="*/ 2295 w 52"/>
                  <a:gd name="T35" fmla="*/ 9336 h 83"/>
                  <a:gd name="T36" fmla="*/ 2295 w 52"/>
                  <a:gd name="T37" fmla="*/ 9336 h 83"/>
                  <a:gd name="T38" fmla="*/ 2424 w 52"/>
                  <a:gd name="T39" fmla="*/ 9214 h 83"/>
                  <a:gd name="T40" fmla="*/ 2424 w 52"/>
                  <a:gd name="T41" fmla="*/ 9214 h 83"/>
                  <a:gd name="T42" fmla="*/ 2424 w 52"/>
                  <a:gd name="T43" fmla="*/ 9122 h 83"/>
                  <a:gd name="T44" fmla="*/ 2295 w 52"/>
                  <a:gd name="T45" fmla="*/ 9122 h 83"/>
                  <a:gd name="T46" fmla="*/ 2295 w 52"/>
                  <a:gd name="T47" fmla="*/ 9005 h 83"/>
                  <a:gd name="T48" fmla="*/ 2424 w 52"/>
                  <a:gd name="T49" fmla="*/ 8883 h 83"/>
                  <a:gd name="T50" fmla="*/ 2424 w 52"/>
                  <a:gd name="T51" fmla="*/ 8766 h 83"/>
                  <a:gd name="T52" fmla="*/ 2162 w 52"/>
                  <a:gd name="T53" fmla="*/ 8649 h 83"/>
                  <a:gd name="T54" fmla="*/ 2162 w 52"/>
                  <a:gd name="T55" fmla="*/ 8649 h 83"/>
                  <a:gd name="T56" fmla="*/ 2028 w 52"/>
                  <a:gd name="T57" fmla="*/ 8649 h 83"/>
                  <a:gd name="T58" fmla="*/ 1900 w 52"/>
                  <a:gd name="T59" fmla="*/ 8411 h 83"/>
                  <a:gd name="T60" fmla="*/ 1900 w 52"/>
                  <a:gd name="T61" fmla="*/ 8294 h 83"/>
                  <a:gd name="T62" fmla="*/ 1900 w 52"/>
                  <a:gd name="T63" fmla="*/ 8197 h 83"/>
                  <a:gd name="T64" fmla="*/ 1900 w 52"/>
                  <a:gd name="T65" fmla="*/ 8197 h 83"/>
                  <a:gd name="T66" fmla="*/ 1900 w 52"/>
                  <a:gd name="T67" fmla="*/ 8080 h 83"/>
                  <a:gd name="T68" fmla="*/ 7040 w 52"/>
                  <a:gd name="T69" fmla="*/ 7603 h 83"/>
                  <a:gd name="T70" fmla="*/ 7040 w 52"/>
                  <a:gd name="T71" fmla="*/ 7486 h 83"/>
                  <a:gd name="T72" fmla="*/ 6778 w 52"/>
                  <a:gd name="T73" fmla="*/ 7272 h 83"/>
                  <a:gd name="T74" fmla="*/ 6778 w 52"/>
                  <a:gd name="T75" fmla="*/ 6683 h 83"/>
                  <a:gd name="T76" fmla="*/ 6485 w 52"/>
                  <a:gd name="T77" fmla="*/ 6347 h 83"/>
                  <a:gd name="T78" fmla="*/ 6485 w 52"/>
                  <a:gd name="T79" fmla="*/ 5992 h 83"/>
                  <a:gd name="T80" fmla="*/ 6644 w 52"/>
                  <a:gd name="T81" fmla="*/ 5758 h 83"/>
                  <a:gd name="T82" fmla="*/ 6644 w 52"/>
                  <a:gd name="T83" fmla="*/ 5427 h 83"/>
                  <a:gd name="T84" fmla="*/ 6778 w 52"/>
                  <a:gd name="T85" fmla="*/ 5189 h 83"/>
                  <a:gd name="T86" fmla="*/ 6906 w 52"/>
                  <a:gd name="T87" fmla="*/ 5189 h 83"/>
                  <a:gd name="T88" fmla="*/ 6644 w 52"/>
                  <a:gd name="T89" fmla="*/ 5072 h 83"/>
                  <a:gd name="T90" fmla="*/ 6778 w 52"/>
                  <a:gd name="T91" fmla="*/ 4833 h 83"/>
                  <a:gd name="T92" fmla="*/ 6644 w 52"/>
                  <a:gd name="T93" fmla="*/ 4736 h 83"/>
                  <a:gd name="T94" fmla="*/ 6485 w 52"/>
                  <a:gd name="T95" fmla="*/ 4619 h 83"/>
                  <a:gd name="T96" fmla="*/ 6352 w 52"/>
                  <a:gd name="T97" fmla="*/ 4502 h 83"/>
                  <a:gd name="T98" fmla="*/ 6223 w 52"/>
                  <a:gd name="T99" fmla="*/ 4264 h 83"/>
                  <a:gd name="T100" fmla="*/ 6090 w 52"/>
                  <a:gd name="T101" fmla="*/ 4147 h 83"/>
                  <a:gd name="T102" fmla="*/ 4878 w 52"/>
                  <a:gd name="T103" fmla="*/ 0 h 83"/>
                  <a:gd name="T104" fmla="*/ 0 w 52"/>
                  <a:gd name="T105" fmla="*/ 355 h 83"/>
                  <a:gd name="T106" fmla="*/ 0 w 52"/>
                  <a:gd name="T107" fmla="*/ 35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08" name="Freeform 16"/>
              <p:cNvSpPr>
                <a:spLocks/>
              </p:cNvSpPr>
              <p:nvPr/>
            </p:nvSpPr>
            <p:spPr bwMode="auto">
              <a:xfrm>
                <a:off x="4052" y="1789"/>
                <a:ext cx="291" cy="307"/>
              </a:xfrm>
              <a:custGeom>
                <a:avLst/>
                <a:gdLst>
                  <a:gd name="T0" fmla="*/ 679 w 57"/>
                  <a:gd name="T1" fmla="*/ 6364 h 63"/>
                  <a:gd name="T2" fmla="*/ 1067 w 57"/>
                  <a:gd name="T3" fmla="*/ 6481 h 63"/>
                  <a:gd name="T4" fmla="*/ 1327 w 57"/>
                  <a:gd name="T5" fmla="*/ 6364 h 63"/>
                  <a:gd name="T6" fmla="*/ 1720 w 57"/>
                  <a:gd name="T7" fmla="*/ 6837 h 63"/>
                  <a:gd name="T8" fmla="*/ 2399 w 57"/>
                  <a:gd name="T9" fmla="*/ 6934 h 63"/>
                  <a:gd name="T10" fmla="*/ 2920 w 57"/>
                  <a:gd name="T11" fmla="*/ 7051 h 63"/>
                  <a:gd name="T12" fmla="*/ 3334 w 57"/>
                  <a:gd name="T13" fmla="*/ 7051 h 63"/>
                  <a:gd name="T14" fmla="*/ 3727 w 57"/>
                  <a:gd name="T15" fmla="*/ 7051 h 63"/>
                  <a:gd name="T16" fmla="*/ 3860 w 57"/>
                  <a:gd name="T17" fmla="*/ 6837 h 63"/>
                  <a:gd name="T18" fmla="*/ 4120 w 57"/>
                  <a:gd name="T19" fmla="*/ 6837 h 63"/>
                  <a:gd name="T20" fmla="*/ 4533 w 57"/>
                  <a:gd name="T21" fmla="*/ 7173 h 63"/>
                  <a:gd name="T22" fmla="*/ 4794 w 57"/>
                  <a:gd name="T23" fmla="*/ 7290 h 63"/>
                  <a:gd name="T24" fmla="*/ 5187 w 57"/>
                  <a:gd name="T25" fmla="*/ 7051 h 63"/>
                  <a:gd name="T26" fmla="*/ 5315 w 57"/>
                  <a:gd name="T27" fmla="*/ 6720 h 63"/>
                  <a:gd name="T28" fmla="*/ 5447 w 57"/>
                  <a:gd name="T29" fmla="*/ 6008 h 63"/>
                  <a:gd name="T30" fmla="*/ 5866 w 57"/>
                  <a:gd name="T31" fmla="*/ 6247 h 63"/>
                  <a:gd name="T32" fmla="*/ 5994 w 57"/>
                  <a:gd name="T33" fmla="*/ 5911 h 63"/>
                  <a:gd name="T34" fmla="*/ 6254 w 57"/>
                  <a:gd name="T35" fmla="*/ 5438 h 63"/>
                  <a:gd name="T36" fmla="*/ 6387 w 57"/>
                  <a:gd name="T37" fmla="*/ 5200 h 63"/>
                  <a:gd name="T38" fmla="*/ 6775 w 57"/>
                  <a:gd name="T39" fmla="*/ 5083 h 63"/>
                  <a:gd name="T40" fmla="*/ 7066 w 57"/>
                  <a:gd name="T41" fmla="*/ 4751 h 63"/>
                  <a:gd name="T42" fmla="*/ 7326 w 57"/>
                  <a:gd name="T43" fmla="*/ 4512 h 63"/>
                  <a:gd name="T44" fmla="*/ 7326 w 57"/>
                  <a:gd name="T45" fmla="*/ 4157 h 63"/>
                  <a:gd name="T46" fmla="*/ 7454 w 57"/>
                  <a:gd name="T47" fmla="*/ 3942 h 63"/>
                  <a:gd name="T48" fmla="*/ 7193 w 57"/>
                  <a:gd name="T49" fmla="*/ 3016 h 63"/>
                  <a:gd name="T50" fmla="*/ 7326 w 57"/>
                  <a:gd name="T51" fmla="*/ 2661 h 63"/>
                  <a:gd name="T52" fmla="*/ 7586 w 57"/>
                  <a:gd name="T53" fmla="*/ 2539 h 63"/>
                  <a:gd name="T54" fmla="*/ 6126 w 57"/>
                  <a:gd name="T55" fmla="*/ 356 h 63"/>
                  <a:gd name="T56" fmla="*/ 5580 w 57"/>
                  <a:gd name="T57" fmla="*/ 687 h 63"/>
                  <a:gd name="T58" fmla="*/ 4927 w 57"/>
                  <a:gd name="T59" fmla="*/ 1165 h 63"/>
                  <a:gd name="T60" fmla="*/ 4533 w 57"/>
                  <a:gd name="T61" fmla="*/ 1165 h 63"/>
                  <a:gd name="T62" fmla="*/ 3987 w 57"/>
                  <a:gd name="T63" fmla="*/ 1496 h 63"/>
                  <a:gd name="T64" fmla="*/ 3599 w 57"/>
                  <a:gd name="T65" fmla="*/ 1379 h 63"/>
                  <a:gd name="T66" fmla="*/ 3334 w 57"/>
                  <a:gd name="T67" fmla="*/ 1379 h 63"/>
                  <a:gd name="T68" fmla="*/ 3334 w 57"/>
                  <a:gd name="T69" fmla="*/ 1282 h 63"/>
                  <a:gd name="T70" fmla="*/ 2527 w 57"/>
                  <a:gd name="T71" fmla="*/ 1043 h 63"/>
                  <a:gd name="T72" fmla="*/ 2267 w 57"/>
                  <a:gd name="T73" fmla="*/ 1165 h 63"/>
                  <a:gd name="T74" fmla="*/ 0 w 57"/>
                  <a:gd name="T75" fmla="*/ 1282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09" name="Freeform 17"/>
              <p:cNvSpPr>
                <a:spLocks/>
              </p:cNvSpPr>
              <p:nvPr/>
            </p:nvSpPr>
            <p:spPr bwMode="auto">
              <a:xfrm>
                <a:off x="4134" y="2179"/>
                <a:ext cx="610" cy="249"/>
              </a:xfrm>
              <a:custGeom>
                <a:avLst/>
                <a:gdLst>
                  <a:gd name="T0" fmla="*/ 261 w 119"/>
                  <a:gd name="T1" fmla="*/ 4765 h 51"/>
                  <a:gd name="T2" fmla="*/ 554 w 119"/>
                  <a:gd name="T3" fmla="*/ 4531 h 51"/>
                  <a:gd name="T4" fmla="*/ 682 w 119"/>
                  <a:gd name="T5" fmla="*/ 4194 h 51"/>
                  <a:gd name="T6" fmla="*/ 1892 w 119"/>
                  <a:gd name="T7" fmla="*/ 3598 h 51"/>
                  <a:gd name="T8" fmla="*/ 2419 w 119"/>
                  <a:gd name="T9" fmla="*/ 3144 h 51"/>
                  <a:gd name="T10" fmla="*/ 2707 w 119"/>
                  <a:gd name="T11" fmla="*/ 3144 h 51"/>
                  <a:gd name="T12" fmla="*/ 2840 w 119"/>
                  <a:gd name="T13" fmla="*/ 2910 h 51"/>
                  <a:gd name="T14" fmla="*/ 3101 w 119"/>
                  <a:gd name="T15" fmla="*/ 2910 h 51"/>
                  <a:gd name="T16" fmla="*/ 3783 w 119"/>
                  <a:gd name="T17" fmla="*/ 2671 h 51"/>
                  <a:gd name="T18" fmla="*/ 4439 w 119"/>
                  <a:gd name="T19" fmla="*/ 1977 h 51"/>
                  <a:gd name="T20" fmla="*/ 4439 w 119"/>
                  <a:gd name="T21" fmla="*/ 1504 h 51"/>
                  <a:gd name="T22" fmla="*/ 4993 w 119"/>
                  <a:gd name="T23" fmla="*/ 1504 h 51"/>
                  <a:gd name="T24" fmla="*/ 5649 w 119"/>
                  <a:gd name="T25" fmla="*/ 1406 h 51"/>
                  <a:gd name="T26" fmla="*/ 15214 w 119"/>
                  <a:gd name="T27" fmla="*/ 117 h 51"/>
                  <a:gd name="T28" fmla="*/ 15347 w 119"/>
                  <a:gd name="T29" fmla="*/ 239 h 51"/>
                  <a:gd name="T30" fmla="*/ 15634 w 119"/>
                  <a:gd name="T31" fmla="*/ 571 h 51"/>
                  <a:gd name="T32" fmla="*/ 15634 w 119"/>
                  <a:gd name="T33" fmla="*/ 693 h 51"/>
                  <a:gd name="T34" fmla="*/ 15347 w 119"/>
                  <a:gd name="T35" fmla="*/ 571 h 51"/>
                  <a:gd name="T36" fmla="*/ 15214 w 119"/>
                  <a:gd name="T37" fmla="*/ 693 h 51"/>
                  <a:gd name="T38" fmla="*/ 14686 w 119"/>
                  <a:gd name="T39" fmla="*/ 928 h 51"/>
                  <a:gd name="T40" fmla="*/ 14138 w 119"/>
                  <a:gd name="T41" fmla="*/ 1289 h 51"/>
                  <a:gd name="T42" fmla="*/ 14266 w 119"/>
                  <a:gd name="T43" fmla="*/ 1406 h 51"/>
                  <a:gd name="T44" fmla="*/ 15081 w 119"/>
                  <a:gd name="T45" fmla="*/ 1050 h 51"/>
                  <a:gd name="T46" fmla="*/ 15347 w 119"/>
                  <a:gd name="T47" fmla="*/ 1289 h 51"/>
                  <a:gd name="T48" fmla="*/ 15476 w 119"/>
                  <a:gd name="T49" fmla="*/ 1289 h 51"/>
                  <a:gd name="T50" fmla="*/ 15896 w 119"/>
                  <a:gd name="T51" fmla="*/ 1050 h 51"/>
                  <a:gd name="T52" fmla="*/ 16029 w 119"/>
                  <a:gd name="T53" fmla="*/ 1621 h 51"/>
                  <a:gd name="T54" fmla="*/ 15768 w 119"/>
                  <a:gd name="T55" fmla="*/ 1977 h 51"/>
                  <a:gd name="T56" fmla="*/ 15347 w 119"/>
                  <a:gd name="T57" fmla="*/ 2217 h 51"/>
                  <a:gd name="T58" fmla="*/ 14819 w 119"/>
                  <a:gd name="T59" fmla="*/ 2334 h 51"/>
                  <a:gd name="T60" fmla="*/ 14686 w 119"/>
                  <a:gd name="T61" fmla="*/ 2217 h 51"/>
                  <a:gd name="T62" fmla="*/ 14558 w 119"/>
                  <a:gd name="T63" fmla="*/ 2099 h 51"/>
                  <a:gd name="T64" fmla="*/ 14558 w 119"/>
                  <a:gd name="T65" fmla="*/ 2456 h 51"/>
                  <a:gd name="T66" fmla="*/ 14686 w 119"/>
                  <a:gd name="T67" fmla="*/ 2549 h 51"/>
                  <a:gd name="T68" fmla="*/ 14819 w 119"/>
                  <a:gd name="T69" fmla="*/ 2788 h 51"/>
                  <a:gd name="T70" fmla="*/ 14138 w 119"/>
                  <a:gd name="T71" fmla="*/ 3144 h 51"/>
                  <a:gd name="T72" fmla="*/ 14138 w 119"/>
                  <a:gd name="T73" fmla="*/ 3383 h 51"/>
                  <a:gd name="T74" fmla="*/ 15081 w 119"/>
                  <a:gd name="T75" fmla="*/ 3144 h 51"/>
                  <a:gd name="T76" fmla="*/ 15347 w 119"/>
                  <a:gd name="T77" fmla="*/ 3144 h 51"/>
                  <a:gd name="T78" fmla="*/ 14686 w 119"/>
                  <a:gd name="T79" fmla="*/ 3720 h 51"/>
                  <a:gd name="T80" fmla="*/ 13876 w 119"/>
                  <a:gd name="T81" fmla="*/ 4194 h 51"/>
                  <a:gd name="T82" fmla="*/ 13743 w 119"/>
                  <a:gd name="T83" fmla="*/ 4316 h 51"/>
                  <a:gd name="T84" fmla="*/ 12928 w 119"/>
                  <a:gd name="T85" fmla="*/ 5126 h 51"/>
                  <a:gd name="T86" fmla="*/ 12533 w 119"/>
                  <a:gd name="T87" fmla="*/ 5815 h 51"/>
                  <a:gd name="T88" fmla="*/ 9304 w 119"/>
                  <a:gd name="T89" fmla="*/ 4531 h 51"/>
                  <a:gd name="T90" fmla="*/ 6725 w 119"/>
                  <a:gd name="T91" fmla="*/ 4194 h 51"/>
                  <a:gd name="T92" fmla="*/ 6597 w 119"/>
                  <a:gd name="T93" fmla="*/ 4194 h 51"/>
                  <a:gd name="T94" fmla="*/ 4044 w 119"/>
                  <a:gd name="T95" fmla="*/ 4316 h 51"/>
                  <a:gd name="T96" fmla="*/ 3496 w 119"/>
                  <a:gd name="T97" fmla="*/ 4648 h 51"/>
                  <a:gd name="T98" fmla="*/ 0 w 119"/>
                  <a:gd name="T99" fmla="*/ 5244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10" name="Freeform 19"/>
              <p:cNvSpPr>
                <a:spLocks/>
              </p:cNvSpPr>
              <p:nvPr/>
            </p:nvSpPr>
            <p:spPr bwMode="auto">
              <a:xfrm>
                <a:off x="4236" y="1896"/>
                <a:ext cx="313" cy="293"/>
              </a:xfrm>
              <a:custGeom>
                <a:avLst/>
                <a:gdLst>
                  <a:gd name="T0" fmla="*/ 2714 w 61"/>
                  <a:gd name="T1" fmla="*/ 0 h 60"/>
                  <a:gd name="T2" fmla="*/ 2714 w 61"/>
                  <a:gd name="T3" fmla="*/ 356 h 60"/>
                  <a:gd name="T4" fmla="*/ 2843 w 61"/>
                  <a:gd name="T5" fmla="*/ 571 h 60"/>
                  <a:gd name="T6" fmla="*/ 2555 w 61"/>
                  <a:gd name="T7" fmla="*/ 1504 h 60"/>
                  <a:gd name="T8" fmla="*/ 2555 w 61"/>
                  <a:gd name="T9" fmla="*/ 1738 h 60"/>
                  <a:gd name="T10" fmla="*/ 2422 w 61"/>
                  <a:gd name="T11" fmla="*/ 2217 h 60"/>
                  <a:gd name="T12" fmla="*/ 2027 w 61"/>
                  <a:gd name="T13" fmla="*/ 2554 h 60"/>
                  <a:gd name="T14" fmla="*/ 1765 w 61"/>
                  <a:gd name="T15" fmla="*/ 2671 h 60"/>
                  <a:gd name="T16" fmla="*/ 1473 w 61"/>
                  <a:gd name="T17" fmla="*/ 2788 h 60"/>
                  <a:gd name="T18" fmla="*/ 1344 w 61"/>
                  <a:gd name="T19" fmla="*/ 3028 h 60"/>
                  <a:gd name="T20" fmla="*/ 1211 w 61"/>
                  <a:gd name="T21" fmla="*/ 3506 h 60"/>
                  <a:gd name="T22" fmla="*/ 816 w 61"/>
                  <a:gd name="T23" fmla="*/ 3506 h 60"/>
                  <a:gd name="T24" fmla="*/ 554 w 61"/>
                  <a:gd name="T25" fmla="*/ 3960 h 60"/>
                  <a:gd name="T26" fmla="*/ 554 w 61"/>
                  <a:gd name="T27" fmla="*/ 4434 h 60"/>
                  <a:gd name="T28" fmla="*/ 262 w 61"/>
                  <a:gd name="T29" fmla="*/ 4771 h 60"/>
                  <a:gd name="T30" fmla="*/ 0 w 61"/>
                  <a:gd name="T31" fmla="*/ 5010 h 60"/>
                  <a:gd name="T32" fmla="*/ 0 w 61"/>
                  <a:gd name="T33" fmla="*/ 5367 h 60"/>
                  <a:gd name="T34" fmla="*/ 395 w 61"/>
                  <a:gd name="T35" fmla="*/ 5938 h 60"/>
                  <a:gd name="T36" fmla="*/ 816 w 61"/>
                  <a:gd name="T37" fmla="*/ 6295 h 60"/>
                  <a:gd name="T38" fmla="*/ 1078 w 61"/>
                  <a:gd name="T39" fmla="*/ 6295 h 60"/>
                  <a:gd name="T40" fmla="*/ 1078 w 61"/>
                  <a:gd name="T41" fmla="*/ 6417 h 60"/>
                  <a:gd name="T42" fmla="*/ 1344 w 61"/>
                  <a:gd name="T43" fmla="*/ 6417 h 60"/>
                  <a:gd name="T44" fmla="*/ 1344 w 61"/>
                  <a:gd name="T45" fmla="*/ 6632 h 60"/>
                  <a:gd name="T46" fmla="*/ 2027 w 61"/>
                  <a:gd name="T47" fmla="*/ 6988 h 60"/>
                  <a:gd name="T48" fmla="*/ 2422 w 61"/>
                  <a:gd name="T49" fmla="*/ 6866 h 60"/>
                  <a:gd name="T50" fmla="*/ 2555 w 61"/>
                  <a:gd name="T51" fmla="*/ 6632 h 60"/>
                  <a:gd name="T52" fmla="*/ 2843 w 61"/>
                  <a:gd name="T53" fmla="*/ 6866 h 60"/>
                  <a:gd name="T54" fmla="*/ 3371 w 61"/>
                  <a:gd name="T55" fmla="*/ 6632 h 60"/>
                  <a:gd name="T56" fmla="*/ 3499 w 61"/>
                  <a:gd name="T57" fmla="*/ 6417 h 60"/>
                  <a:gd name="T58" fmla="*/ 4054 w 61"/>
                  <a:gd name="T59" fmla="*/ 6177 h 60"/>
                  <a:gd name="T60" fmla="*/ 4449 w 61"/>
                  <a:gd name="T61" fmla="*/ 5938 h 60"/>
                  <a:gd name="T62" fmla="*/ 4449 w 61"/>
                  <a:gd name="T63" fmla="*/ 5582 h 60"/>
                  <a:gd name="T64" fmla="*/ 5136 w 61"/>
                  <a:gd name="T65" fmla="*/ 3721 h 60"/>
                  <a:gd name="T66" fmla="*/ 5398 w 61"/>
                  <a:gd name="T67" fmla="*/ 3838 h 60"/>
                  <a:gd name="T68" fmla="*/ 5531 w 61"/>
                  <a:gd name="T69" fmla="*/ 4078 h 60"/>
                  <a:gd name="T70" fmla="*/ 5952 w 61"/>
                  <a:gd name="T71" fmla="*/ 3721 h 60"/>
                  <a:gd name="T72" fmla="*/ 6214 w 61"/>
                  <a:gd name="T73" fmla="*/ 3150 h 60"/>
                  <a:gd name="T74" fmla="*/ 6609 w 61"/>
                  <a:gd name="T75" fmla="*/ 2910 h 60"/>
                  <a:gd name="T76" fmla="*/ 6896 w 61"/>
                  <a:gd name="T77" fmla="*/ 2671 h 60"/>
                  <a:gd name="T78" fmla="*/ 7030 w 61"/>
                  <a:gd name="T79" fmla="*/ 2339 h 60"/>
                  <a:gd name="T80" fmla="*/ 7030 w 61"/>
                  <a:gd name="T81" fmla="*/ 2217 h 60"/>
                  <a:gd name="T82" fmla="*/ 7030 w 61"/>
                  <a:gd name="T83" fmla="*/ 1738 h 60"/>
                  <a:gd name="T84" fmla="*/ 7979 w 61"/>
                  <a:gd name="T85" fmla="*/ 2217 h 60"/>
                  <a:gd name="T86" fmla="*/ 8107 w 61"/>
                  <a:gd name="T87" fmla="*/ 2217 h 60"/>
                  <a:gd name="T88" fmla="*/ 7979 w 61"/>
                  <a:gd name="T89" fmla="*/ 1504 h 60"/>
                  <a:gd name="T90" fmla="*/ 7846 w 61"/>
                  <a:gd name="T91" fmla="*/ 1289 h 60"/>
                  <a:gd name="T92" fmla="*/ 7558 w 61"/>
                  <a:gd name="T93" fmla="*/ 1289 h 60"/>
                  <a:gd name="T94" fmla="*/ 6896 w 61"/>
                  <a:gd name="T95" fmla="*/ 1406 h 60"/>
                  <a:gd name="T96" fmla="*/ 6609 w 61"/>
                  <a:gd name="T97" fmla="*/ 1621 h 60"/>
                  <a:gd name="T98" fmla="*/ 6214 w 61"/>
                  <a:gd name="T99" fmla="*/ 1504 h 60"/>
                  <a:gd name="T100" fmla="*/ 6080 w 61"/>
                  <a:gd name="T101" fmla="*/ 1738 h 60"/>
                  <a:gd name="T102" fmla="*/ 5685 w 61"/>
                  <a:gd name="T103" fmla="*/ 1978 h 60"/>
                  <a:gd name="T104" fmla="*/ 5265 w 61"/>
                  <a:gd name="T105" fmla="*/ 2339 h 60"/>
                  <a:gd name="T106" fmla="*/ 4869 w 61"/>
                  <a:gd name="T107" fmla="*/ 1504 h 60"/>
                  <a:gd name="T108" fmla="*/ 2843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11" name="Freeform 20"/>
              <p:cNvSpPr>
                <a:spLocks/>
              </p:cNvSpPr>
              <p:nvPr/>
            </p:nvSpPr>
            <p:spPr bwMode="auto">
              <a:xfrm>
                <a:off x="3425" y="2306"/>
                <a:ext cx="345" cy="302"/>
              </a:xfrm>
              <a:custGeom>
                <a:avLst/>
                <a:gdLst>
                  <a:gd name="T0" fmla="*/ 0 w 67"/>
                  <a:gd name="T1" fmla="*/ 356 h 62"/>
                  <a:gd name="T2" fmla="*/ 8192 w 67"/>
                  <a:gd name="T3" fmla="*/ 0 h 62"/>
                  <a:gd name="T4" fmla="*/ 8192 w 67"/>
                  <a:gd name="T5" fmla="*/ 117 h 62"/>
                  <a:gd name="T6" fmla="*/ 8326 w 67"/>
                  <a:gd name="T7" fmla="*/ 239 h 62"/>
                  <a:gd name="T8" fmla="*/ 8460 w 67"/>
                  <a:gd name="T9" fmla="*/ 356 h 62"/>
                  <a:gd name="T10" fmla="*/ 8326 w 67"/>
                  <a:gd name="T11" fmla="*/ 570 h 62"/>
                  <a:gd name="T12" fmla="*/ 8192 w 67"/>
                  <a:gd name="T13" fmla="*/ 687 h 62"/>
                  <a:gd name="T14" fmla="*/ 7930 w 67"/>
                  <a:gd name="T15" fmla="*/ 925 h 62"/>
                  <a:gd name="T16" fmla="*/ 7930 w 67"/>
                  <a:gd name="T17" fmla="*/ 1042 h 62"/>
                  <a:gd name="T18" fmla="*/ 9145 w 67"/>
                  <a:gd name="T19" fmla="*/ 1042 h 62"/>
                  <a:gd name="T20" fmla="*/ 9145 w 67"/>
                  <a:gd name="T21" fmla="*/ 1042 h 62"/>
                  <a:gd name="T22" fmla="*/ 9145 w 67"/>
                  <a:gd name="T23" fmla="*/ 1164 h 62"/>
                  <a:gd name="T24" fmla="*/ 9016 w 67"/>
                  <a:gd name="T25" fmla="*/ 1378 h 62"/>
                  <a:gd name="T26" fmla="*/ 8882 w 67"/>
                  <a:gd name="T27" fmla="*/ 1495 h 62"/>
                  <a:gd name="T28" fmla="*/ 8749 w 67"/>
                  <a:gd name="T29" fmla="*/ 1968 h 62"/>
                  <a:gd name="T30" fmla="*/ 8460 w 67"/>
                  <a:gd name="T31" fmla="*/ 2207 h 62"/>
                  <a:gd name="T32" fmla="*/ 8460 w 67"/>
                  <a:gd name="T33" fmla="*/ 2538 h 62"/>
                  <a:gd name="T34" fmla="*/ 8460 w 67"/>
                  <a:gd name="T35" fmla="*/ 2893 h 62"/>
                  <a:gd name="T36" fmla="*/ 8460 w 67"/>
                  <a:gd name="T37" fmla="*/ 2893 h 62"/>
                  <a:gd name="T38" fmla="*/ 8192 w 67"/>
                  <a:gd name="T39" fmla="*/ 3015 h 62"/>
                  <a:gd name="T40" fmla="*/ 8192 w 67"/>
                  <a:gd name="T41" fmla="*/ 3132 h 62"/>
                  <a:gd name="T42" fmla="*/ 7796 w 67"/>
                  <a:gd name="T43" fmla="*/ 3346 h 62"/>
                  <a:gd name="T44" fmla="*/ 7796 w 67"/>
                  <a:gd name="T45" fmla="*/ 3702 h 62"/>
                  <a:gd name="T46" fmla="*/ 7796 w 67"/>
                  <a:gd name="T47" fmla="*/ 4033 h 62"/>
                  <a:gd name="T48" fmla="*/ 7636 w 67"/>
                  <a:gd name="T49" fmla="*/ 4150 h 62"/>
                  <a:gd name="T50" fmla="*/ 7369 w 67"/>
                  <a:gd name="T51" fmla="*/ 4389 h 62"/>
                  <a:gd name="T52" fmla="*/ 7106 w 67"/>
                  <a:gd name="T53" fmla="*/ 4627 h 62"/>
                  <a:gd name="T54" fmla="*/ 6972 w 67"/>
                  <a:gd name="T55" fmla="*/ 4744 h 62"/>
                  <a:gd name="T56" fmla="*/ 6972 w 67"/>
                  <a:gd name="T57" fmla="*/ 4959 h 62"/>
                  <a:gd name="T58" fmla="*/ 6812 w 67"/>
                  <a:gd name="T59" fmla="*/ 5197 h 62"/>
                  <a:gd name="T60" fmla="*/ 6812 w 67"/>
                  <a:gd name="T61" fmla="*/ 5314 h 62"/>
                  <a:gd name="T62" fmla="*/ 6684 w 67"/>
                  <a:gd name="T63" fmla="*/ 5670 h 62"/>
                  <a:gd name="T64" fmla="*/ 6550 w 67"/>
                  <a:gd name="T65" fmla="*/ 5884 h 62"/>
                  <a:gd name="T66" fmla="*/ 6684 w 67"/>
                  <a:gd name="T67" fmla="*/ 6240 h 62"/>
                  <a:gd name="T68" fmla="*/ 6812 w 67"/>
                  <a:gd name="T69" fmla="*/ 6357 h 62"/>
                  <a:gd name="T70" fmla="*/ 6812 w 67"/>
                  <a:gd name="T71" fmla="*/ 6595 h 62"/>
                  <a:gd name="T72" fmla="*/ 6812 w 67"/>
                  <a:gd name="T73" fmla="*/ 6595 h 62"/>
                  <a:gd name="T74" fmla="*/ 6812 w 67"/>
                  <a:gd name="T75" fmla="*/ 6712 h 62"/>
                  <a:gd name="T76" fmla="*/ 6812 w 67"/>
                  <a:gd name="T77" fmla="*/ 6712 h 62"/>
                  <a:gd name="T78" fmla="*/ 6684 w 67"/>
                  <a:gd name="T79" fmla="*/ 6927 h 62"/>
                  <a:gd name="T80" fmla="*/ 6812 w 67"/>
                  <a:gd name="T81" fmla="*/ 7048 h 62"/>
                  <a:gd name="T82" fmla="*/ 1086 w 67"/>
                  <a:gd name="T83" fmla="*/ 7165 h 62"/>
                  <a:gd name="T84" fmla="*/ 1086 w 67"/>
                  <a:gd name="T85" fmla="*/ 6123 h 62"/>
                  <a:gd name="T86" fmla="*/ 824 w 67"/>
                  <a:gd name="T87" fmla="*/ 6001 h 62"/>
                  <a:gd name="T88" fmla="*/ 556 w 67"/>
                  <a:gd name="T89" fmla="*/ 6123 h 62"/>
                  <a:gd name="T90" fmla="*/ 556 w 67"/>
                  <a:gd name="T91" fmla="*/ 6123 h 62"/>
                  <a:gd name="T92" fmla="*/ 263 w 67"/>
                  <a:gd name="T93" fmla="*/ 5884 h 62"/>
                  <a:gd name="T94" fmla="*/ 263 w 67"/>
                  <a:gd name="T95" fmla="*/ 2538 h 62"/>
                  <a:gd name="T96" fmla="*/ 0 w 67"/>
                  <a:gd name="T97" fmla="*/ 356 h 62"/>
                  <a:gd name="T98" fmla="*/ 0 w 67"/>
                  <a:gd name="T99" fmla="*/ 356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12" name="Freeform 25"/>
              <p:cNvSpPr>
                <a:spLocks/>
              </p:cNvSpPr>
              <p:nvPr/>
            </p:nvSpPr>
            <p:spPr bwMode="auto">
              <a:xfrm>
                <a:off x="2545" y="2306"/>
                <a:ext cx="968" cy="898"/>
              </a:xfrm>
              <a:custGeom>
                <a:avLst/>
                <a:gdLst>
                  <a:gd name="T0" fmla="*/ 22981 w 189"/>
                  <a:gd name="T1" fmla="*/ 5813 h 184"/>
                  <a:gd name="T2" fmla="*/ 21352 w 189"/>
                  <a:gd name="T3" fmla="*/ 5456 h 184"/>
                  <a:gd name="T4" fmla="*/ 20277 w 189"/>
                  <a:gd name="T5" fmla="*/ 5691 h 184"/>
                  <a:gd name="T6" fmla="*/ 19488 w 189"/>
                  <a:gd name="T7" fmla="*/ 5691 h 184"/>
                  <a:gd name="T8" fmla="*/ 19201 w 189"/>
                  <a:gd name="T9" fmla="*/ 5691 h 184"/>
                  <a:gd name="T10" fmla="*/ 18807 w 189"/>
                  <a:gd name="T11" fmla="*/ 5456 h 184"/>
                  <a:gd name="T12" fmla="*/ 18412 w 189"/>
                  <a:gd name="T13" fmla="*/ 5930 h 184"/>
                  <a:gd name="T14" fmla="*/ 18126 w 189"/>
                  <a:gd name="T15" fmla="*/ 5573 h 184"/>
                  <a:gd name="T16" fmla="*/ 17337 w 189"/>
                  <a:gd name="T17" fmla="*/ 5456 h 184"/>
                  <a:gd name="T18" fmla="*/ 16789 w 189"/>
                  <a:gd name="T19" fmla="*/ 5359 h 184"/>
                  <a:gd name="T20" fmla="*/ 15975 w 189"/>
                  <a:gd name="T21" fmla="*/ 5120 h 184"/>
                  <a:gd name="T22" fmla="*/ 15452 w 189"/>
                  <a:gd name="T23" fmla="*/ 5002 h 184"/>
                  <a:gd name="T24" fmla="*/ 14638 w 189"/>
                  <a:gd name="T25" fmla="*/ 4763 h 184"/>
                  <a:gd name="T26" fmla="*/ 14243 w 189"/>
                  <a:gd name="T27" fmla="*/ 4407 h 184"/>
                  <a:gd name="T28" fmla="*/ 13429 w 189"/>
                  <a:gd name="T29" fmla="*/ 4192 h 184"/>
                  <a:gd name="T30" fmla="*/ 7790 w 189"/>
                  <a:gd name="T31" fmla="*/ 0 h 184"/>
                  <a:gd name="T32" fmla="*/ 0 w 189"/>
                  <a:gd name="T33" fmla="*/ 8360 h 184"/>
                  <a:gd name="T34" fmla="*/ 133 w 189"/>
                  <a:gd name="T35" fmla="*/ 8716 h 184"/>
                  <a:gd name="T36" fmla="*/ 681 w 189"/>
                  <a:gd name="T37" fmla="*/ 9409 h 184"/>
                  <a:gd name="T38" fmla="*/ 3094 w 189"/>
                  <a:gd name="T39" fmla="*/ 11503 h 184"/>
                  <a:gd name="T40" fmla="*/ 3360 w 189"/>
                  <a:gd name="T41" fmla="*/ 12099 h 184"/>
                  <a:gd name="T42" fmla="*/ 5117 w 189"/>
                  <a:gd name="T43" fmla="*/ 14290 h 184"/>
                  <a:gd name="T44" fmla="*/ 6586 w 189"/>
                  <a:gd name="T45" fmla="*/ 14529 h 184"/>
                  <a:gd name="T46" fmla="*/ 7529 w 189"/>
                  <a:gd name="T47" fmla="*/ 13246 h 184"/>
                  <a:gd name="T48" fmla="*/ 8051 w 189"/>
                  <a:gd name="T49" fmla="*/ 13123 h 184"/>
                  <a:gd name="T50" fmla="*/ 8999 w 189"/>
                  <a:gd name="T51" fmla="*/ 13363 h 184"/>
                  <a:gd name="T52" fmla="*/ 10074 w 189"/>
                  <a:gd name="T53" fmla="*/ 13841 h 184"/>
                  <a:gd name="T54" fmla="*/ 10336 w 189"/>
                  <a:gd name="T55" fmla="*/ 14075 h 184"/>
                  <a:gd name="T56" fmla="*/ 11150 w 189"/>
                  <a:gd name="T57" fmla="*/ 15007 h 184"/>
                  <a:gd name="T58" fmla="*/ 12620 w 189"/>
                  <a:gd name="T59" fmla="*/ 17316 h 184"/>
                  <a:gd name="T60" fmla="*/ 13429 w 189"/>
                  <a:gd name="T61" fmla="*/ 18009 h 184"/>
                  <a:gd name="T62" fmla="*/ 13695 w 189"/>
                  <a:gd name="T63" fmla="*/ 19175 h 184"/>
                  <a:gd name="T64" fmla="*/ 14925 w 189"/>
                  <a:gd name="T65" fmla="*/ 20459 h 184"/>
                  <a:gd name="T66" fmla="*/ 16917 w 189"/>
                  <a:gd name="T67" fmla="*/ 21030 h 184"/>
                  <a:gd name="T68" fmla="*/ 18126 w 189"/>
                  <a:gd name="T69" fmla="*/ 21152 h 184"/>
                  <a:gd name="T70" fmla="*/ 17993 w 189"/>
                  <a:gd name="T71" fmla="*/ 20913 h 184"/>
                  <a:gd name="T72" fmla="*/ 17603 w 189"/>
                  <a:gd name="T73" fmla="*/ 18838 h 184"/>
                  <a:gd name="T74" fmla="*/ 17470 w 189"/>
                  <a:gd name="T75" fmla="*/ 18604 h 184"/>
                  <a:gd name="T76" fmla="*/ 17864 w 189"/>
                  <a:gd name="T77" fmla="*/ 17794 h 184"/>
                  <a:gd name="T78" fmla="*/ 17993 w 189"/>
                  <a:gd name="T79" fmla="*/ 17555 h 184"/>
                  <a:gd name="T80" fmla="*/ 18412 w 189"/>
                  <a:gd name="T81" fmla="*/ 16862 h 184"/>
                  <a:gd name="T82" fmla="*/ 18679 w 189"/>
                  <a:gd name="T83" fmla="*/ 16862 h 184"/>
                  <a:gd name="T84" fmla="*/ 18940 w 189"/>
                  <a:gd name="T85" fmla="*/ 16506 h 184"/>
                  <a:gd name="T86" fmla="*/ 19201 w 189"/>
                  <a:gd name="T87" fmla="*/ 16506 h 184"/>
                  <a:gd name="T88" fmla="*/ 19754 w 189"/>
                  <a:gd name="T89" fmla="*/ 16266 h 184"/>
                  <a:gd name="T90" fmla="*/ 20016 w 189"/>
                  <a:gd name="T91" fmla="*/ 15817 h 184"/>
                  <a:gd name="T92" fmla="*/ 20144 w 189"/>
                  <a:gd name="T93" fmla="*/ 16052 h 184"/>
                  <a:gd name="T94" fmla="*/ 22167 w 189"/>
                  <a:gd name="T95" fmla="*/ 15100 h 184"/>
                  <a:gd name="T96" fmla="*/ 22561 w 189"/>
                  <a:gd name="T97" fmla="*/ 14075 h 184"/>
                  <a:gd name="T98" fmla="*/ 22981 w 189"/>
                  <a:gd name="T99" fmla="*/ 13958 h 184"/>
                  <a:gd name="T100" fmla="*/ 24318 w 189"/>
                  <a:gd name="T101" fmla="*/ 13841 h 184"/>
                  <a:gd name="T102" fmla="*/ 24712 w 189"/>
                  <a:gd name="T103" fmla="*/ 13602 h 184"/>
                  <a:gd name="T104" fmla="*/ 24866 w 189"/>
                  <a:gd name="T105" fmla="*/ 13246 h 184"/>
                  <a:gd name="T106" fmla="*/ 24999 w 189"/>
                  <a:gd name="T107" fmla="*/ 12313 h 184"/>
                  <a:gd name="T108" fmla="*/ 25260 w 189"/>
                  <a:gd name="T109" fmla="*/ 11742 h 184"/>
                  <a:gd name="T110" fmla="*/ 25132 w 189"/>
                  <a:gd name="T111" fmla="*/ 10576 h 184"/>
                  <a:gd name="T112" fmla="*/ 24866 w 189"/>
                  <a:gd name="T113" fmla="*/ 10220 h 184"/>
                  <a:gd name="T114" fmla="*/ 24712 w 189"/>
                  <a:gd name="T115" fmla="*/ 9527 h 184"/>
                  <a:gd name="T116" fmla="*/ 24185 w 189"/>
                  <a:gd name="T117" fmla="*/ 6169 h 184"/>
                  <a:gd name="T118" fmla="*/ 23370 w 189"/>
                  <a:gd name="T119" fmla="*/ 5930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FFCE85"/>
              </a:solidFill>
              <a:ln w="12700" cmpd="sng">
                <a:solidFill>
                  <a:schemeClr val="tx1"/>
                </a:solidFill>
                <a:prstDash val="solid"/>
                <a:round/>
                <a:headEnd/>
                <a:tailEnd/>
              </a:ln>
            </p:spPr>
            <p:txBody>
              <a:bodyPr/>
              <a:lstStyle/>
              <a:p>
                <a:endParaRPr lang="en-US"/>
              </a:p>
            </p:txBody>
          </p:sp>
          <p:grpSp>
            <p:nvGrpSpPr>
              <p:cNvPr id="49213" name="Group 28"/>
              <p:cNvGrpSpPr>
                <a:grpSpLocks/>
              </p:cNvGrpSpPr>
              <p:nvPr/>
            </p:nvGrpSpPr>
            <p:grpSpPr bwMode="auto">
              <a:xfrm>
                <a:off x="720" y="2448"/>
                <a:ext cx="1266" cy="876"/>
                <a:chOff x="768" y="2832"/>
                <a:chExt cx="1203" cy="876"/>
              </a:xfrm>
            </p:grpSpPr>
            <p:sp>
              <p:nvSpPr>
                <p:cNvPr id="49225" name="Freeform 29"/>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26" name="Freeform 30"/>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E85"/>
                </a:solidFill>
                <a:ln w="12700" cmpd="sng">
                  <a:solidFill>
                    <a:schemeClr val="tx1"/>
                  </a:solidFill>
                  <a:prstDash val="solid"/>
                  <a:round/>
                  <a:headEnd/>
                  <a:tailEnd/>
                </a:ln>
              </p:spPr>
              <p:txBody>
                <a:bodyPr/>
                <a:lstStyle/>
                <a:p>
                  <a:endParaRPr lang="en-US"/>
                </a:p>
              </p:txBody>
            </p:sp>
            <p:sp>
              <p:nvSpPr>
                <p:cNvPr id="49227" name="Freeform 31"/>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28" name="Freeform 32"/>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E85"/>
                </a:solidFill>
                <a:ln w="12700" cmpd="sng">
                  <a:solidFill>
                    <a:schemeClr val="tx1"/>
                  </a:solidFill>
                  <a:prstDash val="solid"/>
                  <a:round/>
                  <a:headEnd/>
                  <a:tailEnd/>
                </a:ln>
              </p:spPr>
              <p:txBody>
                <a:bodyPr/>
                <a:lstStyle/>
                <a:p>
                  <a:endParaRPr lang="en-US"/>
                </a:p>
              </p:txBody>
            </p:sp>
            <p:sp>
              <p:nvSpPr>
                <p:cNvPr id="49229" name="Freeform 33"/>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30" name="Freeform 34"/>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E85"/>
                </a:solidFill>
                <a:ln w="12700" cmpd="sng">
                  <a:solidFill>
                    <a:schemeClr val="tx1"/>
                  </a:solidFill>
                  <a:prstDash val="solid"/>
                  <a:round/>
                  <a:headEnd/>
                  <a:tailEnd/>
                </a:ln>
              </p:spPr>
              <p:txBody>
                <a:bodyPr/>
                <a:lstStyle/>
                <a:p>
                  <a:endParaRPr lang="en-US"/>
                </a:p>
              </p:txBody>
            </p:sp>
            <p:sp>
              <p:nvSpPr>
                <p:cNvPr id="49231" name="Freeform 35"/>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32" name="Freeform 36"/>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E85"/>
                </a:solidFill>
                <a:ln w="12700" cmpd="sng">
                  <a:solidFill>
                    <a:schemeClr val="tx1"/>
                  </a:solidFill>
                  <a:prstDash val="solid"/>
                  <a:round/>
                  <a:headEnd/>
                  <a:tailEnd/>
                </a:ln>
              </p:spPr>
              <p:txBody>
                <a:bodyPr/>
                <a:lstStyle/>
                <a:p>
                  <a:endParaRPr lang="en-US"/>
                </a:p>
              </p:txBody>
            </p:sp>
            <p:sp>
              <p:nvSpPr>
                <p:cNvPr id="49233" name="Freeform 37"/>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34" name="Freeform 38"/>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E85"/>
                </a:solidFill>
                <a:ln w="12700" cmpd="sng">
                  <a:solidFill>
                    <a:schemeClr val="tx1"/>
                  </a:solidFill>
                  <a:prstDash val="solid"/>
                  <a:round/>
                  <a:headEnd/>
                  <a:tailEnd/>
                </a:ln>
              </p:spPr>
              <p:txBody>
                <a:bodyPr/>
                <a:lstStyle/>
                <a:p>
                  <a:endParaRPr lang="en-US"/>
                </a:p>
              </p:txBody>
            </p:sp>
            <p:sp>
              <p:nvSpPr>
                <p:cNvPr id="49235" name="Freeform 39"/>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36" name="Freeform 40"/>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E85"/>
                </a:solidFill>
                <a:ln w="12700" cmpd="sng">
                  <a:solidFill>
                    <a:schemeClr val="tx1"/>
                  </a:solidFill>
                  <a:prstDash val="solid"/>
                  <a:round/>
                  <a:headEnd/>
                  <a:tailEnd/>
                </a:ln>
              </p:spPr>
              <p:txBody>
                <a:bodyPr/>
                <a:lstStyle/>
                <a:p>
                  <a:endParaRPr lang="en-US"/>
                </a:p>
              </p:txBody>
            </p:sp>
            <p:sp>
              <p:nvSpPr>
                <p:cNvPr id="49237" name="Freeform 41"/>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38" name="Freeform 42"/>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39" name="Freeform 43"/>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E85"/>
                </a:solidFill>
                <a:ln w="12700" cmpd="sng">
                  <a:solidFill>
                    <a:schemeClr val="tx1"/>
                  </a:solidFill>
                  <a:prstDash val="solid"/>
                  <a:round/>
                  <a:headEnd/>
                  <a:tailEnd/>
                </a:ln>
              </p:spPr>
              <p:txBody>
                <a:bodyPr/>
                <a:lstStyle/>
                <a:p>
                  <a:endParaRPr lang="en-US"/>
                </a:p>
              </p:txBody>
            </p:sp>
          </p:grpSp>
          <p:sp>
            <p:nvSpPr>
              <p:cNvPr id="49214" name="Freeform 46"/>
              <p:cNvSpPr>
                <a:spLocks/>
              </p:cNvSpPr>
              <p:nvPr/>
            </p:nvSpPr>
            <p:spPr bwMode="auto">
              <a:xfrm>
                <a:off x="1529" y="1282"/>
                <a:ext cx="554" cy="439"/>
              </a:xfrm>
              <a:custGeom>
                <a:avLst/>
                <a:gdLst>
                  <a:gd name="T0" fmla="*/ 0 w 108"/>
                  <a:gd name="T1" fmla="*/ 7780 h 90"/>
                  <a:gd name="T2" fmla="*/ 0 w 108"/>
                  <a:gd name="T3" fmla="*/ 7185 h 90"/>
                  <a:gd name="T4" fmla="*/ 133 w 108"/>
                  <a:gd name="T5" fmla="*/ 6614 h 90"/>
                  <a:gd name="T6" fmla="*/ 262 w 108"/>
                  <a:gd name="T7" fmla="*/ 5927 h 90"/>
                  <a:gd name="T8" fmla="*/ 395 w 108"/>
                  <a:gd name="T9" fmla="*/ 5687 h 90"/>
                  <a:gd name="T10" fmla="*/ 682 w 108"/>
                  <a:gd name="T11" fmla="*/ 5448 h 90"/>
                  <a:gd name="T12" fmla="*/ 682 w 108"/>
                  <a:gd name="T13" fmla="*/ 5234 h 90"/>
                  <a:gd name="T14" fmla="*/ 1344 w 108"/>
                  <a:gd name="T15" fmla="*/ 4283 h 90"/>
                  <a:gd name="T16" fmla="*/ 2160 w 108"/>
                  <a:gd name="T17" fmla="*/ 2663 h 90"/>
                  <a:gd name="T18" fmla="*/ 2708 w 108"/>
                  <a:gd name="T19" fmla="*/ 1497 h 90"/>
                  <a:gd name="T20" fmla="*/ 3237 w 108"/>
                  <a:gd name="T21" fmla="*/ 356 h 90"/>
                  <a:gd name="T22" fmla="*/ 3237 w 108"/>
                  <a:gd name="T23" fmla="*/ 0 h 90"/>
                  <a:gd name="T24" fmla="*/ 3657 w 108"/>
                  <a:gd name="T25" fmla="*/ 0 h 90"/>
                  <a:gd name="T26" fmla="*/ 4052 w 108"/>
                  <a:gd name="T27" fmla="*/ 117 h 90"/>
                  <a:gd name="T28" fmla="*/ 4186 w 108"/>
                  <a:gd name="T29" fmla="*/ 239 h 90"/>
                  <a:gd name="T30" fmla="*/ 4735 w 108"/>
                  <a:gd name="T31" fmla="*/ 571 h 90"/>
                  <a:gd name="T32" fmla="*/ 4735 w 108"/>
                  <a:gd name="T33" fmla="*/ 927 h 90"/>
                  <a:gd name="T34" fmla="*/ 4868 w 108"/>
                  <a:gd name="T35" fmla="*/ 1619 h 90"/>
                  <a:gd name="T36" fmla="*/ 5817 w 108"/>
                  <a:gd name="T37" fmla="*/ 1854 h 90"/>
                  <a:gd name="T38" fmla="*/ 6474 w 108"/>
                  <a:gd name="T39" fmla="*/ 1854 h 90"/>
                  <a:gd name="T40" fmla="*/ 7289 w 108"/>
                  <a:gd name="T41" fmla="*/ 2093 h 90"/>
                  <a:gd name="T42" fmla="*/ 8238 w 108"/>
                  <a:gd name="T43" fmla="*/ 2093 h 90"/>
                  <a:gd name="T44" fmla="*/ 8761 w 108"/>
                  <a:gd name="T45" fmla="*/ 2215 h 90"/>
                  <a:gd name="T46" fmla="*/ 9182 w 108"/>
                  <a:gd name="T47" fmla="*/ 2093 h 90"/>
                  <a:gd name="T48" fmla="*/ 9577 w 108"/>
                  <a:gd name="T49" fmla="*/ 2215 h 90"/>
                  <a:gd name="T50" fmla="*/ 9998 w 108"/>
                  <a:gd name="T51" fmla="*/ 2093 h 90"/>
                  <a:gd name="T52" fmla="*/ 10264 w 108"/>
                  <a:gd name="T53" fmla="*/ 2215 h 90"/>
                  <a:gd name="T54" fmla="*/ 10659 w 108"/>
                  <a:gd name="T55" fmla="*/ 2215 h 90"/>
                  <a:gd name="T56" fmla="*/ 14024 w 108"/>
                  <a:gd name="T57" fmla="*/ 2785 h 90"/>
                  <a:gd name="T58" fmla="*/ 14183 w 108"/>
                  <a:gd name="T59" fmla="*/ 3141 h 90"/>
                  <a:gd name="T60" fmla="*/ 14578 w 108"/>
                  <a:gd name="T61" fmla="*/ 3258 h 90"/>
                  <a:gd name="T62" fmla="*/ 13763 w 108"/>
                  <a:gd name="T63" fmla="*/ 4639 h 90"/>
                  <a:gd name="T64" fmla="*/ 13629 w 108"/>
                  <a:gd name="T65" fmla="*/ 4878 h 90"/>
                  <a:gd name="T66" fmla="*/ 13234 w 108"/>
                  <a:gd name="T67" fmla="*/ 5117 h 90"/>
                  <a:gd name="T68" fmla="*/ 12680 w 108"/>
                  <a:gd name="T69" fmla="*/ 5927 h 90"/>
                  <a:gd name="T70" fmla="*/ 13106 w 108"/>
                  <a:gd name="T71" fmla="*/ 6161 h 90"/>
                  <a:gd name="T72" fmla="*/ 13106 w 108"/>
                  <a:gd name="T73" fmla="*/ 6375 h 90"/>
                  <a:gd name="T74" fmla="*/ 12947 w 108"/>
                  <a:gd name="T75" fmla="*/ 6497 h 90"/>
                  <a:gd name="T76" fmla="*/ 12814 w 108"/>
                  <a:gd name="T77" fmla="*/ 6970 h 90"/>
                  <a:gd name="T78" fmla="*/ 7028 w 108"/>
                  <a:gd name="T79" fmla="*/ 9399 h 90"/>
                  <a:gd name="T80" fmla="*/ 133 w 108"/>
                  <a:gd name="T81" fmla="*/ 789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15" name="Freeform 52"/>
              <p:cNvSpPr>
                <a:spLocks/>
              </p:cNvSpPr>
              <p:nvPr/>
            </p:nvSpPr>
            <p:spPr bwMode="auto">
              <a:xfrm>
                <a:off x="3467" y="2604"/>
                <a:ext cx="394" cy="322"/>
              </a:xfrm>
              <a:custGeom>
                <a:avLst/>
                <a:gdLst>
                  <a:gd name="T0" fmla="*/ 5501 w 77"/>
                  <a:gd name="T1" fmla="*/ 117 h 66"/>
                  <a:gd name="T2" fmla="*/ 5890 w 77"/>
                  <a:gd name="T3" fmla="*/ 1166 h 66"/>
                  <a:gd name="T4" fmla="*/ 5762 w 77"/>
                  <a:gd name="T5" fmla="*/ 1498 h 66"/>
                  <a:gd name="T6" fmla="*/ 5368 w 77"/>
                  <a:gd name="T7" fmla="*/ 2547 h 66"/>
                  <a:gd name="T8" fmla="*/ 8561 w 77"/>
                  <a:gd name="T9" fmla="*/ 3830 h 66"/>
                  <a:gd name="T10" fmla="*/ 8561 w 77"/>
                  <a:gd name="T11" fmla="*/ 4640 h 66"/>
                  <a:gd name="T12" fmla="*/ 8433 w 77"/>
                  <a:gd name="T13" fmla="*/ 5235 h 66"/>
                  <a:gd name="T14" fmla="*/ 7778 w 77"/>
                  <a:gd name="T15" fmla="*/ 5118 h 66"/>
                  <a:gd name="T16" fmla="*/ 7517 w 77"/>
                  <a:gd name="T17" fmla="*/ 5689 h 66"/>
                  <a:gd name="T18" fmla="*/ 8300 w 77"/>
                  <a:gd name="T19" fmla="*/ 5572 h 66"/>
                  <a:gd name="T20" fmla="*/ 8852 w 77"/>
                  <a:gd name="T21" fmla="*/ 5450 h 66"/>
                  <a:gd name="T22" fmla="*/ 8561 w 77"/>
                  <a:gd name="T23" fmla="*/ 5689 h 66"/>
                  <a:gd name="T24" fmla="*/ 8852 w 77"/>
                  <a:gd name="T25" fmla="*/ 5928 h 66"/>
                  <a:gd name="T26" fmla="*/ 9502 w 77"/>
                  <a:gd name="T27" fmla="*/ 5450 h 66"/>
                  <a:gd name="T28" fmla="*/ 9922 w 77"/>
                  <a:gd name="T29" fmla="*/ 5572 h 66"/>
                  <a:gd name="T30" fmla="*/ 9794 w 77"/>
                  <a:gd name="T31" fmla="*/ 5928 h 66"/>
                  <a:gd name="T32" fmla="*/ 9113 w 77"/>
                  <a:gd name="T33" fmla="*/ 6499 h 66"/>
                  <a:gd name="T34" fmla="*/ 9502 w 77"/>
                  <a:gd name="T35" fmla="*/ 6972 h 66"/>
                  <a:gd name="T36" fmla="*/ 10316 w 77"/>
                  <a:gd name="T37" fmla="*/ 7547 h 66"/>
                  <a:gd name="T38" fmla="*/ 9502 w 77"/>
                  <a:gd name="T39" fmla="*/ 7308 h 66"/>
                  <a:gd name="T40" fmla="*/ 8561 w 77"/>
                  <a:gd name="T41" fmla="*/ 6855 h 66"/>
                  <a:gd name="T42" fmla="*/ 8167 w 77"/>
                  <a:gd name="T43" fmla="*/ 7186 h 66"/>
                  <a:gd name="T44" fmla="*/ 8039 w 77"/>
                  <a:gd name="T45" fmla="*/ 7547 h 66"/>
                  <a:gd name="T46" fmla="*/ 7645 w 77"/>
                  <a:gd name="T47" fmla="*/ 7308 h 66"/>
                  <a:gd name="T48" fmla="*/ 7225 w 77"/>
                  <a:gd name="T49" fmla="*/ 7308 h 66"/>
                  <a:gd name="T50" fmla="*/ 6570 w 77"/>
                  <a:gd name="T51" fmla="*/ 7426 h 66"/>
                  <a:gd name="T52" fmla="*/ 5501 w 77"/>
                  <a:gd name="T53" fmla="*/ 6855 h 66"/>
                  <a:gd name="T54" fmla="*/ 5081 w 77"/>
                  <a:gd name="T55" fmla="*/ 6616 h 66"/>
                  <a:gd name="T56" fmla="*/ 4948 w 77"/>
                  <a:gd name="T57" fmla="*/ 6499 h 66"/>
                  <a:gd name="T58" fmla="*/ 4554 w 77"/>
                  <a:gd name="T59" fmla="*/ 6381 h 66"/>
                  <a:gd name="T60" fmla="*/ 4426 w 77"/>
                  <a:gd name="T61" fmla="*/ 6259 h 66"/>
                  <a:gd name="T62" fmla="*/ 4165 w 77"/>
                  <a:gd name="T63" fmla="*/ 6738 h 66"/>
                  <a:gd name="T64" fmla="*/ 2016 w 77"/>
                  <a:gd name="T65" fmla="*/ 6499 h 66"/>
                  <a:gd name="T66" fmla="*/ 522 w 77"/>
                  <a:gd name="T67" fmla="*/ 6381 h 66"/>
                  <a:gd name="T68" fmla="*/ 681 w 77"/>
                  <a:gd name="T69" fmla="*/ 6167 h 66"/>
                  <a:gd name="T70" fmla="*/ 814 w 77"/>
                  <a:gd name="T71" fmla="*/ 5333 h 66"/>
                  <a:gd name="T72" fmla="*/ 814 w 77"/>
                  <a:gd name="T73" fmla="*/ 4879 h 66"/>
                  <a:gd name="T74" fmla="*/ 1202 w 77"/>
                  <a:gd name="T75" fmla="*/ 4308 h 66"/>
                  <a:gd name="T76" fmla="*/ 942 w 77"/>
                  <a:gd name="T77" fmla="*/ 3474 h 66"/>
                  <a:gd name="T78" fmla="*/ 814 w 77"/>
                  <a:gd name="T79" fmla="*/ 3259 h 66"/>
                  <a:gd name="T80" fmla="*/ 522 w 77"/>
                  <a:gd name="T81" fmla="*/ 2903 h 66"/>
                  <a:gd name="T82" fmla="*/ 133 w 77"/>
                  <a:gd name="T83" fmla="*/ 2215 h 66"/>
                  <a:gd name="T84" fmla="*/ 0 w 77"/>
                  <a:gd name="T85" fmla="*/ 11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16" name="Freeform 53"/>
              <p:cNvSpPr>
                <a:spLocks/>
              </p:cNvSpPr>
              <p:nvPr/>
            </p:nvSpPr>
            <p:spPr bwMode="auto">
              <a:xfrm>
                <a:off x="3626" y="1799"/>
                <a:ext cx="277" cy="463"/>
              </a:xfrm>
              <a:custGeom>
                <a:avLst/>
                <a:gdLst>
                  <a:gd name="T0" fmla="*/ 1211 w 54"/>
                  <a:gd name="T1" fmla="*/ 239 h 95"/>
                  <a:gd name="T2" fmla="*/ 1631 w 54"/>
                  <a:gd name="T3" fmla="*/ 570 h 95"/>
                  <a:gd name="T4" fmla="*/ 2026 w 54"/>
                  <a:gd name="T5" fmla="*/ 926 h 95"/>
                  <a:gd name="T6" fmla="*/ 2026 w 54"/>
                  <a:gd name="T7" fmla="*/ 1379 h 95"/>
                  <a:gd name="T8" fmla="*/ 1893 w 54"/>
                  <a:gd name="T9" fmla="*/ 1735 h 95"/>
                  <a:gd name="T10" fmla="*/ 1472 w 54"/>
                  <a:gd name="T11" fmla="*/ 2208 h 95"/>
                  <a:gd name="T12" fmla="*/ 1211 w 54"/>
                  <a:gd name="T13" fmla="*/ 2305 h 95"/>
                  <a:gd name="T14" fmla="*/ 682 w 54"/>
                  <a:gd name="T15" fmla="*/ 2422 h 95"/>
                  <a:gd name="T16" fmla="*/ 554 w 54"/>
                  <a:gd name="T17" fmla="*/ 2778 h 95"/>
                  <a:gd name="T18" fmla="*/ 816 w 54"/>
                  <a:gd name="T19" fmla="*/ 3134 h 95"/>
                  <a:gd name="T20" fmla="*/ 554 w 54"/>
                  <a:gd name="T21" fmla="*/ 3943 h 95"/>
                  <a:gd name="T22" fmla="*/ 133 w 54"/>
                  <a:gd name="T23" fmla="*/ 4157 h 95"/>
                  <a:gd name="T24" fmla="*/ 0 w 54"/>
                  <a:gd name="T25" fmla="*/ 4513 h 95"/>
                  <a:gd name="T26" fmla="*/ 0 w 54"/>
                  <a:gd name="T27" fmla="*/ 4752 h 95"/>
                  <a:gd name="T28" fmla="*/ 133 w 54"/>
                  <a:gd name="T29" fmla="*/ 5556 h 95"/>
                  <a:gd name="T30" fmla="*/ 682 w 54"/>
                  <a:gd name="T31" fmla="*/ 6126 h 95"/>
                  <a:gd name="T32" fmla="*/ 1344 w 54"/>
                  <a:gd name="T33" fmla="*/ 6604 h 95"/>
                  <a:gd name="T34" fmla="*/ 1765 w 54"/>
                  <a:gd name="T35" fmla="*/ 7413 h 95"/>
                  <a:gd name="T36" fmla="*/ 2026 w 54"/>
                  <a:gd name="T37" fmla="*/ 7174 h 95"/>
                  <a:gd name="T38" fmla="*/ 2555 w 54"/>
                  <a:gd name="T39" fmla="*/ 7530 h 95"/>
                  <a:gd name="T40" fmla="*/ 2555 w 54"/>
                  <a:gd name="T41" fmla="*/ 7983 h 95"/>
                  <a:gd name="T42" fmla="*/ 2160 w 54"/>
                  <a:gd name="T43" fmla="*/ 8456 h 95"/>
                  <a:gd name="T44" fmla="*/ 2555 w 54"/>
                  <a:gd name="T45" fmla="*/ 9026 h 95"/>
                  <a:gd name="T46" fmla="*/ 3237 w 54"/>
                  <a:gd name="T47" fmla="*/ 9382 h 95"/>
                  <a:gd name="T48" fmla="*/ 3919 w 54"/>
                  <a:gd name="T49" fmla="*/ 10069 h 95"/>
                  <a:gd name="T50" fmla="*/ 4052 w 54"/>
                  <a:gd name="T51" fmla="*/ 10308 h 95"/>
                  <a:gd name="T52" fmla="*/ 3919 w 54"/>
                  <a:gd name="T53" fmla="*/ 10547 h 95"/>
                  <a:gd name="T54" fmla="*/ 4314 w 54"/>
                  <a:gd name="T55" fmla="*/ 11000 h 95"/>
                  <a:gd name="T56" fmla="*/ 4447 w 54"/>
                  <a:gd name="T57" fmla="*/ 10878 h 95"/>
                  <a:gd name="T58" fmla="*/ 4581 w 54"/>
                  <a:gd name="T59" fmla="*/ 10639 h 95"/>
                  <a:gd name="T60" fmla="*/ 5130 w 54"/>
                  <a:gd name="T61" fmla="*/ 10547 h 95"/>
                  <a:gd name="T62" fmla="*/ 5658 w 54"/>
                  <a:gd name="T63" fmla="*/ 10761 h 95"/>
                  <a:gd name="T64" fmla="*/ 5817 w 54"/>
                  <a:gd name="T65" fmla="*/ 10308 h 95"/>
                  <a:gd name="T66" fmla="*/ 5945 w 54"/>
                  <a:gd name="T67" fmla="*/ 10069 h 95"/>
                  <a:gd name="T68" fmla="*/ 6474 w 54"/>
                  <a:gd name="T69" fmla="*/ 9835 h 95"/>
                  <a:gd name="T70" fmla="*/ 6340 w 54"/>
                  <a:gd name="T71" fmla="*/ 9621 h 95"/>
                  <a:gd name="T72" fmla="*/ 6340 w 54"/>
                  <a:gd name="T73" fmla="*/ 9382 h 95"/>
                  <a:gd name="T74" fmla="*/ 6474 w 54"/>
                  <a:gd name="T75" fmla="*/ 9265 h 95"/>
                  <a:gd name="T76" fmla="*/ 6474 w 54"/>
                  <a:gd name="T77" fmla="*/ 9143 h 95"/>
                  <a:gd name="T78" fmla="*/ 6474 w 54"/>
                  <a:gd name="T79" fmla="*/ 8456 h 95"/>
                  <a:gd name="T80" fmla="*/ 7028 w 54"/>
                  <a:gd name="T81" fmla="*/ 7861 h 95"/>
                  <a:gd name="T82" fmla="*/ 7289 w 54"/>
                  <a:gd name="T83" fmla="*/ 7413 h 95"/>
                  <a:gd name="T84" fmla="*/ 7028 w 54"/>
                  <a:gd name="T85" fmla="*/ 6604 h 95"/>
                  <a:gd name="T86" fmla="*/ 7028 w 54"/>
                  <a:gd name="T87" fmla="*/ 6248 h 95"/>
                  <a:gd name="T88" fmla="*/ 6607 w 54"/>
                  <a:gd name="T89" fmla="*/ 1496 h 95"/>
                  <a:gd name="T90" fmla="*/ 6474 w 54"/>
                  <a:gd name="T91" fmla="*/ 1282 h 95"/>
                  <a:gd name="T92" fmla="*/ 6212 w 54"/>
                  <a:gd name="T93" fmla="*/ 687 h 95"/>
                  <a:gd name="T94" fmla="*/ 5945 w 54"/>
                  <a:gd name="T95" fmla="*/ 356 h 95"/>
                  <a:gd name="T96" fmla="*/ 5945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E85"/>
              </a:solidFill>
              <a:ln w="12700" cmpd="sng">
                <a:solidFill>
                  <a:schemeClr val="tx1"/>
                </a:solidFill>
                <a:prstDash val="solid"/>
                <a:round/>
                <a:headEnd/>
                <a:tailEnd/>
              </a:ln>
            </p:spPr>
            <p:txBody>
              <a:bodyPr/>
              <a:lstStyle/>
              <a:p>
                <a:endParaRPr lang="en-US"/>
              </a:p>
            </p:txBody>
          </p:sp>
          <p:grpSp>
            <p:nvGrpSpPr>
              <p:cNvPr id="49217" name="Group 54"/>
              <p:cNvGrpSpPr>
                <a:grpSpLocks/>
              </p:cNvGrpSpPr>
              <p:nvPr/>
            </p:nvGrpSpPr>
            <p:grpSpPr bwMode="auto">
              <a:xfrm>
                <a:off x="3661" y="1384"/>
                <a:ext cx="523" cy="468"/>
                <a:chOff x="3562" y="1636"/>
                <a:chExt cx="497" cy="468"/>
              </a:xfrm>
            </p:grpSpPr>
            <p:sp>
              <p:nvSpPr>
                <p:cNvPr id="49223" name="Freeform 55"/>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24" name="Freeform 56"/>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FFCE85"/>
                </a:solidFill>
                <a:ln w="12700" cmpd="sng">
                  <a:solidFill>
                    <a:schemeClr val="tx1"/>
                  </a:solidFill>
                  <a:prstDash val="solid"/>
                  <a:round/>
                  <a:headEnd/>
                  <a:tailEnd/>
                </a:ln>
              </p:spPr>
              <p:txBody>
                <a:bodyPr/>
                <a:lstStyle/>
                <a:p>
                  <a:endParaRPr lang="en-US"/>
                </a:p>
              </p:txBody>
            </p:sp>
          </p:grpSp>
          <p:sp>
            <p:nvSpPr>
              <p:cNvPr id="49218" name="Freeform 57"/>
              <p:cNvSpPr>
                <a:spLocks/>
              </p:cNvSpPr>
              <p:nvPr/>
            </p:nvSpPr>
            <p:spPr bwMode="auto">
              <a:xfrm>
                <a:off x="3872" y="1838"/>
                <a:ext cx="206" cy="351"/>
              </a:xfrm>
              <a:custGeom>
                <a:avLst/>
                <a:gdLst>
                  <a:gd name="T0" fmla="*/ 134 w 40"/>
                  <a:gd name="T1" fmla="*/ 570 h 72"/>
                  <a:gd name="T2" fmla="*/ 556 w 40"/>
                  <a:gd name="T3" fmla="*/ 5207 h 72"/>
                  <a:gd name="T4" fmla="*/ 556 w 40"/>
                  <a:gd name="T5" fmla="*/ 5324 h 72"/>
                  <a:gd name="T6" fmla="*/ 556 w 40"/>
                  <a:gd name="T7" fmla="*/ 5441 h 72"/>
                  <a:gd name="T8" fmla="*/ 556 w 40"/>
                  <a:gd name="T9" fmla="*/ 5679 h 72"/>
                  <a:gd name="T10" fmla="*/ 690 w 40"/>
                  <a:gd name="T11" fmla="*/ 6011 h 72"/>
                  <a:gd name="T12" fmla="*/ 824 w 40"/>
                  <a:gd name="T13" fmla="*/ 6489 h 72"/>
                  <a:gd name="T14" fmla="*/ 556 w 40"/>
                  <a:gd name="T15" fmla="*/ 6845 h 72"/>
                  <a:gd name="T16" fmla="*/ 556 w 40"/>
                  <a:gd name="T17" fmla="*/ 6937 h 72"/>
                  <a:gd name="T18" fmla="*/ 268 w 40"/>
                  <a:gd name="T19" fmla="*/ 7298 h 72"/>
                  <a:gd name="T20" fmla="*/ 0 w 40"/>
                  <a:gd name="T21" fmla="*/ 7532 h 72"/>
                  <a:gd name="T22" fmla="*/ 0 w 40"/>
                  <a:gd name="T23" fmla="*/ 7888 h 72"/>
                  <a:gd name="T24" fmla="*/ 0 w 40"/>
                  <a:gd name="T25" fmla="*/ 8224 h 72"/>
                  <a:gd name="T26" fmla="*/ 0 w 40"/>
                  <a:gd name="T27" fmla="*/ 8224 h 72"/>
                  <a:gd name="T28" fmla="*/ 0 w 40"/>
                  <a:gd name="T29" fmla="*/ 8341 h 72"/>
                  <a:gd name="T30" fmla="*/ 0 w 40"/>
                  <a:gd name="T31" fmla="*/ 8341 h 72"/>
                  <a:gd name="T32" fmla="*/ 134 w 40"/>
                  <a:gd name="T33" fmla="*/ 8341 h 72"/>
                  <a:gd name="T34" fmla="*/ 268 w 40"/>
                  <a:gd name="T35" fmla="*/ 8341 h 72"/>
                  <a:gd name="T36" fmla="*/ 268 w 40"/>
                  <a:gd name="T37" fmla="*/ 8224 h 72"/>
                  <a:gd name="T38" fmla="*/ 268 w 40"/>
                  <a:gd name="T39" fmla="*/ 8102 h 72"/>
                  <a:gd name="T40" fmla="*/ 690 w 40"/>
                  <a:gd name="T41" fmla="*/ 8102 h 72"/>
                  <a:gd name="T42" fmla="*/ 1087 w 40"/>
                  <a:gd name="T43" fmla="*/ 7985 h 72"/>
                  <a:gd name="T44" fmla="*/ 1643 w 40"/>
                  <a:gd name="T45" fmla="*/ 8224 h 72"/>
                  <a:gd name="T46" fmla="*/ 1643 w 40"/>
                  <a:gd name="T47" fmla="*/ 8224 h 72"/>
                  <a:gd name="T48" fmla="*/ 1777 w 40"/>
                  <a:gd name="T49" fmla="*/ 8224 h 72"/>
                  <a:gd name="T50" fmla="*/ 1911 w 40"/>
                  <a:gd name="T51" fmla="*/ 7888 h 72"/>
                  <a:gd name="T52" fmla="*/ 2173 w 40"/>
                  <a:gd name="T53" fmla="*/ 7888 h 72"/>
                  <a:gd name="T54" fmla="*/ 2333 w 40"/>
                  <a:gd name="T55" fmla="*/ 7985 h 72"/>
                  <a:gd name="T56" fmla="*/ 2467 w 40"/>
                  <a:gd name="T57" fmla="*/ 8102 h 72"/>
                  <a:gd name="T58" fmla="*/ 2601 w 40"/>
                  <a:gd name="T59" fmla="*/ 7985 h 72"/>
                  <a:gd name="T60" fmla="*/ 2730 w 40"/>
                  <a:gd name="T61" fmla="*/ 7532 h 72"/>
                  <a:gd name="T62" fmla="*/ 2863 w 40"/>
                  <a:gd name="T63" fmla="*/ 7415 h 72"/>
                  <a:gd name="T64" fmla="*/ 2997 w 40"/>
                  <a:gd name="T65" fmla="*/ 7415 h 72"/>
                  <a:gd name="T66" fmla="*/ 3291 w 40"/>
                  <a:gd name="T67" fmla="*/ 7654 h 72"/>
                  <a:gd name="T68" fmla="*/ 3687 w 40"/>
                  <a:gd name="T69" fmla="*/ 7654 h 72"/>
                  <a:gd name="T70" fmla="*/ 3821 w 40"/>
                  <a:gd name="T71" fmla="*/ 7298 h 72"/>
                  <a:gd name="T72" fmla="*/ 4506 w 40"/>
                  <a:gd name="T73" fmla="*/ 6489 h 72"/>
                  <a:gd name="T74" fmla="*/ 4506 w 40"/>
                  <a:gd name="T75" fmla="*/ 6133 h 72"/>
                  <a:gd name="T76" fmla="*/ 4640 w 40"/>
                  <a:gd name="T77" fmla="*/ 6133 h 72"/>
                  <a:gd name="T78" fmla="*/ 5068 w 40"/>
                  <a:gd name="T79" fmla="*/ 6133 h 72"/>
                  <a:gd name="T80" fmla="*/ 5196 w 40"/>
                  <a:gd name="T81" fmla="*/ 6011 h 72"/>
                  <a:gd name="T82" fmla="*/ 5464 w 40"/>
                  <a:gd name="T83" fmla="*/ 5918 h 72"/>
                  <a:gd name="T84" fmla="*/ 5464 w 40"/>
                  <a:gd name="T85" fmla="*/ 5796 h 72"/>
                  <a:gd name="T86" fmla="*/ 5464 w 40"/>
                  <a:gd name="T87" fmla="*/ 5441 h 72"/>
                  <a:gd name="T88" fmla="*/ 5464 w 40"/>
                  <a:gd name="T89" fmla="*/ 5441 h 72"/>
                  <a:gd name="T90" fmla="*/ 5464 w 40"/>
                  <a:gd name="T91" fmla="*/ 5207 h 72"/>
                  <a:gd name="T92" fmla="*/ 4774 w 40"/>
                  <a:gd name="T93" fmla="*/ 117 h 72"/>
                  <a:gd name="T94" fmla="*/ 4774 w 40"/>
                  <a:gd name="T95" fmla="*/ 0 h 72"/>
                  <a:gd name="T96" fmla="*/ 1221 w 40"/>
                  <a:gd name="T97" fmla="*/ 356 h 72"/>
                  <a:gd name="T98" fmla="*/ 1087 w 40"/>
                  <a:gd name="T99" fmla="*/ 473 h 72"/>
                  <a:gd name="T100" fmla="*/ 824 w 40"/>
                  <a:gd name="T101" fmla="*/ 570 h 72"/>
                  <a:gd name="T102" fmla="*/ 690 w 40"/>
                  <a:gd name="T103" fmla="*/ 687 h 72"/>
                  <a:gd name="T104" fmla="*/ 397 w 40"/>
                  <a:gd name="T105" fmla="*/ 687 h 72"/>
                  <a:gd name="T106" fmla="*/ 134 w 40"/>
                  <a:gd name="T107" fmla="*/ 570 h 72"/>
                  <a:gd name="T108" fmla="*/ 134 w 40"/>
                  <a:gd name="T109" fmla="*/ 570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19" name="Freeform 58"/>
              <p:cNvSpPr>
                <a:spLocks/>
              </p:cNvSpPr>
              <p:nvPr/>
            </p:nvSpPr>
            <p:spPr bwMode="auto">
              <a:xfrm>
                <a:off x="3657" y="2423"/>
                <a:ext cx="240" cy="405"/>
              </a:xfrm>
              <a:custGeom>
                <a:avLst/>
                <a:gdLst>
                  <a:gd name="T0" fmla="*/ 5867 w 47"/>
                  <a:gd name="T1" fmla="*/ 0 h 83"/>
                  <a:gd name="T2" fmla="*/ 2007 w 47"/>
                  <a:gd name="T3" fmla="*/ 239 h 83"/>
                  <a:gd name="T4" fmla="*/ 2007 w 47"/>
                  <a:gd name="T5" fmla="*/ 356 h 83"/>
                  <a:gd name="T6" fmla="*/ 1588 w 47"/>
                  <a:gd name="T7" fmla="*/ 571 h 83"/>
                  <a:gd name="T8" fmla="*/ 1588 w 47"/>
                  <a:gd name="T9" fmla="*/ 927 h 83"/>
                  <a:gd name="T10" fmla="*/ 1588 w 47"/>
                  <a:gd name="T11" fmla="*/ 1283 h 83"/>
                  <a:gd name="T12" fmla="*/ 1460 w 47"/>
                  <a:gd name="T13" fmla="*/ 1405 h 83"/>
                  <a:gd name="T14" fmla="*/ 1200 w 47"/>
                  <a:gd name="T15" fmla="*/ 1620 h 83"/>
                  <a:gd name="T16" fmla="*/ 940 w 47"/>
                  <a:gd name="T17" fmla="*/ 1859 h 83"/>
                  <a:gd name="T18" fmla="*/ 807 w 47"/>
                  <a:gd name="T19" fmla="*/ 1976 h 83"/>
                  <a:gd name="T20" fmla="*/ 807 w 47"/>
                  <a:gd name="T21" fmla="*/ 2215 h 83"/>
                  <a:gd name="T22" fmla="*/ 679 w 47"/>
                  <a:gd name="T23" fmla="*/ 2430 h 83"/>
                  <a:gd name="T24" fmla="*/ 679 w 47"/>
                  <a:gd name="T25" fmla="*/ 2547 h 83"/>
                  <a:gd name="T26" fmla="*/ 521 w 47"/>
                  <a:gd name="T27" fmla="*/ 2903 h 83"/>
                  <a:gd name="T28" fmla="*/ 393 w 47"/>
                  <a:gd name="T29" fmla="*/ 3142 h 83"/>
                  <a:gd name="T30" fmla="*/ 521 w 47"/>
                  <a:gd name="T31" fmla="*/ 3474 h 83"/>
                  <a:gd name="T32" fmla="*/ 679 w 47"/>
                  <a:gd name="T33" fmla="*/ 3596 h 83"/>
                  <a:gd name="T34" fmla="*/ 679 w 47"/>
                  <a:gd name="T35" fmla="*/ 3835 h 83"/>
                  <a:gd name="T36" fmla="*/ 679 w 47"/>
                  <a:gd name="T37" fmla="*/ 3835 h 83"/>
                  <a:gd name="T38" fmla="*/ 679 w 47"/>
                  <a:gd name="T39" fmla="*/ 3952 h 83"/>
                  <a:gd name="T40" fmla="*/ 679 w 47"/>
                  <a:gd name="T41" fmla="*/ 3952 h 83"/>
                  <a:gd name="T42" fmla="*/ 521 w 47"/>
                  <a:gd name="T43" fmla="*/ 4192 h 83"/>
                  <a:gd name="T44" fmla="*/ 679 w 47"/>
                  <a:gd name="T45" fmla="*/ 4309 h 83"/>
                  <a:gd name="T46" fmla="*/ 521 w 47"/>
                  <a:gd name="T47" fmla="*/ 4406 h 83"/>
                  <a:gd name="T48" fmla="*/ 807 w 47"/>
                  <a:gd name="T49" fmla="*/ 4880 h 83"/>
                  <a:gd name="T50" fmla="*/ 807 w 47"/>
                  <a:gd name="T51" fmla="*/ 5236 h 83"/>
                  <a:gd name="T52" fmla="*/ 940 w 47"/>
                  <a:gd name="T53" fmla="*/ 5450 h 83"/>
                  <a:gd name="T54" fmla="*/ 1067 w 47"/>
                  <a:gd name="T55" fmla="*/ 5572 h 83"/>
                  <a:gd name="T56" fmla="*/ 1067 w 47"/>
                  <a:gd name="T57" fmla="*/ 5690 h 83"/>
                  <a:gd name="T58" fmla="*/ 807 w 47"/>
                  <a:gd name="T59" fmla="*/ 5812 h 83"/>
                  <a:gd name="T60" fmla="*/ 807 w 47"/>
                  <a:gd name="T61" fmla="*/ 5929 h 83"/>
                  <a:gd name="T62" fmla="*/ 679 w 47"/>
                  <a:gd name="T63" fmla="*/ 6260 h 83"/>
                  <a:gd name="T64" fmla="*/ 393 w 47"/>
                  <a:gd name="T65" fmla="*/ 6856 h 83"/>
                  <a:gd name="T66" fmla="*/ 0 w 47"/>
                  <a:gd name="T67" fmla="*/ 7666 h 83"/>
                  <a:gd name="T68" fmla="*/ 0 w 47"/>
                  <a:gd name="T69" fmla="*/ 8237 h 83"/>
                  <a:gd name="T70" fmla="*/ 3600 w 47"/>
                  <a:gd name="T71" fmla="*/ 8144 h 83"/>
                  <a:gd name="T72" fmla="*/ 3600 w 47"/>
                  <a:gd name="T73" fmla="*/ 8237 h 83"/>
                  <a:gd name="T74" fmla="*/ 3467 w 47"/>
                  <a:gd name="T75" fmla="*/ 8476 h 83"/>
                  <a:gd name="T76" fmla="*/ 3600 w 47"/>
                  <a:gd name="T77" fmla="*/ 8954 h 83"/>
                  <a:gd name="T78" fmla="*/ 3860 w 47"/>
                  <a:gd name="T79" fmla="*/ 9286 h 83"/>
                  <a:gd name="T80" fmla="*/ 3988 w 47"/>
                  <a:gd name="T81" fmla="*/ 9642 h 83"/>
                  <a:gd name="T82" fmla="*/ 4249 w 47"/>
                  <a:gd name="T83" fmla="*/ 9642 h 83"/>
                  <a:gd name="T84" fmla="*/ 4667 w 47"/>
                  <a:gd name="T85" fmla="*/ 9403 h 83"/>
                  <a:gd name="T86" fmla="*/ 5449 w 47"/>
                  <a:gd name="T87" fmla="*/ 9169 h 83"/>
                  <a:gd name="T88" fmla="*/ 5734 w 47"/>
                  <a:gd name="T89" fmla="*/ 9169 h 83"/>
                  <a:gd name="T90" fmla="*/ 5995 w 47"/>
                  <a:gd name="T91" fmla="*/ 9071 h 83"/>
                  <a:gd name="T92" fmla="*/ 6128 w 47"/>
                  <a:gd name="T93" fmla="*/ 9169 h 83"/>
                  <a:gd name="T94" fmla="*/ 6260 w 47"/>
                  <a:gd name="T95" fmla="*/ 9286 h 83"/>
                  <a:gd name="T96" fmla="*/ 6260 w 47"/>
                  <a:gd name="T97" fmla="*/ 9169 h 83"/>
                  <a:gd name="T98" fmla="*/ 5867 w 47"/>
                  <a:gd name="T99" fmla="*/ 6260 h 83"/>
                  <a:gd name="T100" fmla="*/ 5867 w 47"/>
                  <a:gd name="T101" fmla="*/ 6046 h 83"/>
                  <a:gd name="T102" fmla="*/ 5995 w 47"/>
                  <a:gd name="T103" fmla="*/ 239 h 83"/>
                  <a:gd name="T104" fmla="*/ 5867 w 47"/>
                  <a:gd name="T105" fmla="*/ 0 h 83"/>
                  <a:gd name="T106" fmla="*/ 586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20" name="Freeform 59"/>
              <p:cNvSpPr>
                <a:spLocks/>
              </p:cNvSpPr>
              <p:nvPr/>
            </p:nvSpPr>
            <p:spPr bwMode="auto">
              <a:xfrm>
                <a:off x="4324" y="1721"/>
                <a:ext cx="404" cy="249"/>
              </a:xfrm>
              <a:custGeom>
                <a:avLst/>
                <a:gdLst>
                  <a:gd name="T0" fmla="*/ 2537 w 79"/>
                  <a:gd name="T1" fmla="*/ 5698 h 51"/>
                  <a:gd name="T2" fmla="*/ 7349 w 79"/>
                  <a:gd name="T3" fmla="*/ 4887 h 51"/>
                  <a:gd name="T4" fmla="*/ 8842 w 79"/>
                  <a:gd name="T5" fmla="*/ 4648 h 51"/>
                  <a:gd name="T6" fmla="*/ 8970 w 79"/>
                  <a:gd name="T7" fmla="*/ 4648 h 51"/>
                  <a:gd name="T8" fmla="*/ 8970 w 79"/>
                  <a:gd name="T9" fmla="*/ 4531 h 51"/>
                  <a:gd name="T10" fmla="*/ 8970 w 79"/>
                  <a:gd name="T11" fmla="*/ 4433 h 51"/>
                  <a:gd name="T12" fmla="*/ 9103 w 79"/>
                  <a:gd name="T13" fmla="*/ 4316 h 51"/>
                  <a:gd name="T14" fmla="*/ 9364 w 79"/>
                  <a:gd name="T15" fmla="*/ 4316 h 51"/>
                  <a:gd name="T16" fmla="*/ 9491 w 79"/>
                  <a:gd name="T17" fmla="*/ 4316 h 51"/>
                  <a:gd name="T18" fmla="*/ 9885 w 79"/>
                  <a:gd name="T19" fmla="*/ 4077 h 51"/>
                  <a:gd name="T20" fmla="*/ 9885 w 79"/>
                  <a:gd name="T21" fmla="*/ 3838 h 51"/>
                  <a:gd name="T22" fmla="*/ 10305 w 79"/>
                  <a:gd name="T23" fmla="*/ 3598 h 51"/>
                  <a:gd name="T24" fmla="*/ 10565 w 79"/>
                  <a:gd name="T25" fmla="*/ 3481 h 51"/>
                  <a:gd name="T26" fmla="*/ 10565 w 79"/>
                  <a:gd name="T27" fmla="*/ 3383 h 51"/>
                  <a:gd name="T28" fmla="*/ 10305 w 79"/>
                  <a:gd name="T29" fmla="*/ 3266 h 51"/>
                  <a:gd name="T30" fmla="*/ 10172 w 79"/>
                  <a:gd name="T31" fmla="*/ 3144 h 51"/>
                  <a:gd name="T32" fmla="*/ 10044 w 79"/>
                  <a:gd name="T33" fmla="*/ 3144 h 51"/>
                  <a:gd name="T34" fmla="*/ 10044 w 79"/>
                  <a:gd name="T35" fmla="*/ 3027 h 51"/>
                  <a:gd name="T36" fmla="*/ 9752 w 79"/>
                  <a:gd name="T37" fmla="*/ 3027 h 51"/>
                  <a:gd name="T38" fmla="*/ 9752 w 79"/>
                  <a:gd name="T39" fmla="*/ 2788 h 51"/>
                  <a:gd name="T40" fmla="*/ 9491 w 79"/>
                  <a:gd name="T41" fmla="*/ 2788 h 51"/>
                  <a:gd name="T42" fmla="*/ 9491 w 79"/>
                  <a:gd name="T43" fmla="*/ 2671 h 51"/>
                  <a:gd name="T44" fmla="*/ 9491 w 79"/>
                  <a:gd name="T45" fmla="*/ 2334 h 51"/>
                  <a:gd name="T46" fmla="*/ 9624 w 79"/>
                  <a:gd name="T47" fmla="*/ 2334 h 51"/>
                  <a:gd name="T48" fmla="*/ 9491 w 79"/>
                  <a:gd name="T49" fmla="*/ 2099 h 51"/>
                  <a:gd name="T50" fmla="*/ 9364 w 79"/>
                  <a:gd name="T51" fmla="*/ 1977 h 51"/>
                  <a:gd name="T52" fmla="*/ 9364 w 79"/>
                  <a:gd name="T53" fmla="*/ 1977 h 51"/>
                  <a:gd name="T54" fmla="*/ 9491 w 79"/>
                  <a:gd name="T55" fmla="*/ 1860 h 51"/>
                  <a:gd name="T56" fmla="*/ 9624 w 79"/>
                  <a:gd name="T57" fmla="*/ 1738 h 51"/>
                  <a:gd name="T58" fmla="*/ 9752 w 79"/>
                  <a:gd name="T59" fmla="*/ 1406 h 51"/>
                  <a:gd name="T60" fmla="*/ 9752 w 79"/>
                  <a:gd name="T61" fmla="*/ 1289 h 51"/>
                  <a:gd name="T62" fmla="*/ 9885 w 79"/>
                  <a:gd name="T63" fmla="*/ 1167 h 51"/>
                  <a:gd name="T64" fmla="*/ 9885 w 79"/>
                  <a:gd name="T65" fmla="*/ 1050 h 51"/>
                  <a:gd name="T66" fmla="*/ 9752 w 79"/>
                  <a:gd name="T67" fmla="*/ 1050 h 51"/>
                  <a:gd name="T68" fmla="*/ 9364 w 79"/>
                  <a:gd name="T69" fmla="*/ 928 h 51"/>
                  <a:gd name="T70" fmla="*/ 9364 w 79"/>
                  <a:gd name="T71" fmla="*/ 928 h 51"/>
                  <a:gd name="T72" fmla="*/ 9231 w 79"/>
                  <a:gd name="T73" fmla="*/ 810 h 51"/>
                  <a:gd name="T74" fmla="*/ 9231 w 79"/>
                  <a:gd name="T75" fmla="*/ 693 h 51"/>
                  <a:gd name="T76" fmla="*/ 8970 w 79"/>
                  <a:gd name="T77" fmla="*/ 356 h 51"/>
                  <a:gd name="T78" fmla="*/ 8842 w 79"/>
                  <a:gd name="T79" fmla="*/ 356 h 51"/>
                  <a:gd name="T80" fmla="*/ 8842 w 79"/>
                  <a:gd name="T81" fmla="*/ 239 h 51"/>
                  <a:gd name="T82" fmla="*/ 8683 w 79"/>
                  <a:gd name="T83" fmla="*/ 239 h 51"/>
                  <a:gd name="T84" fmla="*/ 8683 w 79"/>
                  <a:gd name="T85" fmla="*/ 239 h 51"/>
                  <a:gd name="T86" fmla="*/ 8683 w 79"/>
                  <a:gd name="T87" fmla="*/ 117 h 51"/>
                  <a:gd name="T88" fmla="*/ 8550 w 79"/>
                  <a:gd name="T89" fmla="*/ 0 h 51"/>
                  <a:gd name="T90" fmla="*/ 1202 w 79"/>
                  <a:gd name="T91" fmla="*/ 1289 h 51"/>
                  <a:gd name="T92" fmla="*/ 1074 w 79"/>
                  <a:gd name="T93" fmla="*/ 810 h 51"/>
                  <a:gd name="T94" fmla="*/ 680 w 79"/>
                  <a:gd name="T95" fmla="*/ 1167 h 51"/>
                  <a:gd name="T96" fmla="*/ 680 w 79"/>
                  <a:gd name="T97" fmla="*/ 1167 h 51"/>
                  <a:gd name="T98" fmla="*/ 522 w 79"/>
                  <a:gd name="T99" fmla="*/ 1050 h 51"/>
                  <a:gd name="T100" fmla="*/ 522 w 79"/>
                  <a:gd name="T101" fmla="*/ 1050 h 51"/>
                  <a:gd name="T102" fmla="*/ 394 w 79"/>
                  <a:gd name="T103" fmla="*/ 1289 h 51"/>
                  <a:gd name="T104" fmla="*/ 133 w 79"/>
                  <a:gd name="T105" fmla="*/ 1504 h 51"/>
                  <a:gd name="T106" fmla="*/ 0 w 79"/>
                  <a:gd name="T107" fmla="*/ 1621 h 51"/>
                  <a:gd name="T108" fmla="*/ 522 w 79"/>
                  <a:gd name="T109" fmla="*/ 4194 h 51"/>
                  <a:gd name="T110" fmla="*/ 813 w 79"/>
                  <a:gd name="T111" fmla="*/ 5937 h 51"/>
                  <a:gd name="T112" fmla="*/ 2537 w 79"/>
                  <a:gd name="T113" fmla="*/ 5698 h 51"/>
                  <a:gd name="T114" fmla="*/ 2537 w 79"/>
                  <a:gd name="T115" fmla="*/ 5698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21" name="Freeform 61"/>
              <p:cNvSpPr>
                <a:spLocks/>
              </p:cNvSpPr>
              <p:nvPr/>
            </p:nvSpPr>
            <p:spPr bwMode="auto">
              <a:xfrm>
                <a:off x="4225" y="2350"/>
                <a:ext cx="354" cy="258"/>
              </a:xfrm>
              <a:custGeom>
                <a:avLst/>
                <a:gdLst>
                  <a:gd name="T0" fmla="*/ 5525 w 69"/>
                  <a:gd name="T1" fmla="*/ 6114 h 53"/>
                  <a:gd name="T2" fmla="*/ 5130 w 69"/>
                  <a:gd name="T3" fmla="*/ 5997 h 53"/>
                  <a:gd name="T4" fmla="*/ 5002 w 69"/>
                  <a:gd name="T5" fmla="*/ 5545 h 53"/>
                  <a:gd name="T6" fmla="*/ 4448 w 69"/>
                  <a:gd name="T7" fmla="*/ 5072 h 53"/>
                  <a:gd name="T8" fmla="*/ 4186 w 69"/>
                  <a:gd name="T9" fmla="*/ 4503 h 53"/>
                  <a:gd name="T10" fmla="*/ 3920 w 69"/>
                  <a:gd name="T11" fmla="*/ 4264 h 53"/>
                  <a:gd name="T12" fmla="*/ 3371 w 69"/>
                  <a:gd name="T13" fmla="*/ 3933 h 53"/>
                  <a:gd name="T14" fmla="*/ 3104 w 69"/>
                  <a:gd name="T15" fmla="*/ 3695 h 53"/>
                  <a:gd name="T16" fmla="*/ 2976 w 69"/>
                  <a:gd name="T17" fmla="*/ 3461 h 53"/>
                  <a:gd name="T18" fmla="*/ 2027 w 69"/>
                  <a:gd name="T19" fmla="*/ 2892 h 53"/>
                  <a:gd name="T20" fmla="*/ 1765 w 69"/>
                  <a:gd name="T21" fmla="*/ 2653 h 53"/>
                  <a:gd name="T22" fmla="*/ 1344 w 69"/>
                  <a:gd name="T23" fmla="*/ 2181 h 53"/>
                  <a:gd name="T24" fmla="*/ 1077 w 69"/>
                  <a:gd name="T25" fmla="*/ 1850 h 53"/>
                  <a:gd name="T26" fmla="*/ 133 w 69"/>
                  <a:gd name="T27" fmla="*/ 1611 h 53"/>
                  <a:gd name="T28" fmla="*/ 133 w 69"/>
                  <a:gd name="T29" fmla="*/ 1163 h 53"/>
                  <a:gd name="T30" fmla="*/ 395 w 69"/>
                  <a:gd name="T31" fmla="*/ 925 h 53"/>
                  <a:gd name="T32" fmla="*/ 395 w 69"/>
                  <a:gd name="T33" fmla="*/ 808 h 53"/>
                  <a:gd name="T34" fmla="*/ 1077 w 69"/>
                  <a:gd name="T35" fmla="*/ 570 h 53"/>
                  <a:gd name="T36" fmla="*/ 1631 w 69"/>
                  <a:gd name="T37" fmla="*/ 355 h 53"/>
                  <a:gd name="T38" fmla="*/ 1765 w 69"/>
                  <a:gd name="T39" fmla="*/ 239 h 53"/>
                  <a:gd name="T40" fmla="*/ 4186 w 69"/>
                  <a:gd name="T41" fmla="*/ 117 h 53"/>
                  <a:gd name="T42" fmla="*/ 4186 w 69"/>
                  <a:gd name="T43" fmla="*/ 239 h 53"/>
                  <a:gd name="T44" fmla="*/ 4735 w 69"/>
                  <a:gd name="T45" fmla="*/ 448 h 53"/>
                  <a:gd name="T46" fmla="*/ 6895 w 69"/>
                  <a:gd name="T47" fmla="*/ 448 h 53"/>
                  <a:gd name="T48" fmla="*/ 9189 w 69"/>
                  <a:gd name="T49" fmla="*/ 1967 h 53"/>
                  <a:gd name="T50" fmla="*/ 8922 w 69"/>
                  <a:gd name="T51" fmla="*/ 2181 h 53"/>
                  <a:gd name="T52" fmla="*/ 8501 w 69"/>
                  <a:gd name="T53" fmla="*/ 2775 h 53"/>
                  <a:gd name="T54" fmla="*/ 8368 w 69"/>
                  <a:gd name="T55" fmla="*/ 3223 h 53"/>
                  <a:gd name="T56" fmla="*/ 8368 w 69"/>
                  <a:gd name="T57" fmla="*/ 3461 h 53"/>
                  <a:gd name="T58" fmla="*/ 8106 w 69"/>
                  <a:gd name="T59" fmla="*/ 3578 h 53"/>
                  <a:gd name="T60" fmla="*/ 7978 w 69"/>
                  <a:gd name="T61" fmla="*/ 3816 h 53"/>
                  <a:gd name="T62" fmla="*/ 7685 w 69"/>
                  <a:gd name="T63" fmla="*/ 4031 h 53"/>
                  <a:gd name="T64" fmla="*/ 7157 w 69"/>
                  <a:gd name="T65" fmla="*/ 4503 h 53"/>
                  <a:gd name="T66" fmla="*/ 6767 w 69"/>
                  <a:gd name="T67" fmla="*/ 4741 h 53"/>
                  <a:gd name="T68" fmla="*/ 6608 w 69"/>
                  <a:gd name="T69" fmla="*/ 4951 h 53"/>
                  <a:gd name="T70" fmla="*/ 6213 w 69"/>
                  <a:gd name="T71" fmla="*/ 5072 h 53"/>
                  <a:gd name="T72" fmla="*/ 6213 w 69"/>
                  <a:gd name="T73" fmla="*/ 5189 h 53"/>
                  <a:gd name="T74" fmla="*/ 6080 w 69"/>
                  <a:gd name="T75" fmla="*/ 5428 h 53"/>
                  <a:gd name="T76" fmla="*/ 5818 w 69"/>
                  <a:gd name="T77" fmla="*/ 5545 h 53"/>
                  <a:gd name="T78" fmla="*/ 5818 w 69"/>
                  <a:gd name="T79" fmla="*/ 5545 h 53"/>
                  <a:gd name="T80" fmla="*/ 5818 w 69"/>
                  <a:gd name="T81" fmla="*/ 5661 h 53"/>
                  <a:gd name="T82" fmla="*/ 5946 w 69"/>
                  <a:gd name="T83" fmla="*/ 5759 h 53"/>
                  <a:gd name="T84" fmla="*/ 5659 w 69"/>
                  <a:gd name="T85" fmla="*/ 5876 h 53"/>
                  <a:gd name="T86" fmla="*/ 5525 w 69"/>
                  <a:gd name="T87" fmla="*/ 599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22" name="Freeform 62"/>
              <p:cNvSpPr>
                <a:spLocks/>
              </p:cNvSpPr>
              <p:nvPr/>
            </p:nvSpPr>
            <p:spPr bwMode="auto">
              <a:xfrm>
                <a:off x="4066" y="2384"/>
                <a:ext cx="376" cy="376"/>
              </a:xfrm>
              <a:custGeom>
                <a:avLst/>
                <a:gdLst>
                  <a:gd name="T0" fmla="*/ 1221 w 73"/>
                  <a:gd name="T1" fmla="*/ 4771 h 77"/>
                  <a:gd name="T2" fmla="*/ 1514 w 73"/>
                  <a:gd name="T3" fmla="*/ 5127 h 77"/>
                  <a:gd name="T4" fmla="*/ 1777 w 73"/>
                  <a:gd name="T5" fmla="*/ 5367 h 77"/>
                  <a:gd name="T6" fmla="*/ 1777 w 73"/>
                  <a:gd name="T7" fmla="*/ 5699 h 77"/>
                  <a:gd name="T8" fmla="*/ 1911 w 73"/>
                  <a:gd name="T9" fmla="*/ 5816 h 77"/>
                  <a:gd name="T10" fmla="*/ 1777 w 73"/>
                  <a:gd name="T11" fmla="*/ 6416 h 77"/>
                  <a:gd name="T12" fmla="*/ 1643 w 73"/>
                  <a:gd name="T13" fmla="*/ 6988 h 77"/>
                  <a:gd name="T14" fmla="*/ 1911 w 73"/>
                  <a:gd name="T15" fmla="*/ 7916 h 77"/>
                  <a:gd name="T16" fmla="*/ 2174 w 73"/>
                  <a:gd name="T17" fmla="*/ 8272 h 77"/>
                  <a:gd name="T18" fmla="*/ 2333 w 73"/>
                  <a:gd name="T19" fmla="*/ 8609 h 77"/>
                  <a:gd name="T20" fmla="*/ 2467 w 73"/>
                  <a:gd name="T21" fmla="*/ 8848 h 77"/>
                  <a:gd name="T22" fmla="*/ 7932 w 73"/>
                  <a:gd name="T23" fmla="*/ 8848 h 77"/>
                  <a:gd name="T24" fmla="*/ 8200 w 73"/>
                  <a:gd name="T25" fmla="*/ 8965 h 77"/>
                  <a:gd name="T26" fmla="*/ 8066 w 73"/>
                  <a:gd name="T27" fmla="*/ 8272 h 77"/>
                  <a:gd name="T28" fmla="*/ 8200 w 73"/>
                  <a:gd name="T29" fmla="*/ 8038 h 77"/>
                  <a:gd name="T30" fmla="*/ 8756 w 73"/>
                  <a:gd name="T31" fmla="*/ 8038 h 77"/>
                  <a:gd name="T32" fmla="*/ 9153 w 73"/>
                  <a:gd name="T33" fmla="*/ 8038 h 77"/>
                  <a:gd name="T34" fmla="*/ 9153 w 73"/>
                  <a:gd name="T35" fmla="*/ 7559 h 77"/>
                  <a:gd name="T36" fmla="*/ 9153 w 73"/>
                  <a:gd name="T37" fmla="*/ 7227 h 77"/>
                  <a:gd name="T38" fmla="*/ 9415 w 73"/>
                  <a:gd name="T39" fmla="*/ 6177 h 77"/>
                  <a:gd name="T40" fmla="*/ 9709 w 73"/>
                  <a:gd name="T41" fmla="*/ 5581 h 77"/>
                  <a:gd name="T42" fmla="*/ 9977 w 73"/>
                  <a:gd name="T43" fmla="*/ 5484 h 77"/>
                  <a:gd name="T44" fmla="*/ 9977 w 73"/>
                  <a:gd name="T45" fmla="*/ 5367 h 77"/>
                  <a:gd name="T46" fmla="*/ 9843 w 73"/>
                  <a:gd name="T47" fmla="*/ 5367 h 77"/>
                  <a:gd name="T48" fmla="*/ 9415 w 73"/>
                  <a:gd name="T49" fmla="*/ 5244 h 77"/>
                  <a:gd name="T50" fmla="*/ 9287 w 73"/>
                  <a:gd name="T51" fmla="*/ 4771 h 77"/>
                  <a:gd name="T52" fmla="*/ 8756 w 73"/>
                  <a:gd name="T53" fmla="*/ 4317 h 77"/>
                  <a:gd name="T54" fmla="*/ 8463 w 73"/>
                  <a:gd name="T55" fmla="*/ 3721 h 77"/>
                  <a:gd name="T56" fmla="*/ 8200 w 73"/>
                  <a:gd name="T57" fmla="*/ 3482 h 77"/>
                  <a:gd name="T58" fmla="*/ 7638 w 73"/>
                  <a:gd name="T59" fmla="*/ 3150 h 77"/>
                  <a:gd name="T60" fmla="*/ 7376 w 73"/>
                  <a:gd name="T61" fmla="*/ 2910 h 77"/>
                  <a:gd name="T62" fmla="*/ 7242 w 73"/>
                  <a:gd name="T63" fmla="*/ 2671 h 77"/>
                  <a:gd name="T64" fmla="*/ 6289 w 73"/>
                  <a:gd name="T65" fmla="*/ 2100 h 77"/>
                  <a:gd name="T66" fmla="*/ 6021 w 73"/>
                  <a:gd name="T67" fmla="*/ 1860 h 77"/>
                  <a:gd name="T68" fmla="*/ 5599 w 73"/>
                  <a:gd name="T69" fmla="*/ 1406 h 77"/>
                  <a:gd name="T70" fmla="*/ 5331 w 73"/>
                  <a:gd name="T71" fmla="*/ 1050 h 77"/>
                  <a:gd name="T72" fmla="*/ 4378 w 73"/>
                  <a:gd name="T73" fmla="*/ 811 h 77"/>
                  <a:gd name="T74" fmla="*/ 4378 w 73"/>
                  <a:gd name="T75" fmla="*/ 356 h 77"/>
                  <a:gd name="T76" fmla="*/ 4641 w 73"/>
                  <a:gd name="T77" fmla="*/ 117 h 77"/>
                  <a:gd name="T78" fmla="*/ 4641 w 73"/>
                  <a:gd name="T79" fmla="*/ 0 h 77"/>
                  <a:gd name="T80" fmla="*/ 0 w 73"/>
                  <a:gd name="T81" fmla="*/ 571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FFCE85"/>
              </a:solidFill>
              <a:ln w="12700" cmpd="sng">
                <a:solidFill>
                  <a:schemeClr val="tx1"/>
                </a:solidFill>
                <a:prstDash val="solid"/>
                <a:round/>
                <a:headEnd/>
                <a:tailEnd/>
              </a:ln>
            </p:spPr>
            <p:txBody>
              <a:bodyPr/>
              <a:lstStyle/>
              <a:p>
                <a:endParaRPr lang="en-US"/>
              </a:p>
            </p:txBody>
          </p:sp>
        </p:grpSp>
        <p:sp>
          <p:nvSpPr>
            <p:cNvPr id="49184" name="Freeform 63"/>
            <p:cNvSpPr>
              <a:spLocks/>
            </p:cNvSpPr>
            <p:nvPr/>
          </p:nvSpPr>
          <p:spPr bwMode="auto">
            <a:xfrm>
              <a:off x="7029452" y="3041650"/>
              <a:ext cx="504825"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85" name="Freeform 64"/>
            <p:cNvSpPr>
              <a:spLocks/>
            </p:cNvSpPr>
            <p:nvPr/>
          </p:nvSpPr>
          <p:spPr bwMode="auto">
            <a:xfrm>
              <a:off x="7413625" y="3017840"/>
              <a:ext cx="120650"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86" name="Freeform 65"/>
            <p:cNvSpPr>
              <a:spLocks/>
            </p:cNvSpPr>
            <p:nvPr/>
          </p:nvSpPr>
          <p:spPr bwMode="auto">
            <a:xfrm>
              <a:off x="7445375" y="2801940"/>
              <a:ext cx="153988"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87" name="Freeform 66"/>
            <p:cNvSpPr>
              <a:spLocks/>
            </p:cNvSpPr>
            <p:nvPr/>
          </p:nvSpPr>
          <p:spPr bwMode="auto">
            <a:xfrm>
              <a:off x="7583489" y="2654302"/>
              <a:ext cx="187325"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88" name="Freeform 67"/>
            <p:cNvSpPr>
              <a:spLocks/>
            </p:cNvSpPr>
            <p:nvPr/>
          </p:nvSpPr>
          <p:spPr bwMode="auto">
            <a:xfrm>
              <a:off x="7575550" y="2522538"/>
              <a:ext cx="368300"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89" name="Freeform 68"/>
            <p:cNvSpPr>
              <a:spLocks/>
            </p:cNvSpPr>
            <p:nvPr/>
          </p:nvSpPr>
          <p:spPr bwMode="auto">
            <a:xfrm>
              <a:off x="7747000" y="2638425"/>
              <a:ext cx="96838"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90" name="Freeform 69"/>
            <p:cNvSpPr>
              <a:spLocks/>
            </p:cNvSpPr>
            <p:nvPr/>
          </p:nvSpPr>
          <p:spPr bwMode="auto">
            <a:xfrm>
              <a:off x="7640638" y="2212975"/>
              <a:ext cx="17145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91" name="Freeform 70"/>
            <p:cNvSpPr>
              <a:spLocks/>
            </p:cNvSpPr>
            <p:nvPr/>
          </p:nvSpPr>
          <p:spPr bwMode="auto">
            <a:xfrm>
              <a:off x="7697788" y="1887540"/>
              <a:ext cx="398462"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49192" name="Group 71"/>
            <p:cNvGrpSpPr>
              <a:grpSpLocks/>
            </p:cNvGrpSpPr>
            <p:nvPr/>
          </p:nvGrpSpPr>
          <p:grpSpPr bwMode="auto">
            <a:xfrm>
              <a:off x="3159127" y="4589463"/>
              <a:ext cx="1044575" cy="635000"/>
              <a:chOff x="1991" y="3321"/>
              <a:chExt cx="361" cy="231"/>
            </a:xfrm>
          </p:grpSpPr>
          <p:sp>
            <p:nvSpPr>
              <p:cNvPr id="49193" name="Freeform 72"/>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94" name="Freeform 73"/>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95" name="Freeform 74"/>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96" name="Freeform 75"/>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97" name="Freeform 76"/>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98" name="Freeform 77"/>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99" name="Freeform 78"/>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200" name="Freeform 79"/>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0000A0"/>
              </a:solidFill>
              <a:ln w="12700" cmpd="sng">
                <a:solidFill>
                  <a:schemeClr val="tx1"/>
                </a:solidFill>
                <a:prstDash val="solid"/>
                <a:round/>
                <a:headEnd/>
                <a:tailEnd/>
              </a:ln>
            </p:spPr>
            <p:txBody>
              <a:bodyPr/>
              <a:lstStyle/>
              <a:p>
                <a:endParaRPr lang="en-US"/>
              </a:p>
            </p:txBody>
          </p:sp>
        </p:grpSp>
      </p:grpSp>
      <p:sp>
        <p:nvSpPr>
          <p:cNvPr id="49155" name="Rectangle 118"/>
          <p:cNvSpPr>
            <a:spLocks noGrp="1" noChangeArrowheads="1"/>
          </p:cNvSpPr>
          <p:nvPr>
            <p:ph type="title" idx="4294967295"/>
          </p:nvPr>
        </p:nvSpPr>
        <p:spPr>
          <a:xfrm>
            <a:off x="0" y="242888"/>
            <a:ext cx="9144000" cy="1143000"/>
          </a:xfrm>
        </p:spPr>
        <p:txBody>
          <a:bodyPr/>
          <a:lstStyle/>
          <a:p>
            <a:r>
              <a:rPr lang="en-US" altLang="en-US" sz="2400" smtClean="0"/>
              <a:t>Obesity Trends* Among U.S. Adults</a:t>
            </a:r>
            <a:br>
              <a:rPr lang="en-US" altLang="en-US" sz="2400" smtClean="0"/>
            </a:br>
            <a:r>
              <a:rPr lang="en-US" altLang="en-US" sz="2400" smtClean="0">
                <a:solidFill>
                  <a:srgbClr val="DE3021"/>
                </a:solidFill>
              </a:rPr>
              <a:t>BRFSS, 2000</a:t>
            </a:r>
          </a:p>
        </p:txBody>
      </p:sp>
      <p:sp>
        <p:nvSpPr>
          <p:cNvPr id="49156" name="Text Box 149"/>
          <p:cNvSpPr txBox="1">
            <a:spLocks noChangeArrowheads="1"/>
          </p:cNvSpPr>
          <p:nvPr/>
        </p:nvSpPr>
        <p:spPr bwMode="auto">
          <a:xfrm>
            <a:off x="2119489" y="1200151"/>
            <a:ext cx="55194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altLang="en-US" sz="1400" b="1">
                <a:solidFill>
                  <a:srgbClr val="000000"/>
                </a:solidFill>
                <a:latin typeface="Verdana" pitchFamily="34" charset="0"/>
              </a:rPr>
              <a:t>(*BMI ≥30, or ~ 30 lbs. overweight for 5’ 4” person)</a:t>
            </a:r>
          </a:p>
        </p:txBody>
      </p:sp>
      <p:sp>
        <p:nvSpPr>
          <p:cNvPr id="49157" name="Text Box 168"/>
          <p:cNvSpPr txBox="1">
            <a:spLocks noChangeArrowheads="1"/>
          </p:cNvSpPr>
          <p:nvPr/>
        </p:nvSpPr>
        <p:spPr bwMode="auto">
          <a:xfrm>
            <a:off x="653345" y="5894388"/>
            <a:ext cx="7240411"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altLang="en-US" sz="1400" b="1">
                <a:solidFill>
                  <a:srgbClr val="000000"/>
                </a:solidFill>
                <a:latin typeface="Arial Narrow" pitchFamily="34" charset="0"/>
              </a:rPr>
              <a:t>No Data          &lt;10%           10%–14%	    15%–19%          </a:t>
            </a:r>
            <a:r>
              <a:rPr lang="en-US" altLang="en-US" sz="1400">
                <a:solidFill>
                  <a:srgbClr val="000000"/>
                </a:solidFill>
                <a:latin typeface="Arial Narrow" pitchFamily="34" charset="0"/>
              </a:rPr>
              <a:t> </a:t>
            </a:r>
            <a:r>
              <a:rPr lang="en-US" altLang="en-US" sz="1400" b="1">
                <a:solidFill>
                  <a:srgbClr val="000000"/>
                </a:solidFill>
                <a:latin typeface="Arial Narrow" pitchFamily="34" charset="0"/>
              </a:rPr>
              <a:t>≥20%</a:t>
            </a:r>
            <a:endParaRPr lang="en-US" altLang="en-US" sz="1400">
              <a:solidFill>
                <a:srgbClr val="000000"/>
              </a:solidFill>
              <a:latin typeface="Arial Narrow" pitchFamily="34" charset="0"/>
            </a:endParaRPr>
          </a:p>
        </p:txBody>
      </p:sp>
      <p:sp>
        <p:nvSpPr>
          <p:cNvPr id="49158" name="Rectangle 169"/>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49159" name="Rectangle 170"/>
          <p:cNvSpPr>
            <a:spLocks noChangeArrowheads="1"/>
          </p:cNvSpPr>
          <p:nvPr/>
        </p:nvSpPr>
        <p:spPr bwMode="auto">
          <a:xfrm>
            <a:off x="1347612" y="5953125"/>
            <a:ext cx="208844" cy="234950"/>
          </a:xfrm>
          <a:prstGeom prst="rect">
            <a:avLst/>
          </a:prstGeom>
          <a:solidFill>
            <a:srgbClr val="99CCFF"/>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49160" name="Rectangle 171"/>
          <p:cNvSpPr>
            <a:spLocks noChangeArrowheads="1"/>
          </p:cNvSpPr>
          <p:nvPr/>
        </p:nvSpPr>
        <p:spPr bwMode="auto">
          <a:xfrm>
            <a:off x="2229556" y="5951538"/>
            <a:ext cx="208844" cy="234950"/>
          </a:xfrm>
          <a:prstGeom prst="rect">
            <a:avLst/>
          </a:prstGeom>
          <a:solidFill>
            <a:srgbClr val="6699FF"/>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pPr algn="ctr"/>
            <a:endParaRPr lang="en-US" altLang="en-US">
              <a:solidFill>
                <a:srgbClr val="000000"/>
              </a:solidFill>
            </a:endParaRPr>
          </a:p>
        </p:txBody>
      </p:sp>
      <p:sp>
        <p:nvSpPr>
          <p:cNvPr id="49161" name="Rectangle 172"/>
          <p:cNvSpPr>
            <a:spLocks noChangeArrowheads="1"/>
          </p:cNvSpPr>
          <p:nvPr/>
        </p:nvSpPr>
        <p:spPr bwMode="auto">
          <a:xfrm>
            <a:off x="3296356" y="5961063"/>
            <a:ext cx="208844" cy="234950"/>
          </a:xfrm>
          <a:prstGeom prst="rect">
            <a:avLst/>
          </a:prstGeom>
          <a:solidFill>
            <a:srgbClr val="0000A0"/>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49162" name="Rectangle 174"/>
          <p:cNvSpPr>
            <a:spLocks noChangeArrowheads="1"/>
          </p:cNvSpPr>
          <p:nvPr/>
        </p:nvSpPr>
        <p:spPr bwMode="auto">
          <a:xfrm>
            <a:off x="4439356" y="5945188"/>
            <a:ext cx="208844" cy="234950"/>
          </a:xfrm>
          <a:prstGeom prst="rect">
            <a:avLst/>
          </a:prstGeom>
          <a:solidFill>
            <a:srgbClr val="FFC66D"/>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49163" name="Rectangle 175"/>
          <p:cNvSpPr>
            <a:spLocks noChangeArrowheads="1"/>
          </p:cNvSpPr>
          <p:nvPr/>
        </p:nvSpPr>
        <p:spPr bwMode="auto">
          <a:xfrm>
            <a:off x="395112" y="5892800"/>
            <a:ext cx="5064478"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Tree>
    <p:extLst>
      <p:ext uri="{BB962C8B-B14F-4D97-AF65-F5344CB8AC3E}">
        <p14:creationId xmlns:p14="http://schemas.microsoft.com/office/powerpoint/2010/main" val="101288044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Life  - Style</a:t>
            </a:r>
            <a:endParaRPr lang="en-US" dirty="0"/>
          </a:p>
        </p:txBody>
      </p:sp>
      <p:sp>
        <p:nvSpPr>
          <p:cNvPr id="3" name="Content Placeholder 2"/>
          <p:cNvSpPr>
            <a:spLocks noGrp="1"/>
          </p:cNvSpPr>
          <p:nvPr>
            <p:ph idx="1"/>
          </p:nvPr>
        </p:nvSpPr>
        <p:spPr>
          <a:xfrm>
            <a:off x="304800" y="1905000"/>
            <a:ext cx="8001000" cy="1981200"/>
          </a:xfrm>
        </p:spPr>
        <p:txBody>
          <a:bodyPr/>
          <a:lstStyle/>
          <a:p>
            <a:r>
              <a:rPr lang="en-US" sz="3200" dirty="0"/>
              <a:t>“Life style”:  “A </a:t>
            </a:r>
            <a:r>
              <a:rPr lang="en-US" sz="3200" i="1" u="sng" dirty="0"/>
              <a:t>way of life </a:t>
            </a:r>
            <a:r>
              <a:rPr lang="en-US" sz="3200" dirty="0"/>
              <a:t>or style of living that </a:t>
            </a:r>
            <a:r>
              <a:rPr lang="en-US" sz="3200" i="1" dirty="0"/>
              <a:t>reflects the attitudes and </a:t>
            </a:r>
            <a:r>
              <a:rPr lang="en-US" sz="3200" i="1" u="sng" dirty="0"/>
              <a:t>values</a:t>
            </a:r>
            <a:r>
              <a:rPr lang="en-US" sz="3200" i="1" dirty="0"/>
              <a:t> </a:t>
            </a:r>
            <a:r>
              <a:rPr lang="en-US" sz="3200" dirty="0"/>
              <a:t>of a person or group”. </a:t>
            </a:r>
            <a:r>
              <a:rPr lang="en-US" sz="1600" dirty="0"/>
              <a:t>(thefreedictionairy.com)</a:t>
            </a:r>
          </a:p>
          <a:p>
            <a:endParaRPr lang="en-US" dirty="0" smtClean="0"/>
          </a:p>
          <a:p>
            <a:endParaRPr lang="en-US" dirty="0"/>
          </a:p>
        </p:txBody>
      </p:sp>
      <p:pic>
        <p:nvPicPr>
          <p:cNvPr id="205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783160" y="4267200"/>
            <a:ext cx="2343150" cy="19526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109144399"/>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78"/>
          <p:cNvSpPr>
            <a:spLocks noGrp="1" noChangeArrowheads="1"/>
          </p:cNvSpPr>
          <p:nvPr>
            <p:ph type="title" idx="4294967295"/>
          </p:nvPr>
        </p:nvSpPr>
        <p:spPr>
          <a:xfrm>
            <a:off x="0" y="242888"/>
            <a:ext cx="9144000" cy="1143000"/>
          </a:xfrm>
        </p:spPr>
        <p:txBody>
          <a:bodyPr/>
          <a:lstStyle/>
          <a:p>
            <a:r>
              <a:rPr lang="en-US" altLang="en-US" sz="2400" smtClean="0"/>
              <a:t>Obesity Trends* Among U.S. Adults</a:t>
            </a:r>
            <a:br>
              <a:rPr lang="en-US" altLang="en-US" sz="2400" smtClean="0"/>
            </a:br>
            <a:r>
              <a:rPr lang="en-US" altLang="en-US" sz="2400" smtClean="0">
                <a:solidFill>
                  <a:srgbClr val="DE3021"/>
                </a:solidFill>
              </a:rPr>
              <a:t>BRFSS, 2001</a:t>
            </a:r>
          </a:p>
        </p:txBody>
      </p:sp>
      <p:sp>
        <p:nvSpPr>
          <p:cNvPr id="50179" name="Freeform 3"/>
          <p:cNvSpPr>
            <a:spLocks/>
          </p:cNvSpPr>
          <p:nvPr/>
        </p:nvSpPr>
        <p:spPr bwMode="auto">
          <a:xfrm>
            <a:off x="4013200" y="2003425"/>
            <a:ext cx="643467"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180" name="Freeform 16"/>
          <p:cNvSpPr>
            <a:spLocks/>
          </p:cNvSpPr>
          <p:nvPr/>
        </p:nvSpPr>
        <p:spPr bwMode="auto">
          <a:xfrm>
            <a:off x="5590822" y="4311650"/>
            <a:ext cx="890412"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181" name="Freeform 20"/>
          <p:cNvSpPr>
            <a:spLocks/>
          </p:cNvSpPr>
          <p:nvPr/>
        </p:nvSpPr>
        <p:spPr bwMode="auto">
          <a:xfrm>
            <a:off x="3325989" y="2452689"/>
            <a:ext cx="681566"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182" name="Freeform 21"/>
          <p:cNvSpPr>
            <a:spLocks/>
          </p:cNvSpPr>
          <p:nvPr/>
        </p:nvSpPr>
        <p:spPr bwMode="auto">
          <a:xfrm>
            <a:off x="3436056" y="3003551"/>
            <a:ext cx="715433"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50183" name="Freeform 22"/>
          <p:cNvSpPr>
            <a:spLocks/>
          </p:cNvSpPr>
          <p:nvPr/>
        </p:nvSpPr>
        <p:spPr bwMode="auto">
          <a:xfrm>
            <a:off x="3341512" y="3521076"/>
            <a:ext cx="685800"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184" name="Freeform 25"/>
          <p:cNvSpPr>
            <a:spLocks/>
          </p:cNvSpPr>
          <p:nvPr/>
        </p:nvSpPr>
        <p:spPr bwMode="auto">
          <a:xfrm>
            <a:off x="6661857" y="2266950"/>
            <a:ext cx="166511"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185" name="Freeform 42"/>
          <p:cNvSpPr>
            <a:spLocks/>
          </p:cNvSpPr>
          <p:nvPr/>
        </p:nvSpPr>
        <p:spPr bwMode="auto">
          <a:xfrm>
            <a:off x="2957690" y="2794001"/>
            <a:ext cx="550333"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186" name="Freeform 43"/>
          <p:cNvSpPr>
            <a:spLocks/>
          </p:cNvSpPr>
          <p:nvPr/>
        </p:nvSpPr>
        <p:spPr bwMode="auto">
          <a:xfrm>
            <a:off x="2343856" y="1709739"/>
            <a:ext cx="649111"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187" name="Freeform 46"/>
          <p:cNvSpPr>
            <a:spLocks/>
          </p:cNvSpPr>
          <p:nvPr/>
        </p:nvSpPr>
        <p:spPr bwMode="auto">
          <a:xfrm>
            <a:off x="3052234" y="1857375"/>
            <a:ext cx="997655"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188" name="Freeform 47"/>
          <p:cNvSpPr>
            <a:spLocks/>
          </p:cNvSpPr>
          <p:nvPr/>
        </p:nvSpPr>
        <p:spPr bwMode="auto">
          <a:xfrm>
            <a:off x="2452511" y="2662239"/>
            <a:ext cx="620889"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189" name="Freeform 48"/>
          <p:cNvSpPr>
            <a:spLocks/>
          </p:cNvSpPr>
          <p:nvPr/>
        </p:nvSpPr>
        <p:spPr bwMode="auto">
          <a:xfrm>
            <a:off x="2777067" y="3444875"/>
            <a:ext cx="658989"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190" name="Freeform 49"/>
          <p:cNvSpPr>
            <a:spLocks/>
          </p:cNvSpPr>
          <p:nvPr/>
        </p:nvSpPr>
        <p:spPr bwMode="auto">
          <a:xfrm>
            <a:off x="4607278" y="1981201"/>
            <a:ext cx="643467"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191" name="Freeform 56"/>
          <p:cNvSpPr>
            <a:spLocks/>
          </p:cNvSpPr>
          <p:nvPr/>
        </p:nvSpPr>
        <p:spPr bwMode="auto">
          <a:xfrm>
            <a:off x="5171723" y="3846514"/>
            <a:ext cx="338667"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0192" name="Freeform 58"/>
          <p:cNvSpPr>
            <a:spLocks/>
          </p:cNvSpPr>
          <p:nvPr/>
        </p:nvSpPr>
        <p:spPr bwMode="auto">
          <a:xfrm>
            <a:off x="5923845" y="3127376"/>
            <a:ext cx="738012"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193" name="Freeform 61"/>
          <p:cNvSpPr>
            <a:spLocks/>
          </p:cNvSpPr>
          <p:nvPr/>
        </p:nvSpPr>
        <p:spPr bwMode="auto">
          <a:xfrm>
            <a:off x="6248401" y="3041650"/>
            <a:ext cx="448733"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50194" name="Group 103"/>
          <p:cNvGrpSpPr>
            <a:grpSpLocks/>
          </p:cNvGrpSpPr>
          <p:nvPr/>
        </p:nvGrpSpPr>
        <p:grpSpPr bwMode="auto">
          <a:xfrm>
            <a:off x="1027290" y="1833564"/>
            <a:ext cx="5880100" cy="3443287"/>
            <a:chOff x="720" y="1155"/>
            <a:chExt cx="4167" cy="2169"/>
          </a:xfrm>
        </p:grpSpPr>
        <p:sp>
          <p:nvSpPr>
            <p:cNvPr id="50219" name="Freeform 4"/>
            <p:cNvSpPr>
              <a:spLocks/>
            </p:cNvSpPr>
            <p:nvPr/>
          </p:nvSpPr>
          <p:spPr bwMode="auto">
            <a:xfrm>
              <a:off x="2816" y="1511"/>
              <a:ext cx="482" cy="312"/>
            </a:xfrm>
            <a:custGeom>
              <a:avLst/>
              <a:gdLst>
                <a:gd name="T0" fmla="*/ 0 w 94"/>
                <a:gd name="T1" fmla="*/ 5918 h 64"/>
                <a:gd name="T2" fmla="*/ 395 w 94"/>
                <a:gd name="T3" fmla="*/ 1974 h 64"/>
                <a:gd name="T4" fmla="*/ 554 w 94"/>
                <a:gd name="T5" fmla="*/ 0 h 64"/>
                <a:gd name="T6" fmla="*/ 12542 w 94"/>
                <a:gd name="T7" fmla="*/ 473 h 64"/>
                <a:gd name="T8" fmla="*/ 12542 w 94"/>
                <a:gd name="T9" fmla="*/ 687 h 64"/>
                <a:gd name="T10" fmla="*/ 12409 w 94"/>
                <a:gd name="T11" fmla="*/ 809 h 64"/>
                <a:gd name="T12" fmla="*/ 12122 w 94"/>
                <a:gd name="T13" fmla="*/ 1165 h 64"/>
                <a:gd name="T14" fmla="*/ 12122 w 94"/>
                <a:gd name="T15" fmla="*/ 1282 h 64"/>
                <a:gd name="T16" fmla="*/ 12676 w 94"/>
                <a:gd name="T17" fmla="*/ 1736 h 64"/>
                <a:gd name="T18" fmla="*/ 12676 w 94"/>
                <a:gd name="T19" fmla="*/ 5324 h 64"/>
                <a:gd name="T20" fmla="*/ 12676 w 94"/>
                <a:gd name="T21" fmla="*/ 5324 h 64"/>
                <a:gd name="T22" fmla="*/ 12409 w 94"/>
                <a:gd name="T23" fmla="*/ 5324 h 64"/>
                <a:gd name="T24" fmla="*/ 12542 w 94"/>
                <a:gd name="T25" fmla="*/ 5441 h 64"/>
                <a:gd name="T26" fmla="*/ 12676 w 94"/>
                <a:gd name="T27" fmla="*/ 5562 h 64"/>
                <a:gd name="T28" fmla="*/ 12542 w 94"/>
                <a:gd name="T29" fmla="*/ 5796 h 64"/>
                <a:gd name="T30" fmla="*/ 12676 w 94"/>
                <a:gd name="T31" fmla="*/ 5918 h 64"/>
                <a:gd name="T32" fmla="*/ 12676 w 94"/>
                <a:gd name="T33" fmla="*/ 6250 h 64"/>
                <a:gd name="T34" fmla="*/ 12542 w 94"/>
                <a:gd name="T35" fmla="*/ 6250 h 64"/>
                <a:gd name="T36" fmla="*/ 12676 w 94"/>
                <a:gd name="T37" fmla="*/ 6489 h 64"/>
                <a:gd name="T38" fmla="*/ 12409 w 94"/>
                <a:gd name="T39" fmla="*/ 6845 h 64"/>
                <a:gd name="T40" fmla="*/ 12676 w 94"/>
                <a:gd name="T41" fmla="*/ 7176 h 64"/>
                <a:gd name="T42" fmla="*/ 12676 w 94"/>
                <a:gd name="T43" fmla="*/ 7415 h 64"/>
                <a:gd name="T44" fmla="*/ 12676 w 94"/>
                <a:gd name="T45" fmla="*/ 7415 h 64"/>
                <a:gd name="T46" fmla="*/ 12281 w 94"/>
                <a:gd name="T47" fmla="*/ 7176 h 64"/>
                <a:gd name="T48" fmla="*/ 11594 w 94"/>
                <a:gd name="T49" fmla="*/ 6845 h 64"/>
                <a:gd name="T50" fmla="*/ 11332 w 94"/>
                <a:gd name="T51" fmla="*/ 6728 h 64"/>
                <a:gd name="T52" fmla="*/ 11045 w 94"/>
                <a:gd name="T53" fmla="*/ 6728 h 64"/>
                <a:gd name="T54" fmla="*/ 10778 w 94"/>
                <a:gd name="T55" fmla="*/ 6937 h 64"/>
                <a:gd name="T56" fmla="*/ 10650 w 94"/>
                <a:gd name="T57" fmla="*/ 6937 h 64"/>
                <a:gd name="T58" fmla="*/ 10384 w 94"/>
                <a:gd name="T59" fmla="*/ 6937 h 64"/>
                <a:gd name="T60" fmla="*/ 10255 w 94"/>
                <a:gd name="T61" fmla="*/ 6606 h 64"/>
                <a:gd name="T62" fmla="*/ 10122 w 94"/>
                <a:gd name="T63" fmla="*/ 6489 h 64"/>
                <a:gd name="T64" fmla="*/ 9835 w 94"/>
                <a:gd name="T65" fmla="*/ 6606 h 64"/>
                <a:gd name="T66" fmla="*/ 9568 w 94"/>
                <a:gd name="T67" fmla="*/ 6606 h 64"/>
                <a:gd name="T68" fmla="*/ 9307 w 94"/>
                <a:gd name="T69" fmla="*/ 6250 h 64"/>
                <a:gd name="T70" fmla="*/ 0 w 94"/>
                <a:gd name="T71" fmla="*/ 5918 h 64"/>
                <a:gd name="T72" fmla="*/ 0 w 94"/>
                <a:gd name="T73" fmla="*/ 5918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20" name="Freeform 5"/>
            <p:cNvSpPr>
              <a:spLocks/>
            </p:cNvSpPr>
            <p:nvPr/>
          </p:nvSpPr>
          <p:spPr bwMode="auto">
            <a:xfrm>
              <a:off x="2800" y="1760"/>
              <a:ext cx="570" cy="268"/>
            </a:xfrm>
            <a:custGeom>
              <a:avLst/>
              <a:gdLst>
                <a:gd name="T0" fmla="*/ 0 w 111"/>
                <a:gd name="T1" fmla="*/ 3942 h 55"/>
                <a:gd name="T2" fmla="*/ 395 w 111"/>
                <a:gd name="T3" fmla="*/ 0 h 55"/>
                <a:gd name="T4" fmla="*/ 9757 w 111"/>
                <a:gd name="T5" fmla="*/ 356 h 55"/>
                <a:gd name="T6" fmla="*/ 10019 w 111"/>
                <a:gd name="T7" fmla="*/ 687 h 55"/>
                <a:gd name="T8" fmla="*/ 10286 w 111"/>
                <a:gd name="T9" fmla="*/ 687 h 55"/>
                <a:gd name="T10" fmla="*/ 10573 w 111"/>
                <a:gd name="T11" fmla="*/ 570 h 55"/>
                <a:gd name="T12" fmla="*/ 10707 w 111"/>
                <a:gd name="T13" fmla="*/ 687 h 55"/>
                <a:gd name="T14" fmla="*/ 10840 w 111"/>
                <a:gd name="T15" fmla="*/ 1043 h 55"/>
                <a:gd name="T16" fmla="*/ 11102 w 111"/>
                <a:gd name="T17" fmla="*/ 1043 h 55"/>
                <a:gd name="T18" fmla="*/ 11236 w 111"/>
                <a:gd name="T19" fmla="*/ 1043 h 55"/>
                <a:gd name="T20" fmla="*/ 11498 w 111"/>
                <a:gd name="T21" fmla="*/ 809 h 55"/>
                <a:gd name="T22" fmla="*/ 11785 w 111"/>
                <a:gd name="T23" fmla="*/ 809 h 55"/>
                <a:gd name="T24" fmla="*/ 12052 w 111"/>
                <a:gd name="T25" fmla="*/ 926 h 55"/>
                <a:gd name="T26" fmla="*/ 12735 w 111"/>
                <a:gd name="T27" fmla="*/ 1282 h 55"/>
                <a:gd name="T28" fmla="*/ 13131 w 111"/>
                <a:gd name="T29" fmla="*/ 1496 h 55"/>
                <a:gd name="T30" fmla="*/ 13131 w 111"/>
                <a:gd name="T31" fmla="*/ 1735 h 55"/>
                <a:gd name="T32" fmla="*/ 13398 w 111"/>
                <a:gd name="T33" fmla="*/ 1852 h 55"/>
                <a:gd name="T34" fmla="*/ 13398 w 111"/>
                <a:gd name="T35" fmla="*/ 1969 h 55"/>
                <a:gd name="T36" fmla="*/ 13264 w 111"/>
                <a:gd name="T37" fmla="*/ 2207 h 55"/>
                <a:gd name="T38" fmla="*/ 13398 w 111"/>
                <a:gd name="T39" fmla="*/ 2422 h 55"/>
                <a:gd name="T40" fmla="*/ 13552 w 111"/>
                <a:gd name="T41" fmla="*/ 2777 h 55"/>
                <a:gd name="T42" fmla="*/ 13685 w 111"/>
                <a:gd name="T43" fmla="*/ 2894 h 55"/>
                <a:gd name="T44" fmla="*/ 13685 w 111"/>
                <a:gd name="T45" fmla="*/ 3016 h 55"/>
                <a:gd name="T46" fmla="*/ 13685 w 111"/>
                <a:gd name="T47" fmla="*/ 3231 h 55"/>
                <a:gd name="T48" fmla="*/ 13947 w 111"/>
                <a:gd name="T49" fmla="*/ 3348 h 55"/>
                <a:gd name="T50" fmla="*/ 14081 w 111"/>
                <a:gd name="T51" fmla="*/ 3465 h 55"/>
                <a:gd name="T52" fmla="*/ 13947 w 111"/>
                <a:gd name="T53" fmla="*/ 3703 h 55"/>
                <a:gd name="T54" fmla="*/ 13947 w 111"/>
                <a:gd name="T55" fmla="*/ 3942 h 55"/>
                <a:gd name="T56" fmla="*/ 14214 w 111"/>
                <a:gd name="T57" fmla="*/ 4059 h 55"/>
                <a:gd name="T58" fmla="*/ 14214 w 111"/>
                <a:gd name="T59" fmla="*/ 4273 h 55"/>
                <a:gd name="T60" fmla="*/ 14081 w 111"/>
                <a:gd name="T61" fmla="*/ 4390 h 55"/>
                <a:gd name="T62" fmla="*/ 14214 w 111"/>
                <a:gd name="T63" fmla="*/ 4512 h 55"/>
                <a:gd name="T64" fmla="*/ 14348 w 111"/>
                <a:gd name="T65" fmla="*/ 4751 h 55"/>
                <a:gd name="T66" fmla="*/ 14214 w 111"/>
                <a:gd name="T67" fmla="*/ 4868 h 55"/>
                <a:gd name="T68" fmla="*/ 14348 w 111"/>
                <a:gd name="T69" fmla="*/ 5082 h 55"/>
                <a:gd name="T70" fmla="*/ 14348 w 111"/>
                <a:gd name="T71" fmla="*/ 5199 h 55"/>
                <a:gd name="T72" fmla="*/ 14476 w 111"/>
                <a:gd name="T73" fmla="*/ 5316 h 55"/>
                <a:gd name="T74" fmla="*/ 14635 w 111"/>
                <a:gd name="T75" fmla="*/ 5555 h 55"/>
                <a:gd name="T76" fmla="*/ 14769 w 111"/>
                <a:gd name="T77" fmla="*/ 5794 h 55"/>
                <a:gd name="T78" fmla="*/ 15031 w 111"/>
                <a:gd name="T79" fmla="*/ 6008 h 55"/>
                <a:gd name="T80" fmla="*/ 15031 w 111"/>
                <a:gd name="T81" fmla="*/ 6125 h 55"/>
                <a:gd name="T82" fmla="*/ 15031 w 111"/>
                <a:gd name="T83" fmla="*/ 6247 h 55"/>
                <a:gd name="T84" fmla="*/ 15031 w 111"/>
                <a:gd name="T85" fmla="*/ 6364 h 55"/>
                <a:gd name="T86" fmla="*/ 3374 w 111"/>
                <a:gd name="T87" fmla="*/ 6125 h 55"/>
                <a:gd name="T88" fmla="*/ 3533 w 111"/>
                <a:gd name="T89" fmla="*/ 4156 h 55"/>
                <a:gd name="T90" fmla="*/ 0 w 111"/>
                <a:gd name="T91" fmla="*/ 3942 h 55"/>
                <a:gd name="T92" fmla="*/ 0 w 111"/>
                <a:gd name="T93" fmla="*/ 3942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21" name="Freeform 6"/>
            <p:cNvSpPr>
              <a:spLocks/>
            </p:cNvSpPr>
            <p:nvPr/>
          </p:nvSpPr>
          <p:spPr bwMode="auto">
            <a:xfrm>
              <a:off x="2913" y="2018"/>
              <a:ext cx="512" cy="259"/>
            </a:xfrm>
            <a:custGeom>
              <a:avLst/>
              <a:gdLst>
                <a:gd name="T0" fmla="*/ 394 w 100"/>
                <a:gd name="T1" fmla="*/ 0 h 53"/>
                <a:gd name="T2" fmla="*/ 11955 w 100"/>
                <a:gd name="T3" fmla="*/ 239 h 53"/>
                <a:gd name="T4" fmla="*/ 12739 w 100"/>
                <a:gd name="T5" fmla="*/ 694 h 53"/>
                <a:gd name="T6" fmla="*/ 12477 w 100"/>
                <a:gd name="T7" fmla="*/ 933 h 53"/>
                <a:gd name="T8" fmla="*/ 12477 w 100"/>
                <a:gd name="T9" fmla="*/ 1168 h 53"/>
                <a:gd name="T10" fmla="*/ 12611 w 100"/>
                <a:gd name="T11" fmla="*/ 1407 h 53"/>
                <a:gd name="T12" fmla="*/ 12739 w 100"/>
                <a:gd name="T13" fmla="*/ 1407 h 53"/>
                <a:gd name="T14" fmla="*/ 12897 w 100"/>
                <a:gd name="T15" fmla="*/ 1745 h 53"/>
                <a:gd name="T16" fmla="*/ 13030 w 100"/>
                <a:gd name="T17" fmla="*/ 1862 h 53"/>
                <a:gd name="T18" fmla="*/ 13292 w 100"/>
                <a:gd name="T19" fmla="*/ 1862 h 53"/>
                <a:gd name="T20" fmla="*/ 13292 w 100"/>
                <a:gd name="T21" fmla="*/ 1984 h 53"/>
                <a:gd name="T22" fmla="*/ 13420 w 100"/>
                <a:gd name="T23" fmla="*/ 6187 h 53"/>
                <a:gd name="T24" fmla="*/ 0 w 100"/>
                <a:gd name="T25" fmla="*/ 5947 h 53"/>
                <a:gd name="T26" fmla="*/ 394 w 100"/>
                <a:gd name="T27" fmla="*/ 0 h 53"/>
                <a:gd name="T28" fmla="*/ 394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22" name="Freeform 7"/>
            <p:cNvSpPr>
              <a:spLocks/>
            </p:cNvSpPr>
            <p:nvPr/>
          </p:nvSpPr>
          <p:spPr bwMode="auto">
            <a:xfrm>
              <a:off x="2841" y="2262"/>
              <a:ext cx="595" cy="293"/>
            </a:xfrm>
            <a:custGeom>
              <a:avLst/>
              <a:gdLst>
                <a:gd name="T0" fmla="*/ 1893 w 116"/>
                <a:gd name="T1" fmla="*/ 117 h 60"/>
                <a:gd name="T2" fmla="*/ 0 w 116"/>
                <a:gd name="T3" fmla="*/ 1050 h 60"/>
                <a:gd name="T4" fmla="*/ 5396 w 116"/>
                <a:gd name="T5" fmla="*/ 5128 h 60"/>
                <a:gd name="T6" fmla="*/ 5658 w 116"/>
                <a:gd name="T7" fmla="*/ 5245 h 60"/>
                <a:gd name="T8" fmla="*/ 6078 w 116"/>
                <a:gd name="T9" fmla="*/ 5582 h 60"/>
                <a:gd name="T10" fmla="*/ 6473 w 116"/>
                <a:gd name="T11" fmla="*/ 5484 h 60"/>
                <a:gd name="T12" fmla="*/ 6735 w 116"/>
                <a:gd name="T13" fmla="*/ 5582 h 60"/>
                <a:gd name="T14" fmla="*/ 6894 w 116"/>
                <a:gd name="T15" fmla="*/ 5821 h 60"/>
                <a:gd name="T16" fmla="*/ 7417 w 116"/>
                <a:gd name="T17" fmla="*/ 5938 h 60"/>
                <a:gd name="T18" fmla="*/ 7684 w 116"/>
                <a:gd name="T19" fmla="*/ 6055 h 60"/>
                <a:gd name="T20" fmla="*/ 7971 w 116"/>
                <a:gd name="T21" fmla="*/ 5938 h 60"/>
                <a:gd name="T22" fmla="*/ 8233 w 116"/>
                <a:gd name="T23" fmla="*/ 6177 h 60"/>
                <a:gd name="T24" fmla="*/ 8761 w 116"/>
                <a:gd name="T25" fmla="*/ 6177 h 60"/>
                <a:gd name="T26" fmla="*/ 9048 w 116"/>
                <a:gd name="T27" fmla="*/ 6417 h 60"/>
                <a:gd name="T28" fmla="*/ 9181 w 116"/>
                <a:gd name="T29" fmla="*/ 6632 h 60"/>
                <a:gd name="T30" fmla="*/ 9576 w 116"/>
                <a:gd name="T31" fmla="*/ 6509 h 60"/>
                <a:gd name="T32" fmla="*/ 10130 w 116"/>
                <a:gd name="T33" fmla="*/ 6749 h 60"/>
                <a:gd name="T34" fmla="*/ 10392 w 116"/>
                <a:gd name="T35" fmla="*/ 6632 h 60"/>
                <a:gd name="T36" fmla="*/ 10654 w 116"/>
                <a:gd name="T37" fmla="*/ 6632 h 60"/>
                <a:gd name="T38" fmla="*/ 10654 w 116"/>
                <a:gd name="T39" fmla="*/ 6988 h 60"/>
                <a:gd name="T40" fmla="*/ 10787 w 116"/>
                <a:gd name="T41" fmla="*/ 6749 h 60"/>
                <a:gd name="T42" fmla="*/ 11074 w 116"/>
                <a:gd name="T43" fmla="*/ 6509 h 60"/>
                <a:gd name="T44" fmla="*/ 11208 w 116"/>
                <a:gd name="T45" fmla="*/ 6632 h 60"/>
                <a:gd name="T46" fmla="*/ 11469 w 116"/>
                <a:gd name="T47" fmla="*/ 6749 h 60"/>
                <a:gd name="T48" fmla="*/ 11736 w 116"/>
                <a:gd name="T49" fmla="*/ 6632 h 60"/>
                <a:gd name="T50" fmla="*/ 11736 w 116"/>
                <a:gd name="T51" fmla="*/ 6749 h 60"/>
                <a:gd name="T52" fmla="*/ 12156 w 116"/>
                <a:gd name="T53" fmla="*/ 6988 h 60"/>
                <a:gd name="T54" fmla="*/ 12551 w 116"/>
                <a:gd name="T55" fmla="*/ 6749 h 60"/>
                <a:gd name="T56" fmla="*/ 13367 w 116"/>
                <a:gd name="T57" fmla="*/ 6509 h 60"/>
                <a:gd name="T58" fmla="*/ 13629 w 116"/>
                <a:gd name="T59" fmla="*/ 6509 h 60"/>
                <a:gd name="T60" fmla="*/ 14311 w 116"/>
                <a:gd name="T61" fmla="*/ 6509 h 60"/>
                <a:gd name="T62" fmla="*/ 15260 w 116"/>
                <a:gd name="T63" fmla="*/ 6866 h 60"/>
                <a:gd name="T64" fmla="*/ 15521 w 116"/>
                <a:gd name="T65" fmla="*/ 6988 h 60"/>
                <a:gd name="T66" fmla="*/ 15655 w 116"/>
                <a:gd name="T67" fmla="*/ 3599 h 60"/>
                <a:gd name="T68" fmla="*/ 15393 w 116"/>
                <a:gd name="T69" fmla="*/ 3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23" name="Freeform 8"/>
            <p:cNvSpPr>
              <a:spLocks/>
            </p:cNvSpPr>
            <p:nvPr/>
          </p:nvSpPr>
          <p:spPr bwMode="auto">
            <a:xfrm>
              <a:off x="3288" y="1726"/>
              <a:ext cx="420" cy="263"/>
            </a:xfrm>
            <a:custGeom>
              <a:avLst/>
              <a:gdLst>
                <a:gd name="T0" fmla="*/ 8866 w 82"/>
                <a:gd name="T1" fmla="*/ 0 h 54"/>
                <a:gd name="T2" fmla="*/ 9127 w 82"/>
                <a:gd name="T3" fmla="*/ 453 h 54"/>
                <a:gd name="T4" fmla="*/ 8999 w 82"/>
                <a:gd name="T5" fmla="*/ 687 h 54"/>
                <a:gd name="T6" fmla="*/ 9260 w 82"/>
                <a:gd name="T7" fmla="*/ 1495 h 54"/>
                <a:gd name="T8" fmla="*/ 9942 w 82"/>
                <a:gd name="T9" fmla="*/ 1851 h 54"/>
                <a:gd name="T10" fmla="*/ 10075 w 82"/>
                <a:gd name="T11" fmla="*/ 2089 h 54"/>
                <a:gd name="T12" fmla="*/ 10495 w 82"/>
                <a:gd name="T13" fmla="*/ 2421 h 54"/>
                <a:gd name="T14" fmla="*/ 11017 w 82"/>
                <a:gd name="T15" fmla="*/ 3015 h 54"/>
                <a:gd name="T16" fmla="*/ 10756 w 82"/>
                <a:gd name="T17" fmla="*/ 3346 h 54"/>
                <a:gd name="T18" fmla="*/ 10756 w 82"/>
                <a:gd name="T19" fmla="*/ 3580 h 54"/>
                <a:gd name="T20" fmla="*/ 10075 w 82"/>
                <a:gd name="T21" fmla="*/ 3935 h 54"/>
                <a:gd name="T22" fmla="*/ 9680 w 82"/>
                <a:gd name="T23" fmla="*/ 4033 h 54"/>
                <a:gd name="T24" fmla="*/ 9419 w 82"/>
                <a:gd name="T25" fmla="*/ 4388 h 54"/>
                <a:gd name="T26" fmla="*/ 9680 w 82"/>
                <a:gd name="T27" fmla="*/ 4744 h 54"/>
                <a:gd name="T28" fmla="*/ 9680 w 82"/>
                <a:gd name="T29" fmla="*/ 5075 h 54"/>
                <a:gd name="T30" fmla="*/ 9127 w 82"/>
                <a:gd name="T31" fmla="*/ 5786 h 54"/>
                <a:gd name="T32" fmla="*/ 8999 w 82"/>
                <a:gd name="T33" fmla="*/ 6122 h 54"/>
                <a:gd name="T34" fmla="*/ 8472 w 82"/>
                <a:gd name="T35" fmla="*/ 5786 h 54"/>
                <a:gd name="T36" fmla="*/ 1470 w 82"/>
                <a:gd name="T37" fmla="*/ 5883 h 54"/>
                <a:gd name="T38" fmla="*/ 1470 w 82"/>
                <a:gd name="T39" fmla="*/ 5552 h 54"/>
                <a:gd name="T40" fmla="*/ 1209 w 82"/>
                <a:gd name="T41" fmla="*/ 5197 h 54"/>
                <a:gd name="T42" fmla="*/ 1337 w 82"/>
                <a:gd name="T43" fmla="*/ 4861 h 54"/>
                <a:gd name="T44" fmla="*/ 1076 w 82"/>
                <a:gd name="T45" fmla="*/ 4505 h 54"/>
                <a:gd name="T46" fmla="*/ 1076 w 82"/>
                <a:gd name="T47" fmla="*/ 4150 h 54"/>
                <a:gd name="T48" fmla="*/ 814 w 82"/>
                <a:gd name="T49" fmla="*/ 3818 h 54"/>
                <a:gd name="T50" fmla="*/ 681 w 82"/>
                <a:gd name="T51" fmla="*/ 3580 h 54"/>
                <a:gd name="T52" fmla="*/ 394 w 82"/>
                <a:gd name="T53" fmla="*/ 3015 h 54"/>
                <a:gd name="T54" fmla="*/ 522 w 82"/>
                <a:gd name="T55" fmla="*/ 2654 h 54"/>
                <a:gd name="T56" fmla="*/ 261 w 82"/>
                <a:gd name="T57" fmla="*/ 2299 h 54"/>
                <a:gd name="T58" fmla="*/ 261 w 82"/>
                <a:gd name="T59" fmla="*/ 2089 h 54"/>
                <a:gd name="T60" fmla="*/ 261 w 82"/>
                <a:gd name="T61" fmla="*/ 1373 h 54"/>
                <a:gd name="T62" fmla="*/ 261 w 82"/>
                <a:gd name="T63" fmla="*/ 1164 h 54"/>
                <a:gd name="T64" fmla="*/ 133 w 82"/>
                <a:gd name="T65" fmla="*/ 687 h 54"/>
                <a:gd name="T66" fmla="*/ 133 w 82"/>
                <a:gd name="T67" fmla="*/ 356 h 54"/>
                <a:gd name="T68" fmla="*/ 261 w 82"/>
                <a:gd name="T69" fmla="*/ 239 h 54"/>
                <a:gd name="T70" fmla="*/ 261 w 82"/>
                <a:gd name="T71" fmla="*/ 239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24" name="Freeform 9"/>
            <p:cNvSpPr>
              <a:spLocks/>
            </p:cNvSpPr>
            <p:nvPr/>
          </p:nvSpPr>
          <p:spPr bwMode="auto">
            <a:xfrm>
              <a:off x="3345" y="1970"/>
              <a:ext cx="460" cy="380"/>
            </a:xfrm>
            <a:custGeom>
              <a:avLst/>
              <a:gdLst>
                <a:gd name="T0" fmla="*/ 10135 w 90"/>
                <a:gd name="T1" fmla="*/ 7975 h 78"/>
                <a:gd name="T2" fmla="*/ 10294 w 90"/>
                <a:gd name="T3" fmla="*/ 8214 h 78"/>
                <a:gd name="T4" fmla="*/ 10294 w 90"/>
                <a:gd name="T5" fmla="*/ 8569 h 78"/>
                <a:gd name="T6" fmla="*/ 9875 w 90"/>
                <a:gd name="T7" fmla="*/ 8901 h 78"/>
                <a:gd name="T8" fmla="*/ 11076 w 90"/>
                <a:gd name="T9" fmla="*/ 9018 h 78"/>
                <a:gd name="T10" fmla="*/ 11076 w 90"/>
                <a:gd name="T11" fmla="*/ 8569 h 78"/>
                <a:gd name="T12" fmla="*/ 11336 w 90"/>
                <a:gd name="T13" fmla="*/ 7975 h 78"/>
                <a:gd name="T14" fmla="*/ 11756 w 90"/>
                <a:gd name="T15" fmla="*/ 7736 h 78"/>
                <a:gd name="T16" fmla="*/ 11888 w 90"/>
                <a:gd name="T17" fmla="*/ 7736 h 78"/>
                <a:gd name="T18" fmla="*/ 12016 w 90"/>
                <a:gd name="T19" fmla="*/ 7049 h 78"/>
                <a:gd name="T20" fmla="*/ 11888 w 90"/>
                <a:gd name="T21" fmla="*/ 6933 h 78"/>
                <a:gd name="T22" fmla="*/ 11756 w 90"/>
                <a:gd name="T23" fmla="*/ 6811 h 78"/>
                <a:gd name="T24" fmla="*/ 11623 w 90"/>
                <a:gd name="T25" fmla="*/ 6933 h 78"/>
                <a:gd name="T26" fmla="*/ 11209 w 90"/>
                <a:gd name="T27" fmla="*/ 6479 h 78"/>
                <a:gd name="T28" fmla="*/ 11336 w 90"/>
                <a:gd name="T29" fmla="*/ 6241 h 78"/>
                <a:gd name="T30" fmla="*/ 11209 w 90"/>
                <a:gd name="T31" fmla="*/ 6007 h 78"/>
                <a:gd name="T32" fmla="*/ 10554 w 90"/>
                <a:gd name="T33" fmla="*/ 5315 h 78"/>
                <a:gd name="T34" fmla="*/ 9875 w 90"/>
                <a:gd name="T35" fmla="*/ 4959 h 78"/>
                <a:gd name="T36" fmla="*/ 9481 w 90"/>
                <a:gd name="T37" fmla="*/ 4389 h 78"/>
                <a:gd name="T38" fmla="*/ 9875 w 90"/>
                <a:gd name="T39" fmla="*/ 3941 h 78"/>
                <a:gd name="T40" fmla="*/ 9875 w 90"/>
                <a:gd name="T41" fmla="*/ 3464 h 78"/>
                <a:gd name="T42" fmla="*/ 9353 w 90"/>
                <a:gd name="T43" fmla="*/ 3133 h 78"/>
                <a:gd name="T44" fmla="*/ 9093 w 90"/>
                <a:gd name="T45" fmla="*/ 3347 h 78"/>
                <a:gd name="T46" fmla="*/ 8674 w 90"/>
                <a:gd name="T47" fmla="*/ 2538 h 78"/>
                <a:gd name="T48" fmla="*/ 8019 w 90"/>
                <a:gd name="T49" fmla="*/ 2090 h 78"/>
                <a:gd name="T50" fmla="*/ 7472 w 90"/>
                <a:gd name="T51" fmla="*/ 1496 h 78"/>
                <a:gd name="T52" fmla="*/ 7340 w 90"/>
                <a:gd name="T53" fmla="*/ 687 h 78"/>
                <a:gd name="T54" fmla="*/ 7340 w 90"/>
                <a:gd name="T55" fmla="*/ 453 h 78"/>
                <a:gd name="T56" fmla="*/ 0 w 90"/>
                <a:gd name="T57" fmla="*/ 239 h 78"/>
                <a:gd name="T58" fmla="*/ 261 w 90"/>
                <a:gd name="T59" fmla="*/ 570 h 78"/>
                <a:gd name="T60" fmla="*/ 680 w 90"/>
                <a:gd name="T61" fmla="*/ 1043 h 78"/>
                <a:gd name="T62" fmla="*/ 680 w 90"/>
                <a:gd name="T63" fmla="*/ 1281 h 78"/>
                <a:gd name="T64" fmla="*/ 1462 w 90"/>
                <a:gd name="T65" fmla="*/ 1851 h 78"/>
                <a:gd name="T66" fmla="*/ 1201 w 90"/>
                <a:gd name="T67" fmla="*/ 2304 h 78"/>
                <a:gd name="T68" fmla="*/ 1462 w 90"/>
                <a:gd name="T69" fmla="*/ 2538 h 78"/>
                <a:gd name="T70" fmla="*/ 1722 w 90"/>
                <a:gd name="T71" fmla="*/ 3016 h 78"/>
                <a:gd name="T72" fmla="*/ 2014 w 90"/>
                <a:gd name="T73" fmla="*/ 3133 h 78"/>
                <a:gd name="T74" fmla="*/ 2142 w 90"/>
                <a:gd name="T75" fmla="*/ 8331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25" name="Freeform 10"/>
            <p:cNvSpPr>
              <a:spLocks/>
            </p:cNvSpPr>
            <p:nvPr/>
          </p:nvSpPr>
          <p:spPr bwMode="auto">
            <a:xfrm>
              <a:off x="3518" y="1438"/>
              <a:ext cx="364" cy="371"/>
            </a:xfrm>
            <a:custGeom>
              <a:avLst/>
              <a:gdLst>
                <a:gd name="T0" fmla="*/ 3917 w 71"/>
                <a:gd name="T1" fmla="*/ 8723 h 76"/>
                <a:gd name="T2" fmla="*/ 3235 w 71"/>
                <a:gd name="T3" fmla="*/ 8362 h 76"/>
                <a:gd name="T4" fmla="*/ 2968 w 71"/>
                <a:gd name="T5" fmla="*/ 7552 h 76"/>
                <a:gd name="T6" fmla="*/ 3102 w 71"/>
                <a:gd name="T7" fmla="*/ 7342 h 76"/>
                <a:gd name="T8" fmla="*/ 2840 w 71"/>
                <a:gd name="T9" fmla="*/ 6864 h 76"/>
                <a:gd name="T10" fmla="*/ 2840 w 71"/>
                <a:gd name="T11" fmla="*/ 6292 h 76"/>
                <a:gd name="T12" fmla="*/ 2287 w 71"/>
                <a:gd name="T13" fmla="*/ 5814 h 76"/>
                <a:gd name="T14" fmla="*/ 1630 w 71"/>
                <a:gd name="T15" fmla="*/ 5243 h 76"/>
                <a:gd name="T16" fmla="*/ 1077 w 71"/>
                <a:gd name="T17" fmla="*/ 5004 h 76"/>
                <a:gd name="T18" fmla="*/ 948 w 71"/>
                <a:gd name="T19" fmla="*/ 4886 h 76"/>
                <a:gd name="T20" fmla="*/ 395 w 71"/>
                <a:gd name="T21" fmla="*/ 4764 h 76"/>
                <a:gd name="T22" fmla="*/ 133 w 71"/>
                <a:gd name="T23" fmla="*/ 4525 h 76"/>
                <a:gd name="T24" fmla="*/ 261 w 71"/>
                <a:gd name="T25" fmla="*/ 3598 h 76"/>
                <a:gd name="T26" fmla="*/ 395 w 71"/>
                <a:gd name="T27" fmla="*/ 3266 h 76"/>
                <a:gd name="T28" fmla="*/ 0 w 71"/>
                <a:gd name="T29" fmla="*/ 2909 h 76"/>
                <a:gd name="T30" fmla="*/ 133 w 71"/>
                <a:gd name="T31" fmla="*/ 2548 h 76"/>
                <a:gd name="T32" fmla="*/ 682 w 71"/>
                <a:gd name="T33" fmla="*/ 1977 h 76"/>
                <a:gd name="T34" fmla="*/ 948 w 71"/>
                <a:gd name="T35" fmla="*/ 1860 h 76"/>
                <a:gd name="T36" fmla="*/ 948 w 71"/>
                <a:gd name="T37" fmla="*/ 693 h 76"/>
                <a:gd name="T38" fmla="*/ 1210 w 71"/>
                <a:gd name="T39" fmla="*/ 571 h 76"/>
                <a:gd name="T40" fmla="*/ 1758 w 71"/>
                <a:gd name="T41" fmla="*/ 571 h 76"/>
                <a:gd name="T42" fmla="*/ 2968 w 71"/>
                <a:gd name="T43" fmla="*/ 117 h 76"/>
                <a:gd name="T44" fmla="*/ 3235 w 71"/>
                <a:gd name="T45" fmla="*/ 117 h 76"/>
                <a:gd name="T46" fmla="*/ 3102 w 71"/>
                <a:gd name="T47" fmla="*/ 356 h 76"/>
                <a:gd name="T48" fmla="*/ 2968 w 71"/>
                <a:gd name="T49" fmla="*/ 693 h 76"/>
                <a:gd name="T50" fmla="*/ 3496 w 71"/>
                <a:gd name="T51" fmla="*/ 571 h 76"/>
                <a:gd name="T52" fmla="*/ 3784 w 71"/>
                <a:gd name="T53" fmla="*/ 693 h 76"/>
                <a:gd name="T54" fmla="*/ 4178 w 71"/>
                <a:gd name="T55" fmla="*/ 928 h 76"/>
                <a:gd name="T56" fmla="*/ 4312 w 71"/>
                <a:gd name="T57" fmla="*/ 1167 h 76"/>
                <a:gd name="T58" fmla="*/ 5942 w 71"/>
                <a:gd name="T59" fmla="*/ 1504 h 76"/>
                <a:gd name="T60" fmla="*/ 6465 w 71"/>
                <a:gd name="T61" fmla="*/ 1738 h 76"/>
                <a:gd name="T62" fmla="*/ 6726 w 71"/>
                <a:gd name="T63" fmla="*/ 1738 h 76"/>
                <a:gd name="T64" fmla="*/ 6860 w 71"/>
                <a:gd name="T65" fmla="*/ 1738 h 76"/>
                <a:gd name="T66" fmla="*/ 7541 w 71"/>
                <a:gd name="T67" fmla="*/ 1860 h 76"/>
                <a:gd name="T68" fmla="*/ 7541 w 71"/>
                <a:gd name="T69" fmla="*/ 1977 h 76"/>
                <a:gd name="T70" fmla="*/ 7808 w 71"/>
                <a:gd name="T71" fmla="*/ 2099 h 76"/>
                <a:gd name="T72" fmla="*/ 8228 w 71"/>
                <a:gd name="T73" fmla="*/ 2455 h 76"/>
                <a:gd name="T74" fmla="*/ 8095 w 71"/>
                <a:gd name="T75" fmla="*/ 2909 h 76"/>
                <a:gd name="T76" fmla="*/ 8490 w 71"/>
                <a:gd name="T77" fmla="*/ 2909 h 76"/>
                <a:gd name="T78" fmla="*/ 8357 w 71"/>
                <a:gd name="T79" fmla="*/ 3144 h 76"/>
                <a:gd name="T80" fmla="*/ 8623 w 71"/>
                <a:gd name="T81" fmla="*/ 3481 h 76"/>
                <a:gd name="T82" fmla="*/ 8228 w 71"/>
                <a:gd name="T83" fmla="*/ 3837 h 76"/>
                <a:gd name="T84" fmla="*/ 7936 w 71"/>
                <a:gd name="T85" fmla="*/ 4432 h 76"/>
                <a:gd name="T86" fmla="*/ 7936 w 71"/>
                <a:gd name="T87" fmla="*/ 4525 h 76"/>
                <a:gd name="T88" fmla="*/ 8490 w 71"/>
                <a:gd name="T89" fmla="*/ 4076 h 76"/>
                <a:gd name="T90" fmla="*/ 8885 w 71"/>
                <a:gd name="T91" fmla="*/ 3837 h 76"/>
                <a:gd name="T92" fmla="*/ 9172 w 71"/>
                <a:gd name="T93" fmla="*/ 3598 h 76"/>
                <a:gd name="T94" fmla="*/ 9172 w 71"/>
                <a:gd name="T95" fmla="*/ 3266 h 76"/>
                <a:gd name="T96" fmla="*/ 9305 w 71"/>
                <a:gd name="T97" fmla="*/ 3144 h 76"/>
                <a:gd name="T98" fmla="*/ 9438 w 71"/>
                <a:gd name="T99" fmla="*/ 2909 h 76"/>
                <a:gd name="T100" fmla="*/ 9567 w 71"/>
                <a:gd name="T101" fmla="*/ 3027 h 76"/>
                <a:gd name="T102" fmla="*/ 9305 w 71"/>
                <a:gd name="T103" fmla="*/ 3837 h 76"/>
                <a:gd name="T104" fmla="*/ 9172 w 71"/>
                <a:gd name="T105" fmla="*/ 4076 h 76"/>
                <a:gd name="T106" fmla="*/ 8885 w 71"/>
                <a:gd name="T107" fmla="*/ 4647 h 76"/>
                <a:gd name="T108" fmla="*/ 8885 w 71"/>
                <a:gd name="T109" fmla="*/ 5243 h 76"/>
                <a:gd name="T110" fmla="*/ 8623 w 71"/>
                <a:gd name="T111" fmla="*/ 5458 h 76"/>
                <a:gd name="T112" fmla="*/ 8751 w 71"/>
                <a:gd name="T113" fmla="*/ 6292 h 76"/>
                <a:gd name="T114" fmla="*/ 8490 w 71"/>
                <a:gd name="T115" fmla="*/ 6864 h 76"/>
                <a:gd name="T116" fmla="*/ 8751 w 71"/>
                <a:gd name="T117" fmla="*/ 8147 h 76"/>
                <a:gd name="T118" fmla="*/ 8751 w 71"/>
                <a:gd name="T119" fmla="*/ 8269 h 76"/>
                <a:gd name="T120" fmla="*/ 8751 w 71"/>
                <a:gd name="T121" fmla="*/ 8601 h 76"/>
                <a:gd name="T122" fmla="*/ 4050 w 71"/>
                <a:gd name="T123" fmla="*/ 8841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26" name="Freeform 11"/>
            <p:cNvSpPr>
              <a:spLocks/>
            </p:cNvSpPr>
            <p:nvPr/>
          </p:nvSpPr>
          <p:spPr bwMode="auto">
            <a:xfrm>
              <a:off x="3779" y="2057"/>
              <a:ext cx="509" cy="249"/>
            </a:xfrm>
            <a:custGeom>
              <a:avLst/>
              <a:gdLst>
                <a:gd name="T0" fmla="*/ 2725 w 99"/>
                <a:gd name="T1" fmla="*/ 5698 h 51"/>
                <a:gd name="T2" fmla="*/ 2591 w 99"/>
                <a:gd name="T3" fmla="*/ 5458 h 51"/>
                <a:gd name="T4" fmla="*/ 2987 w 99"/>
                <a:gd name="T5" fmla="*/ 5458 h 51"/>
                <a:gd name="T6" fmla="*/ 10864 w 99"/>
                <a:gd name="T7" fmla="*/ 4765 h 51"/>
                <a:gd name="T8" fmla="*/ 11553 w 99"/>
                <a:gd name="T9" fmla="*/ 4433 h 51"/>
                <a:gd name="T10" fmla="*/ 12108 w 99"/>
                <a:gd name="T11" fmla="*/ 4077 h 51"/>
                <a:gd name="T12" fmla="*/ 12108 w 99"/>
                <a:gd name="T13" fmla="*/ 3838 h 51"/>
                <a:gd name="T14" fmla="*/ 12237 w 99"/>
                <a:gd name="T15" fmla="*/ 3598 h 51"/>
                <a:gd name="T16" fmla="*/ 13455 w 99"/>
                <a:gd name="T17" fmla="*/ 2671 h 51"/>
                <a:gd name="T18" fmla="*/ 13321 w 99"/>
                <a:gd name="T19" fmla="*/ 2549 h 51"/>
                <a:gd name="T20" fmla="*/ 13193 w 99"/>
                <a:gd name="T21" fmla="*/ 2456 h 51"/>
                <a:gd name="T22" fmla="*/ 12900 w 99"/>
                <a:gd name="T23" fmla="*/ 2334 h 51"/>
                <a:gd name="T24" fmla="*/ 12766 w 99"/>
                <a:gd name="T25" fmla="*/ 2334 h 51"/>
                <a:gd name="T26" fmla="*/ 12237 w 99"/>
                <a:gd name="T27" fmla="*/ 1621 h 51"/>
                <a:gd name="T28" fmla="*/ 12108 w 99"/>
                <a:gd name="T29" fmla="*/ 1406 h 51"/>
                <a:gd name="T30" fmla="*/ 12108 w 99"/>
                <a:gd name="T31" fmla="*/ 928 h 51"/>
                <a:gd name="T32" fmla="*/ 11815 w 99"/>
                <a:gd name="T33" fmla="*/ 810 h 51"/>
                <a:gd name="T34" fmla="*/ 11419 w 99"/>
                <a:gd name="T35" fmla="*/ 478 h 51"/>
                <a:gd name="T36" fmla="*/ 11157 w 99"/>
                <a:gd name="T37" fmla="*/ 478 h 51"/>
                <a:gd name="T38" fmla="*/ 10997 w 99"/>
                <a:gd name="T39" fmla="*/ 693 h 51"/>
                <a:gd name="T40" fmla="*/ 10602 w 99"/>
                <a:gd name="T41" fmla="*/ 693 h 51"/>
                <a:gd name="T42" fmla="*/ 10206 w 99"/>
                <a:gd name="T43" fmla="*/ 693 h 51"/>
                <a:gd name="T44" fmla="*/ 9650 w 99"/>
                <a:gd name="T45" fmla="*/ 571 h 51"/>
                <a:gd name="T46" fmla="*/ 8961 w 99"/>
                <a:gd name="T47" fmla="*/ 478 h 51"/>
                <a:gd name="T48" fmla="*/ 8566 w 99"/>
                <a:gd name="T49" fmla="*/ 0 h 51"/>
                <a:gd name="T50" fmla="*/ 8298 w 99"/>
                <a:gd name="T51" fmla="*/ 117 h 51"/>
                <a:gd name="T52" fmla="*/ 7877 w 99"/>
                <a:gd name="T53" fmla="*/ 0 h 51"/>
                <a:gd name="T54" fmla="*/ 7877 w 99"/>
                <a:gd name="T55" fmla="*/ 239 h 51"/>
                <a:gd name="T56" fmla="*/ 7877 w 99"/>
                <a:gd name="T57" fmla="*/ 693 h 51"/>
                <a:gd name="T58" fmla="*/ 7481 w 99"/>
                <a:gd name="T59" fmla="*/ 928 h 51"/>
                <a:gd name="T60" fmla="*/ 6925 w 99"/>
                <a:gd name="T61" fmla="*/ 928 h 51"/>
                <a:gd name="T62" fmla="*/ 6267 w 99"/>
                <a:gd name="T63" fmla="*/ 2099 h 51"/>
                <a:gd name="T64" fmla="*/ 5712 w 99"/>
                <a:gd name="T65" fmla="*/ 2456 h 51"/>
                <a:gd name="T66" fmla="*/ 5311 w 99"/>
                <a:gd name="T67" fmla="*/ 2217 h 51"/>
                <a:gd name="T68" fmla="*/ 5023 w 99"/>
                <a:gd name="T69" fmla="*/ 2788 h 51"/>
                <a:gd name="T70" fmla="*/ 4756 w 99"/>
                <a:gd name="T71" fmla="*/ 2788 h 51"/>
                <a:gd name="T72" fmla="*/ 4360 w 99"/>
                <a:gd name="T73" fmla="*/ 2671 h 51"/>
                <a:gd name="T74" fmla="*/ 4072 w 99"/>
                <a:gd name="T75" fmla="*/ 3027 h 51"/>
                <a:gd name="T76" fmla="*/ 3542 w 99"/>
                <a:gd name="T77" fmla="*/ 2788 h 51"/>
                <a:gd name="T78" fmla="*/ 2725 w 99"/>
                <a:gd name="T79" fmla="*/ 2910 h 51"/>
                <a:gd name="T80" fmla="*/ 2725 w 99"/>
                <a:gd name="T81" fmla="*/ 3144 h 51"/>
                <a:gd name="T82" fmla="*/ 2458 w 99"/>
                <a:gd name="T83" fmla="*/ 3144 h 51"/>
                <a:gd name="T84" fmla="*/ 2458 w 99"/>
                <a:gd name="T85" fmla="*/ 3144 h 51"/>
                <a:gd name="T86" fmla="*/ 2298 w 99"/>
                <a:gd name="T87" fmla="*/ 3481 h 51"/>
                <a:gd name="T88" fmla="*/ 2298 w 99"/>
                <a:gd name="T89" fmla="*/ 3481 h 51"/>
                <a:gd name="T90" fmla="*/ 2458 w 99"/>
                <a:gd name="T91" fmla="*/ 3838 h 51"/>
                <a:gd name="T92" fmla="*/ 1640 w 99"/>
                <a:gd name="T93" fmla="*/ 3955 h 51"/>
                <a:gd name="T94" fmla="*/ 1769 w 99"/>
                <a:gd name="T95" fmla="*/ 4648 h 51"/>
                <a:gd name="T96" fmla="*/ 1347 w 99"/>
                <a:gd name="T97" fmla="*/ 4531 h 51"/>
                <a:gd name="T98" fmla="*/ 817 w 99"/>
                <a:gd name="T99" fmla="*/ 4433 h 51"/>
                <a:gd name="T100" fmla="*/ 555 w 99"/>
                <a:gd name="T101" fmla="*/ 4887 h 51"/>
                <a:gd name="T102" fmla="*/ 555 w 99"/>
                <a:gd name="T103" fmla="*/ 4887 h 51"/>
                <a:gd name="T104" fmla="*/ 689 w 99"/>
                <a:gd name="T105" fmla="*/ 5126 h 51"/>
                <a:gd name="T106" fmla="*/ 396 w 99"/>
                <a:gd name="T107" fmla="*/ 5698 h 51"/>
                <a:gd name="T108" fmla="*/ 134 w 99"/>
                <a:gd name="T109" fmla="*/ 5698 h 51"/>
                <a:gd name="T110" fmla="*/ 0 w 99"/>
                <a:gd name="T111" fmla="*/ 593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27" name="Freeform 12"/>
            <p:cNvSpPr>
              <a:spLocks/>
            </p:cNvSpPr>
            <p:nvPr/>
          </p:nvSpPr>
          <p:spPr bwMode="auto">
            <a:xfrm>
              <a:off x="3734" y="2243"/>
              <a:ext cx="568" cy="190"/>
            </a:xfrm>
            <a:custGeom>
              <a:avLst/>
              <a:gdLst>
                <a:gd name="T0" fmla="*/ 14875 w 111"/>
                <a:gd name="T1" fmla="*/ 0 h 39"/>
                <a:gd name="T2" fmla="*/ 11913 w 111"/>
                <a:gd name="T3" fmla="*/ 356 h 39"/>
                <a:gd name="T4" fmla="*/ 11652 w 111"/>
                <a:gd name="T5" fmla="*/ 453 h 39"/>
                <a:gd name="T6" fmla="*/ 4165 w 111"/>
                <a:gd name="T7" fmla="*/ 1043 h 39"/>
                <a:gd name="T8" fmla="*/ 4165 w 111"/>
                <a:gd name="T9" fmla="*/ 926 h 39"/>
                <a:gd name="T10" fmla="*/ 3746 w 111"/>
                <a:gd name="T11" fmla="*/ 1043 h 39"/>
                <a:gd name="T12" fmla="*/ 3874 w 111"/>
                <a:gd name="T13" fmla="*/ 1164 h 39"/>
                <a:gd name="T14" fmla="*/ 3874 w 111"/>
                <a:gd name="T15" fmla="*/ 1281 h 39"/>
                <a:gd name="T16" fmla="*/ 1203 w 111"/>
                <a:gd name="T17" fmla="*/ 1496 h 39"/>
                <a:gd name="T18" fmla="*/ 1075 w 111"/>
                <a:gd name="T19" fmla="*/ 1734 h 39"/>
                <a:gd name="T20" fmla="*/ 942 w 111"/>
                <a:gd name="T21" fmla="*/ 2090 h 39"/>
                <a:gd name="T22" fmla="*/ 1075 w 111"/>
                <a:gd name="T23" fmla="*/ 2207 h 39"/>
                <a:gd name="T24" fmla="*/ 942 w 111"/>
                <a:gd name="T25" fmla="*/ 2538 h 39"/>
                <a:gd name="T26" fmla="*/ 942 w 111"/>
                <a:gd name="T27" fmla="*/ 2538 h 39"/>
                <a:gd name="T28" fmla="*/ 942 w 111"/>
                <a:gd name="T29" fmla="*/ 2660 h 39"/>
                <a:gd name="T30" fmla="*/ 814 w 111"/>
                <a:gd name="T31" fmla="*/ 2894 h 39"/>
                <a:gd name="T32" fmla="*/ 681 w 111"/>
                <a:gd name="T33" fmla="*/ 3016 h 39"/>
                <a:gd name="T34" fmla="*/ 522 w 111"/>
                <a:gd name="T35" fmla="*/ 3464 h 39"/>
                <a:gd name="T36" fmla="*/ 261 w 111"/>
                <a:gd name="T37" fmla="*/ 3703 h 39"/>
                <a:gd name="T38" fmla="*/ 261 w 111"/>
                <a:gd name="T39" fmla="*/ 4058 h 39"/>
                <a:gd name="T40" fmla="*/ 261 w 111"/>
                <a:gd name="T41" fmla="*/ 4389 h 39"/>
                <a:gd name="T42" fmla="*/ 261 w 111"/>
                <a:gd name="T43" fmla="*/ 4389 h 39"/>
                <a:gd name="T44" fmla="*/ 0 w 111"/>
                <a:gd name="T45" fmla="*/ 4511 h 39"/>
                <a:gd name="T46" fmla="*/ 3874 w 111"/>
                <a:gd name="T47" fmla="*/ 4273 h 39"/>
                <a:gd name="T48" fmla="*/ 8720 w 111"/>
                <a:gd name="T49" fmla="*/ 3941 h 39"/>
                <a:gd name="T50" fmla="*/ 10449 w 111"/>
                <a:gd name="T51" fmla="*/ 3703 h 39"/>
                <a:gd name="T52" fmla="*/ 10577 w 111"/>
                <a:gd name="T53" fmla="*/ 3230 h 39"/>
                <a:gd name="T54" fmla="*/ 10710 w 111"/>
                <a:gd name="T55" fmla="*/ 3230 h 39"/>
                <a:gd name="T56" fmla="*/ 10710 w 111"/>
                <a:gd name="T57" fmla="*/ 3230 h 39"/>
                <a:gd name="T58" fmla="*/ 10838 w 111"/>
                <a:gd name="T59" fmla="*/ 3133 h 39"/>
                <a:gd name="T60" fmla="*/ 10997 w 111"/>
                <a:gd name="T61" fmla="*/ 3016 h 39"/>
                <a:gd name="T62" fmla="*/ 10838 w 111"/>
                <a:gd name="T63" fmla="*/ 2894 h 39"/>
                <a:gd name="T64" fmla="*/ 10997 w 111"/>
                <a:gd name="T65" fmla="*/ 2777 h 39"/>
                <a:gd name="T66" fmla="*/ 11130 w 111"/>
                <a:gd name="T67" fmla="*/ 2660 h 39"/>
                <a:gd name="T68" fmla="*/ 11524 w 111"/>
                <a:gd name="T69" fmla="*/ 2538 h 39"/>
                <a:gd name="T70" fmla="*/ 11913 w 111"/>
                <a:gd name="T71" fmla="*/ 2421 h 39"/>
                <a:gd name="T72" fmla="*/ 12332 w 111"/>
                <a:gd name="T73" fmla="*/ 2090 h 39"/>
                <a:gd name="T74" fmla="*/ 12465 w 111"/>
                <a:gd name="T75" fmla="*/ 2090 h 39"/>
                <a:gd name="T76" fmla="*/ 12726 w 111"/>
                <a:gd name="T77" fmla="*/ 1851 h 39"/>
                <a:gd name="T78" fmla="*/ 12859 w 111"/>
                <a:gd name="T79" fmla="*/ 1613 h 39"/>
                <a:gd name="T80" fmla="*/ 12859 w 111"/>
                <a:gd name="T81" fmla="*/ 1613 h 39"/>
                <a:gd name="T82" fmla="*/ 12987 w 111"/>
                <a:gd name="T83" fmla="*/ 1613 h 39"/>
                <a:gd name="T84" fmla="*/ 13120 w 111"/>
                <a:gd name="T85" fmla="*/ 1613 h 39"/>
                <a:gd name="T86" fmla="*/ 13120 w 111"/>
                <a:gd name="T87" fmla="*/ 1496 h 39"/>
                <a:gd name="T88" fmla="*/ 13274 w 111"/>
                <a:gd name="T89" fmla="*/ 1379 h 39"/>
                <a:gd name="T90" fmla="*/ 13274 w 111"/>
                <a:gd name="T91" fmla="*/ 1379 h 39"/>
                <a:gd name="T92" fmla="*/ 13407 w 111"/>
                <a:gd name="T93" fmla="*/ 1496 h 39"/>
                <a:gd name="T94" fmla="*/ 13540 w 111"/>
                <a:gd name="T95" fmla="*/ 1379 h 39"/>
                <a:gd name="T96" fmla="*/ 13540 w 111"/>
                <a:gd name="T97" fmla="*/ 1379 h 39"/>
                <a:gd name="T98" fmla="*/ 13801 w 111"/>
                <a:gd name="T99" fmla="*/ 1164 h 39"/>
                <a:gd name="T100" fmla="*/ 13929 w 111"/>
                <a:gd name="T101" fmla="*/ 1164 h 39"/>
                <a:gd name="T102" fmla="*/ 14190 w 111"/>
                <a:gd name="T103" fmla="*/ 1164 h 39"/>
                <a:gd name="T104" fmla="*/ 14609 w 111"/>
                <a:gd name="T105" fmla="*/ 687 h 39"/>
                <a:gd name="T106" fmla="*/ 14742 w 111"/>
                <a:gd name="T107" fmla="*/ 570 h 39"/>
                <a:gd name="T108" fmla="*/ 14875 w 111"/>
                <a:gd name="T109" fmla="*/ 453 h 39"/>
                <a:gd name="T110" fmla="*/ 14875 w 111"/>
                <a:gd name="T111" fmla="*/ 356 h 39"/>
                <a:gd name="T112" fmla="*/ 14875 w 111"/>
                <a:gd name="T113" fmla="*/ 117 h 39"/>
                <a:gd name="T114" fmla="*/ 14875 w 111"/>
                <a:gd name="T115" fmla="*/ 0 h 39"/>
                <a:gd name="T116" fmla="*/ 14875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28" name="Freeform 13"/>
            <p:cNvSpPr>
              <a:spLocks/>
            </p:cNvSpPr>
            <p:nvPr/>
          </p:nvSpPr>
          <p:spPr bwMode="auto">
            <a:xfrm>
              <a:off x="3882" y="2409"/>
              <a:ext cx="267" cy="404"/>
            </a:xfrm>
            <a:custGeom>
              <a:avLst/>
              <a:gdLst>
                <a:gd name="T0" fmla="*/ 0 w 52"/>
                <a:gd name="T1" fmla="*/ 355 h 83"/>
                <a:gd name="T2" fmla="*/ 134 w 52"/>
                <a:gd name="T3" fmla="*/ 569 h 83"/>
                <a:gd name="T4" fmla="*/ 0 w 52"/>
                <a:gd name="T5" fmla="*/ 6347 h 83"/>
                <a:gd name="T6" fmla="*/ 0 w 52"/>
                <a:gd name="T7" fmla="*/ 6561 h 83"/>
                <a:gd name="T8" fmla="*/ 395 w 52"/>
                <a:gd name="T9" fmla="*/ 9453 h 83"/>
                <a:gd name="T10" fmla="*/ 555 w 52"/>
                <a:gd name="T11" fmla="*/ 9453 h 83"/>
                <a:gd name="T12" fmla="*/ 688 w 52"/>
                <a:gd name="T13" fmla="*/ 9336 h 83"/>
                <a:gd name="T14" fmla="*/ 950 w 52"/>
                <a:gd name="T15" fmla="*/ 9453 h 83"/>
                <a:gd name="T16" fmla="*/ 1083 w 52"/>
                <a:gd name="T17" fmla="*/ 9336 h 83"/>
                <a:gd name="T18" fmla="*/ 1083 w 52"/>
                <a:gd name="T19" fmla="*/ 8883 h 83"/>
                <a:gd name="T20" fmla="*/ 1212 w 52"/>
                <a:gd name="T21" fmla="*/ 8649 h 83"/>
                <a:gd name="T22" fmla="*/ 1345 w 52"/>
                <a:gd name="T23" fmla="*/ 8883 h 83"/>
                <a:gd name="T24" fmla="*/ 1345 w 52"/>
                <a:gd name="T25" fmla="*/ 9005 h 83"/>
                <a:gd name="T26" fmla="*/ 1479 w 52"/>
                <a:gd name="T27" fmla="*/ 9214 h 83"/>
                <a:gd name="T28" fmla="*/ 1766 w 52"/>
                <a:gd name="T29" fmla="*/ 9569 h 83"/>
                <a:gd name="T30" fmla="*/ 1900 w 52"/>
                <a:gd name="T31" fmla="*/ 9569 h 83"/>
                <a:gd name="T32" fmla="*/ 2028 w 52"/>
                <a:gd name="T33" fmla="*/ 9569 h 83"/>
                <a:gd name="T34" fmla="*/ 2295 w 52"/>
                <a:gd name="T35" fmla="*/ 9336 h 83"/>
                <a:gd name="T36" fmla="*/ 2295 w 52"/>
                <a:gd name="T37" fmla="*/ 9336 h 83"/>
                <a:gd name="T38" fmla="*/ 2424 w 52"/>
                <a:gd name="T39" fmla="*/ 9214 h 83"/>
                <a:gd name="T40" fmla="*/ 2424 w 52"/>
                <a:gd name="T41" fmla="*/ 9214 h 83"/>
                <a:gd name="T42" fmla="*/ 2424 w 52"/>
                <a:gd name="T43" fmla="*/ 9122 h 83"/>
                <a:gd name="T44" fmla="*/ 2295 w 52"/>
                <a:gd name="T45" fmla="*/ 9122 h 83"/>
                <a:gd name="T46" fmla="*/ 2295 w 52"/>
                <a:gd name="T47" fmla="*/ 9005 h 83"/>
                <a:gd name="T48" fmla="*/ 2424 w 52"/>
                <a:gd name="T49" fmla="*/ 8883 h 83"/>
                <a:gd name="T50" fmla="*/ 2424 w 52"/>
                <a:gd name="T51" fmla="*/ 8766 h 83"/>
                <a:gd name="T52" fmla="*/ 2162 w 52"/>
                <a:gd name="T53" fmla="*/ 8649 h 83"/>
                <a:gd name="T54" fmla="*/ 2162 w 52"/>
                <a:gd name="T55" fmla="*/ 8649 h 83"/>
                <a:gd name="T56" fmla="*/ 2028 w 52"/>
                <a:gd name="T57" fmla="*/ 8649 h 83"/>
                <a:gd name="T58" fmla="*/ 1900 w 52"/>
                <a:gd name="T59" fmla="*/ 8411 h 83"/>
                <a:gd name="T60" fmla="*/ 1900 w 52"/>
                <a:gd name="T61" fmla="*/ 8294 h 83"/>
                <a:gd name="T62" fmla="*/ 1900 w 52"/>
                <a:gd name="T63" fmla="*/ 8197 h 83"/>
                <a:gd name="T64" fmla="*/ 1900 w 52"/>
                <a:gd name="T65" fmla="*/ 8197 h 83"/>
                <a:gd name="T66" fmla="*/ 1900 w 52"/>
                <a:gd name="T67" fmla="*/ 8080 h 83"/>
                <a:gd name="T68" fmla="*/ 7040 w 52"/>
                <a:gd name="T69" fmla="*/ 7603 h 83"/>
                <a:gd name="T70" fmla="*/ 7040 w 52"/>
                <a:gd name="T71" fmla="*/ 7486 h 83"/>
                <a:gd name="T72" fmla="*/ 6778 w 52"/>
                <a:gd name="T73" fmla="*/ 7272 h 83"/>
                <a:gd name="T74" fmla="*/ 6778 w 52"/>
                <a:gd name="T75" fmla="*/ 6683 h 83"/>
                <a:gd name="T76" fmla="*/ 6485 w 52"/>
                <a:gd name="T77" fmla="*/ 6347 h 83"/>
                <a:gd name="T78" fmla="*/ 6485 w 52"/>
                <a:gd name="T79" fmla="*/ 5992 h 83"/>
                <a:gd name="T80" fmla="*/ 6644 w 52"/>
                <a:gd name="T81" fmla="*/ 5758 h 83"/>
                <a:gd name="T82" fmla="*/ 6644 w 52"/>
                <a:gd name="T83" fmla="*/ 5427 h 83"/>
                <a:gd name="T84" fmla="*/ 6778 w 52"/>
                <a:gd name="T85" fmla="*/ 5189 h 83"/>
                <a:gd name="T86" fmla="*/ 6906 w 52"/>
                <a:gd name="T87" fmla="*/ 5189 h 83"/>
                <a:gd name="T88" fmla="*/ 6644 w 52"/>
                <a:gd name="T89" fmla="*/ 5072 h 83"/>
                <a:gd name="T90" fmla="*/ 6778 w 52"/>
                <a:gd name="T91" fmla="*/ 4833 h 83"/>
                <a:gd name="T92" fmla="*/ 6644 w 52"/>
                <a:gd name="T93" fmla="*/ 4736 h 83"/>
                <a:gd name="T94" fmla="*/ 6485 w 52"/>
                <a:gd name="T95" fmla="*/ 4619 h 83"/>
                <a:gd name="T96" fmla="*/ 6352 w 52"/>
                <a:gd name="T97" fmla="*/ 4502 h 83"/>
                <a:gd name="T98" fmla="*/ 6223 w 52"/>
                <a:gd name="T99" fmla="*/ 4264 h 83"/>
                <a:gd name="T100" fmla="*/ 6090 w 52"/>
                <a:gd name="T101" fmla="*/ 4147 h 83"/>
                <a:gd name="T102" fmla="*/ 4878 w 52"/>
                <a:gd name="T103" fmla="*/ 0 h 83"/>
                <a:gd name="T104" fmla="*/ 0 w 52"/>
                <a:gd name="T105" fmla="*/ 355 h 83"/>
                <a:gd name="T106" fmla="*/ 0 w 52"/>
                <a:gd name="T107" fmla="*/ 35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29" name="Freeform 14"/>
            <p:cNvSpPr>
              <a:spLocks/>
            </p:cNvSpPr>
            <p:nvPr/>
          </p:nvSpPr>
          <p:spPr bwMode="auto">
            <a:xfrm>
              <a:off x="4052" y="1789"/>
              <a:ext cx="291" cy="307"/>
            </a:xfrm>
            <a:custGeom>
              <a:avLst/>
              <a:gdLst>
                <a:gd name="T0" fmla="*/ 679 w 57"/>
                <a:gd name="T1" fmla="*/ 6364 h 63"/>
                <a:gd name="T2" fmla="*/ 1067 w 57"/>
                <a:gd name="T3" fmla="*/ 6481 h 63"/>
                <a:gd name="T4" fmla="*/ 1327 w 57"/>
                <a:gd name="T5" fmla="*/ 6364 h 63"/>
                <a:gd name="T6" fmla="*/ 1720 w 57"/>
                <a:gd name="T7" fmla="*/ 6837 h 63"/>
                <a:gd name="T8" fmla="*/ 2399 w 57"/>
                <a:gd name="T9" fmla="*/ 6934 h 63"/>
                <a:gd name="T10" fmla="*/ 2920 w 57"/>
                <a:gd name="T11" fmla="*/ 7051 h 63"/>
                <a:gd name="T12" fmla="*/ 3334 w 57"/>
                <a:gd name="T13" fmla="*/ 7051 h 63"/>
                <a:gd name="T14" fmla="*/ 3727 w 57"/>
                <a:gd name="T15" fmla="*/ 7051 h 63"/>
                <a:gd name="T16" fmla="*/ 3860 w 57"/>
                <a:gd name="T17" fmla="*/ 6837 h 63"/>
                <a:gd name="T18" fmla="*/ 4120 w 57"/>
                <a:gd name="T19" fmla="*/ 6837 h 63"/>
                <a:gd name="T20" fmla="*/ 4533 w 57"/>
                <a:gd name="T21" fmla="*/ 7173 h 63"/>
                <a:gd name="T22" fmla="*/ 4794 w 57"/>
                <a:gd name="T23" fmla="*/ 7290 h 63"/>
                <a:gd name="T24" fmla="*/ 5187 w 57"/>
                <a:gd name="T25" fmla="*/ 7051 h 63"/>
                <a:gd name="T26" fmla="*/ 5315 w 57"/>
                <a:gd name="T27" fmla="*/ 6720 h 63"/>
                <a:gd name="T28" fmla="*/ 5447 w 57"/>
                <a:gd name="T29" fmla="*/ 6008 h 63"/>
                <a:gd name="T30" fmla="*/ 5866 w 57"/>
                <a:gd name="T31" fmla="*/ 6247 h 63"/>
                <a:gd name="T32" fmla="*/ 5994 w 57"/>
                <a:gd name="T33" fmla="*/ 5911 h 63"/>
                <a:gd name="T34" fmla="*/ 6254 w 57"/>
                <a:gd name="T35" fmla="*/ 5438 h 63"/>
                <a:gd name="T36" fmla="*/ 6387 w 57"/>
                <a:gd name="T37" fmla="*/ 5200 h 63"/>
                <a:gd name="T38" fmla="*/ 6775 w 57"/>
                <a:gd name="T39" fmla="*/ 5083 h 63"/>
                <a:gd name="T40" fmla="*/ 7066 w 57"/>
                <a:gd name="T41" fmla="*/ 4751 h 63"/>
                <a:gd name="T42" fmla="*/ 7326 w 57"/>
                <a:gd name="T43" fmla="*/ 4512 h 63"/>
                <a:gd name="T44" fmla="*/ 7326 w 57"/>
                <a:gd name="T45" fmla="*/ 4157 h 63"/>
                <a:gd name="T46" fmla="*/ 7454 w 57"/>
                <a:gd name="T47" fmla="*/ 3942 h 63"/>
                <a:gd name="T48" fmla="*/ 7193 w 57"/>
                <a:gd name="T49" fmla="*/ 3016 h 63"/>
                <a:gd name="T50" fmla="*/ 7326 w 57"/>
                <a:gd name="T51" fmla="*/ 2661 h 63"/>
                <a:gd name="T52" fmla="*/ 7586 w 57"/>
                <a:gd name="T53" fmla="*/ 2539 h 63"/>
                <a:gd name="T54" fmla="*/ 6126 w 57"/>
                <a:gd name="T55" fmla="*/ 356 h 63"/>
                <a:gd name="T56" fmla="*/ 5580 w 57"/>
                <a:gd name="T57" fmla="*/ 687 h 63"/>
                <a:gd name="T58" fmla="*/ 4927 w 57"/>
                <a:gd name="T59" fmla="*/ 1165 h 63"/>
                <a:gd name="T60" fmla="*/ 4533 w 57"/>
                <a:gd name="T61" fmla="*/ 1165 h 63"/>
                <a:gd name="T62" fmla="*/ 3987 w 57"/>
                <a:gd name="T63" fmla="*/ 1496 h 63"/>
                <a:gd name="T64" fmla="*/ 3599 w 57"/>
                <a:gd name="T65" fmla="*/ 1379 h 63"/>
                <a:gd name="T66" fmla="*/ 3334 w 57"/>
                <a:gd name="T67" fmla="*/ 1379 h 63"/>
                <a:gd name="T68" fmla="*/ 3334 w 57"/>
                <a:gd name="T69" fmla="*/ 1282 h 63"/>
                <a:gd name="T70" fmla="*/ 2527 w 57"/>
                <a:gd name="T71" fmla="*/ 1043 h 63"/>
                <a:gd name="T72" fmla="*/ 2267 w 57"/>
                <a:gd name="T73" fmla="*/ 1165 h 63"/>
                <a:gd name="T74" fmla="*/ 0 w 57"/>
                <a:gd name="T75" fmla="*/ 1282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30" name="Freeform 15"/>
            <p:cNvSpPr>
              <a:spLocks/>
            </p:cNvSpPr>
            <p:nvPr/>
          </p:nvSpPr>
          <p:spPr bwMode="auto">
            <a:xfrm>
              <a:off x="4134" y="2179"/>
              <a:ext cx="610" cy="249"/>
            </a:xfrm>
            <a:custGeom>
              <a:avLst/>
              <a:gdLst>
                <a:gd name="T0" fmla="*/ 261 w 119"/>
                <a:gd name="T1" fmla="*/ 4765 h 51"/>
                <a:gd name="T2" fmla="*/ 554 w 119"/>
                <a:gd name="T3" fmla="*/ 4531 h 51"/>
                <a:gd name="T4" fmla="*/ 682 w 119"/>
                <a:gd name="T5" fmla="*/ 4194 h 51"/>
                <a:gd name="T6" fmla="*/ 1892 w 119"/>
                <a:gd name="T7" fmla="*/ 3598 h 51"/>
                <a:gd name="T8" fmla="*/ 2419 w 119"/>
                <a:gd name="T9" fmla="*/ 3144 h 51"/>
                <a:gd name="T10" fmla="*/ 2707 w 119"/>
                <a:gd name="T11" fmla="*/ 3144 h 51"/>
                <a:gd name="T12" fmla="*/ 2840 w 119"/>
                <a:gd name="T13" fmla="*/ 2910 h 51"/>
                <a:gd name="T14" fmla="*/ 3101 w 119"/>
                <a:gd name="T15" fmla="*/ 2910 h 51"/>
                <a:gd name="T16" fmla="*/ 3783 w 119"/>
                <a:gd name="T17" fmla="*/ 2671 h 51"/>
                <a:gd name="T18" fmla="*/ 4439 w 119"/>
                <a:gd name="T19" fmla="*/ 1977 h 51"/>
                <a:gd name="T20" fmla="*/ 4439 w 119"/>
                <a:gd name="T21" fmla="*/ 1504 h 51"/>
                <a:gd name="T22" fmla="*/ 4993 w 119"/>
                <a:gd name="T23" fmla="*/ 1504 h 51"/>
                <a:gd name="T24" fmla="*/ 5649 w 119"/>
                <a:gd name="T25" fmla="*/ 1406 h 51"/>
                <a:gd name="T26" fmla="*/ 15214 w 119"/>
                <a:gd name="T27" fmla="*/ 117 h 51"/>
                <a:gd name="T28" fmla="*/ 15347 w 119"/>
                <a:gd name="T29" fmla="*/ 239 h 51"/>
                <a:gd name="T30" fmla="*/ 15634 w 119"/>
                <a:gd name="T31" fmla="*/ 571 h 51"/>
                <a:gd name="T32" fmla="*/ 15634 w 119"/>
                <a:gd name="T33" fmla="*/ 693 h 51"/>
                <a:gd name="T34" fmla="*/ 15347 w 119"/>
                <a:gd name="T35" fmla="*/ 571 h 51"/>
                <a:gd name="T36" fmla="*/ 15214 w 119"/>
                <a:gd name="T37" fmla="*/ 693 h 51"/>
                <a:gd name="T38" fmla="*/ 14686 w 119"/>
                <a:gd name="T39" fmla="*/ 928 h 51"/>
                <a:gd name="T40" fmla="*/ 14138 w 119"/>
                <a:gd name="T41" fmla="*/ 1289 h 51"/>
                <a:gd name="T42" fmla="*/ 14266 w 119"/>
                <a:gd name="T43" fmla="*/ 1406 h 51"/>
                <a:gd name="T44" fmla="*/ 15081 w 119"/>
                <a:gd name="T45" fmla="*/ 1050 h 51"/>
                <a:gd name="T46" fmla="*/ 15347 w 119"/>
                <a:gd name="T47" fmla="*/ 1289 h 51"/>
                <a:gd name="T48" fmla="*/ 15476 w 119"/>
                <a:gd name="T49" fmla="*/ 1289 h 51"/>
                <a:gd name="T50" fmla="*/ 15896 w 119"/>
                <a:gd name="T51" fmla="*/ 1050 h 51"/>
                <a:gd name="T52" fmla="*/ 16029 w 119"/>
                <a:gd name="T53" fmla="*/ 1621 h 51"/>
                <a:gd name="T54" fmla="*/ 15768 w 119"/>
                <a:gd name="T55" fmla="*/ 1977 h 51"/>
                <a:gd name="T56" fmla="*/ 15347 w 119"/>
                <a:gd name="T57" fmla="*/ 2217 h 51"/>
                <a:gd name="T58" fmla="*/ 14819 w 119"/>
                <a:gd name="T59" fmla="*/ 2334 h 51"/>
                <a:gd name="T60" fmla="*/ 14686 w 119"/>
                <a:gd name="T61" fmla="*/ 2217 h 51"/>
                <a:gd name="T62" fmla="*/ 14558 w 119"/>
                <a:gd name="T63" fmla="*/ 2099 h 51"/>
                <a:gd name="T64" fmla="*/ 14558 w 119"/>
                <a:gd name="T65" fmla="*/ 2456 h 51"/>
                <a:gd name="T66" fmla="*/ 14686 w 119"/>
                <a:gd name="T67" fmla="*/ 2549 h 51"/>
                <a:gd name="T68" fmla="*/ 14819 w 119"/>
                <a:gd name="T69" fmla="*/ 2788 h 51"/>
                <a:gd name="T70" fmla="*/ 14138 w 119"/>
                <a:gd name="T71" fmla="*/ 3144 h 51"/>
                <a:gd name="T72" fmla="*/ 14138 w 119"/>
                <a:gd name="T73" fmla="*/ 3383 h 51"/>
                <a:gd name="T74" fmla="*/ 15081 w 119"/>
                <a:gd name="T75" fmla="*/ 3144 h 51"/>
                <a:gd name="T76" fmla="*/ 15347 w 119"/>
                <a:gd name="T77" fmla="*/ 3144 h 51"/>
                <a:gd name="T78" fmla="*/ 14686 w 119"/>
                <a:gd name="T79" fmla="*/ 3720 h 51"/>
                <a:gd name="T80" fmla="*/ 13876 w 119"/>
                <a:gd name="T81" fmla="*/ 4194 h 51"/>
                <a:gd name="T82" fmla="*/ 13743 w 119"/>
                <a:gd name="T83" fmla="*/ 4316 h 51"/>
                <a:gd name="T84" fmla="*/ 12928 w 119"/>
                <a:gd name="T85" fmla="*/ 5126 h 51"/>
                <a:gd name="T86" fmla="*/ 12533 w 119"/>
                <a:gd name="T87" fmla="*/ 5815 h 51"/>
                <a:gd name="T88" fmla="*/ 9304 w 119"/>
                <a:gd name="T89" fmla="*/ 4531 h 51"/>
                <a:gd name="T90" fmla="*/ 6725 w 119"/>
                <a:gd name="T91" fmla="*/ 4194 h 51"/>
                <a:gd name="T92" fmla="*/ 6597 w 119"/>
                <a:gd name="T93" fmla="*/ 4194 h 51"/>
                <a:gd name="T94" fmla="*/ 4044 w 119"/>
                <a:gd name="T95" fmla="*/ 4316 h 51"/>
                <a:gd name="T96" fmla="*/ 3496 w 119"/>
                <a:gd name="T97" fmla="*/ 4648 h 51"/>
                <a:gd name="T98" fmla="*/ 0 w 119"/>
                <a:gd name="T99" fmla="*/ 5244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31" name="Freeform 17"/>
            <p:cNvSpPr>
              <a:spLocks/>
            </p:cNvSpPr>
            <p:nvPr/>
          </p:nvSpPr>
          <p:spPr bwMode="auto">
            <a:xfrm>
              <a:off x="4236" y="1896"/>
              <a:ext cx="313" cy="293"/>
            </a:xfrm>
            <a:custGeom>
              <a:avLst/>
              <a:gdLst>
                <a:gd name="T0" fmla="*/ 2714 w 61"/>
                <a:gd name="T1" fmla="*/ 0 h 60"/>
                <a:gd name="T2" fmla="*/ 2714 w 61"/>
                <a:gd name="T3" fmla="*/ 356 h 60"/>
                <a:gd name="T4" fmla="*/ 2843 w 61"/>
                <a:gd name="T5" fmla="*/ 571 h 60"/>
                <a:gd name="T6" fmla="*/ 2555 w 61"/>
                <a:gd name="T7" fmla="*/ 1504 h 60"/>
                <a:gd name="T8" fmla="*/ 2555 w 61"/>
                <a:gd name="T9" fmla="*/ 1738 h 60"/>
                <a:gd name="T10" fmla="*/ 2422 w 61"/>
                <a:gd name="T11" fmla="*/ 2217 h 60"/>
                <a:gd name="T12" fmla="*/ 2027 w 61"/>
                <a:gd name="T13" fmla="*/ 2554 h 60"/>
                <a:gd name="T14" fmla="*/ 1765 w 61"/>
                <a:gd name="T15" fmla="*/ 2671 h 60"/>
                <a:gd name="T16" fmla="*/ 1473 w 61"/>
                <a:gd name="T17" fmla="*/ 2788 h 60"/>
                <a:gd name="T18" fmla="*/ 1344 w 61"/>
                <a:gd name="T19" fmla="*/ 3028 h 60"/>
                <a:gd name="T20" fmla="*/ 1211 w 61"/>
                <a:gd name="T21" fmla="*/ 3506 h 60"/>
                <a:gd name="T22" fmla="*/ 816 w 61"/>
                <a:gd name="T23" fmla="*/ 3506 h 60"/>
                <a:gd name="T24" fmla="*/ 554 w 61"/>
                <a:gd name="T25" fmla="*/ 3960 h 60"/>
                <a:gd name="T26" fmla="*/ 554 w 61"/>
                <a:gd name="T27" fmla="*/ 4434 h 60"/>
                <a:gd name="T28" fmla="*/ 262 w 61"/>
                <a:gd name="T29" fmla="*/ 4771 h 60"/>
                <a:gd name="T30" fmla="*/ 0 w 61"/>
                <a:gd name="T31" fmla="*/ 5010 h 60"/>
                <a:gd name="T32" fmla="*/ 0 w 61"/>
                <a:gd name="T33" fmla="*/ 5367 h 60"/>
                <a:gd name="T34" fmla="*/ 395 w 61"/>
                <a:gd name="T35" fmla="*/ 5938 h 60"/>
                <a:gd name="T36" fmla="*/ 816 w 61"/>
                <a:gd name="T37" fmla="*/ 6295 h 60"/>
                <a:gd name="T38" fmla="*/ 1078 w 61"/>
                <a:gd name="T39" fmla="*/ 6295 h 60"/>
                <a:gd name="T40" fmla="*/ 1078 w 61"/>
                <a:gd name="T41" fmla="*/ 6417 h 60"/>
                <a:gd name="T42" fmla="*/ 1344 w 61"/>
                <a:gd name="T43" fmla="*/ 6417 h 60"/>
                <a:gd name="T44" fmla="*/ 1344 w 61"/>
                <a:gd name="T45" fmla="*/ 6632 h 60"/>
                <a:gd name="T46" fmla="*/ 2027 w 61"/>
                <a:gd name="T47" fmla="*/ 6988 h 60"/>
                <a:gd name="T48" fmla="*/ 2422 w 61"/>
                <a:gd name="T49" fmla="*/ 6866 h 60"/>
                <a:gd name="T50" fmla="*/ 2555 w 61"/>
                <a:gd name="T51" fmla="*/ 6632 h 60"/>
                <a:gd name="T52" fmla="*/ 2843 w 61"/>
                <a:gd name="T53" fmla="*/ 6866 h 60"/>
                <a:gd name="T54" fmla="*/ 3371 w 61"/>
                <a:gd name="T55" fmla="*/ 6632 h 60"/>
                <a:gd name="T56" fmla="*/ 3499 w 61"/>
                <a:gd name="T57" fmla="*/ 6417 h 60"/>
                <a:gd name="T58" fmla="*/ 4054 w 61"/>
                <a:gd name="T59" fmla="*/ 6177 h 60"/>
                <a:gd name="T60" fmla="*/ 4449 w 61"/>
                <a:gd name="T61" fmla="*/ 5938 h 60"/>
                <a:gd name="T62" fmla="*/ 4449 w 61"/>
                <a:gd name="T63" fmla="*/ 5582 h 60"/>
                <a:gd name="T64" fmla="*/ 5136 w 61"/>
                <a:gd name="T65" fmla="*/ 3721 h 60"/>
                <a:gd name="T66" fmla="*/ 5398 w 61"/>
                <a:gd name="T67" fmla="*/ 3838 h 60"/>
                <a:gd name="T68" fmla="*/ 5531 w 61"/>
                <a:gd name="T69" fmla="*/ 4078 h 60"/>
                <a:gd name="T70" fmla="*/ 5952 w 61"/>
                <a:gd name="T71" fmla="*/ 3721 h 60"/>
                <a:gd name="T72" fmla="*/ 6214 w 61"/>
                <a:gd name="T73" fmla="*/ 3150 h 60"/>
                <a:gd name="T74" fmla="*/ 6609 w 61"/>
                <a:gd name="T75" fmla="*/ 2910 h 60"/>
                <a:gd name="T76" fmla="*/ 6896 w 61"/>
                <a:gd name="T77" fmla="*/ 2671 h 60"/>
                <a:gd name="T78" fmla="*/ 7030 w 61"/>
                <a:gd name="T79" fmla="*/ 2339 h 60"/>
                <a:gd name="T80" fmla="*/ 7030 w 61"/>
                <a:gd name="T81" fmla="*/ 2217 h 60"/>
                <a:gd name="T82" fmla="*/ 7030 w 61"/>
                <a:gd name="T83" fmla="*/ 1738 h 60"/>
                <a:gd name="T84" fmla="*/ 7979 w 61"/>
                <a:gd name="T85" fmla="*/ 2217 h 60"/>
                <a:gd name="T86" fmla="*/ 8107 w 61"/>
                <a:gd name="T87" fmla="*/ 2217 h 60"/>
                <a:gd name="T88" fmla="*/ 7979 w 61"/>
                <a:gd name="T89" fmla="*/ 1504 h 60"/>
                <a:gd name="T90" fmla="*/ 7846 w 61"/>
                <a:gd name="T91" fmla="*/ 1289 h 60"/>
                <a:gd name="T92" fmla="*/ 7558 w 61"/>
                <a:gd name="T93" fmla="*/ 1289 h 60"/>
                <a:gd name="T94" fmla="*/ 6896 w 61"/>
                <a:gd name="T95" fmla="*/ 1406 h 60"/>
                <a:gd name="T96" fmla="*/ 6609 w 61"/>
                <a:gd name="T97" fmla="*/ 1621 h 60"/>
                <a:gd name="T98" fmla="*/ 6214 w 61"/>
                <a:gd name="T99" fmla="*/ 1504 h 60"/>
                <a:gd name="T100" fmla="*/ 6080 w 61"/>
                <a:gd name="T101" fmla="*/ 1738 h 60"/>
                <a:gd name="T102" fmla="*/ 5685 w 61"/>
                <a:gd name="T103" fmla="*/ 1978 h 60"/>
                <a:gd name="T104" fmla="*/ 5265 w 61"/>
                <a:gd name="T105" fmla="*/ 2339 h 60"/>
                <a:gd name="T106" fmla="*/ 4869 w 61"/>
                <a:gd name="T107" fmla="*/ 1504 h 60"/>
                <a:gd name="T108" fmla="*/ 2843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32" name="Freeform 18"/>
            <p:cNvSpPr>
              <a:spLocks/>
            </p:cNvSpPr>
            <p:nvPr/>
          </p:nvSpPr>
          <p:spPr bwMode="auto">
            <a:xfrm>
              <a:off x="3425" y="2306"/>
              <a:ext cx="345" cy="302"/>
            </a:xfrm>
            <a:custGeom>
              <a:avLst/>
              <a:gdLst>
                <a:gd name="T0" fmla="*/ 0 w 67"/>
                <a:gd name="T1" fmla="*/ 356 h 62"/>
                <a:gd name="T2" fmla="*/ 8192 w 67"/>
                <a:gd name="T3" fmla="*/ 0 h 62"/>
                <a:gd name="T4" fmla="*/ 8192 w 67"/>
                <a:gd name="T5" fmla="*/ 117 h 62"/>
                <a:gd name="T6" fmla="*/ 8326 w 67"/>
                <a:gd name="T7" fmla="*/ 239 h 62"/>
                <a:gd name="T8" fmla="*/ 8460 w 67"/>
                <a:gd name="T9" fmla="*/ 356 h 62"/>
                <a:gd name="T10" fmla="*/ 8326 w 67"/>
                <a:gd name="T11" fmla="*/ 570 h 62"/>
                <a:gd name="T12" fmla="*/ 8192 w 67"/>
                <a:gd name="T13" fmla="*/ 687 h 62"/>
                <a:gd name="T14" fmla="*/ 7930 w 67"/>
                <a:gd name="T15" fmla="*/ 925 h 62"/>
                <a:gd name="T16" fmla="*/ 7930 w 67"/>
                <a:gd name="T17" fmla="*/ 1042 h 62"/>
                <a:gd name="T18" fmla="*/ 9145 w 67"/>
                <a:gd name="T19" fmla="*/ 1042 h 62"/>
                <a:gd name="T20" fmla="*/ 9145 w 67"/>
                <a:gd name="T21" fmla="*/ 1042 h 62"/>
                <a:gd name="T22" fmla="*/ 9145 w 67"/>
                <a:gd name="T23" fmla="*/ 1164 h 62"/>
                <a:gd name="T24" fmla="*/ 9016 w 67"/>
                <a:gd name="T25" fmla="*/ 1378 h 62"/>
                <a:gd name="T26" fmla="*/ 8882 w 67"/>
                <a:gd name="T27" fmla="*/ 1495 h 62"/>
                <a:gd name="T28" fmla="*/ 8749 w 67"/>
                <a:gd name="T29" fmla="*/ 1968 h 62"/>
                <a:gd name="T30" fmla="*/ 8460 w 67"/>
                <a:gd name="T31" fmla="*/ 2207 h 62"/>
                <a:gd name="T32" fmla="*/ 8460 w 67"/>
                <a:gd name="T33" fmla="*/ 2538 h 62"/>
                <a:gd name="T34" fmla="*/ 8460 w 67"/>
                <a:gd name="T35" fmla="*/ 2893 h 62"/>
                <a:gd name="T36" fmla="*/ 8460 w 67"/>
                <a:gd name="T37" fmla="*/ 2893 h 62"/>
                <a:gd name="T38" fmla="*/ 8192 w 67"/>
                <a:gd name="T39" fmla="*/ 3015 h 62"/>
                <a:gd name="T40" fmla="*/ 8192 w 67"/>
                <a:gd name="T41" fmla="*/ 3132 h 62"/>
                <a:gd name="T42" fmla="*/ 7796 w 67"/>
                <a:gd name="T43" fmla="*/ 3346 h 62"/>
                <a:gd name="T44" fmla="*/ 7796 w 67"/>
                <a:gd name="T45" fmla="*/ 3702 h 62"/>
                <a:gd name="T46" fmla="*/ 7796 w 67"/>
                <a:gd name="T47" fmla="*/ 4033 h 62"/>
                <a:gd name="T48" fmla="*/ 7636 w 67"/>
                <a:gd name="T49" fmla="*/ 4150 h 62"/>
                <a:gd name="T50" fmla="*/ 7369 w 67"/>
                <a:gd name="T51" fmla="*/ 4389 h 62"/>
                <a:gd name="T52" fmla="*/ 7106 w 67"/>
                <a:gd name="T53" fmla="*/ 4627 h 62"/>
                <a:gd name="T54" fmla="*/ 6972 w 67"/>
                <a:gd name="T55" fmla="*/ 4744 h 62"/>
                <a:gd name="T56" fmla="*/ 6972 w 67"/>
                <a:gd name="T57" fmla="*/ 4959 h 62"/>
                <a:gd name="T58" fmla="*/ 6812 w 67"/>
                <a:gd name="T59" fmla="*/ 5197 h 62"/>
                <a:gd name="T60" fmla="*/ 6812 w 67"/>
                <a:gd name="T61" fmla="*/ 5314 h 62"/>
                <a:gd name="T62" fmla="*/ 6684 w 67"/>
                <a:gd name="T63" fmla="*/ 5670 h 62"/>
                <a:gd name="T64" fmla="*/ 6550 w 67"/>
                <a:gd name="T65" fmla="*/ 5884 h 62"/>
                <a:gd name="T66" fmla="*/ 6684 w 67"/>
                <a:gd name="T67" fmla="*/ 6240 h 62"/>
                <a:gd name="T68" fmla="*/ 6812 w 67"/>
                <a:gd name="T69" fmla="*/ 6357 h 62"/>
                <a:gd name="T70" fmla="*/ 6812 w 67"/>
                <a:gd name="T71" fmla="*/ 6595 h 62"/>
                <a:gd name="T72" fmla="*/ 6812 w 67"/>
                <a:gd name="T73" fmla="*/ 6595 h 62"/>
                <a:gd name="T74" fmla="*/ 6812 w 67"/>
                <a:gd name="T75" fmla="*/ 6712 h 62"/>
                <a:gd name="T76" fmla="*/ 6812 w 67"/>
                <a:gd name="T77" fmla="*/ 6712 h 62"/>
                <a:gd name="T78" fmla="*/ 6684 w 67"/>
                <a:gd name="T79" fmla="*/ 6927 h 62"/>
                <a:gd name="T80" fmla="*/ 6812 w 67"/>
                <a:gd name="T81" fmla="*/ 7048 h 62"/>
                <a:gd name="T82" fmla="*/ 1086 w 67"/>
                <a:gd name="T83" fmla="*/ 7165 h 62"/>
                <a:gd name="T84" fmla="*/ 1086 w 67"/>
                <a:gd name="T85" fmla="*/ 6123 h 62"/>
                <a:gd name="T86" fmla="*/ 824 w 67"/>
                <a:gd name="T87" fmla="*/ 6001 h 62"/>
                <a:gd name="T88" fmla="*/ 556 w 67"/>
                <a:gd name="T89" fmla="*/ 6123 h 62"/>
                <a:gd name="T90" fmla="*/ 556 w 67"/>
                <a:gd name="T91" fmla="*/ 6123 h 62"/>
                <a:gd name="T92" fmla="*/ 263 w 67"/>
                <a:gd name="T93" fmla="*/ 5884 h 62"/>
                <a:gd name="T94" fmla="*/ 263 w 67"/>
                <a:gd name="T95" fmla="*/ 2538 h 62"/>
                <a:gd name="T96" fmla="*/ 0 w 67"/>
                <a:gd name="T97" fmla="*/ 356 h 62"/>
                <a:gd name="T98" fmla="*/ 0 w 67"/>
                <a:gd name="T99" fmla="*/ 356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33" name="Freeform 19"/>
            <p:cNvSpPr>
              <a:spLocks/>
            </p:cNvSpPr>
            <p:nvPr/>
          </p:nvSpPr>
          <p:spPr bwMode="auto">
            <a:xfrm>
              <a:off x="1484" y="1614"/>
              <a:ext cx="553" cy="897"/>
            </a:xfrm>
            <a:custGeom>
              <a:avLst/>
              <a:gdLst>
                <a:gd name="T0" fmla="*/ 8182 w 108"/>
                <a:gd name="T1" fmla="*/ 20748 h 184"/>
                <a:gd name="T2" fmla="*/ 8182 w 108"/>
                <a:gd name="T3" fmla="*/ 20509 h 184"/>
                <a:gd name="T4" fmla="*/ 8049 w 108"/>
                <a:gd name="T5" fmla="*/ 20270 h 184"/>
                <a:gd name="T6" fmla="*/ 7655 w 108"/>
                <a:gd name="T7" fmla="*/ 18896 h 184"/>
                <a:gd name="T8" fmla="*/ 6713 w 108"/>
                <a:gd name="T9" fmla="*/ 18086 h 184"/>
                <a:gd name="T10" fmla="*/ 6452 w 108"/>
                <a:gd name="T11" fmla="*/ 17730 h 184"/>
                <a:gd name="T12" fmla="*/ 6185 w 108"/>
                <a:gd name="T13" fmla="*/ 17375 h 184"/>
                <a:gd name="T14" fmla="*/ 5243 w 108"/>
                <a:gd name="T15" fmla="*/ 17038 h 184"/>
                <a:gd name="T16" fmla="*/ 4429 w 108"/>
                <a:gd name="T17" fmla="*/ 16326 h 184"/>
                <a:gd name="T18" fmla="*/ 2965 w 108"/>
                <a:gd name="T19" fmla="*/ 15756 h 184"/>
                <a:gd name="T20" fmla="*/ 2965 w 108"/>
                <a:gd name="T21" fmla="*/ 15308 h 184"/>
                <a:gd name="T22" fmla="*/ 3093 w 108"/>
                <a:gd name="T23" fmla="*/ 14713 h 184"/>
                <a:gd name="T24" fmla="*/ 2832 w 108"/>
                <a:gd name="T25" fmla="*/ 14142 h 184"/>
                <a:gd name="T26" fmla="*/ 2965 w 108"/>
                <a:gd name="T27" fmla="*/ 13904 h 184"/>
                <a:gd name="T28" fmla="*/ 2151 w 108"/>
                <a:gd name="T29" fmla="*/ 12621 h 184"/>
                <a:gd name="T30" fmla="*/ 1598 w 108"/>
                <a:gd name="T31" fmla="*/ 11812 h 184"/>
                <a:gd name="T32" fmla="*/ 1889 w 108"/>
                <a:gd name="T33" fmla="*/ 11120 h 184"/>
                <a:gd name="T34" fmla="*/ 1889 w 108"/>
                <a:gd name="T35" fmla="*/ 10550 h 184"/>
                <a:gd name="T36" fmla="*/ 1208 w 108"/>
                <a:gd name="T37" fmla="*/ 9960 h 184"/>
                <a:gd name="T38" fmla="*/ 1208 w 108"/>
                <a:gd name="T39" fmla="*/ 9029 h 184"/>
                <a:gd name="T40" fmla="*/ 1470 w 108"/>
                <a:gd name="T41" fmla="*/ 8697 h 184"/>
                <a:gd name="T42" fmla="*/ 1598 w 108"/>
                <a:gd name="T43" fmla="*/ 9150 h 184"/>
                <a:gd name="T44" fmla="*/ 2017 w 108"/>
                <a:gd name="T45" fmla="*/ 9029 h 184"/>
                <a:gd name="T46" fmla="*/ 1889 w 108"/>
                <a:gd name="T47" fmla="*/ 8224 h 184"/>
                <a:gd name="T48" fmla="*/ 1598 w 108"/>
                <a:gd name="T49" fmla="*/ 8463 h 184"/>
                <a:gd name="T50" fmla="*/ 942 w 108"/>
                <a:gd name="T51" fmla="*/ 8102 h 184"/>
                <a:gd name="T52" fmla="*/ 814 w 108"/>
                <a:gd name="T53" fmla="*/ 7059 h 184"/>
                <a:gd name="T54" fmla="*/ 133 w 108"/>
                <a:gd name="T55" fmla="*/ 5918 h 184"/>
                <a:gd name="T56" fmla="*/ 133 w 108"/>
                <a:gd name="T57" fmla="*/ 5324 h 184"/>
                <a:gd name="T58" fmla="*/ 522 w 108"/>
                <a:gd name="T59" fmla="*/ 4636 h 184"/>
                <a:gd name="T60" fmla="*/ 261 w 108"/>
                <a:gd name="T61" fmla="*/ 3710 h 184"/>
                <a:gd name="T62" fmla="*/ 0 w 108"/>
                <a:gd name="T63" fmla="*/ 3232 h 184"/>
                <a:gd name="T64" fmla="*/ 0 w 108"/>
                <a:gd name="T65" fmla="*/ 2779 h 184"/>
                <a:gd name="T66" fmla="*/ 814 w 108"/>
                <a:gd name="T67" fmla="*/ 1736 h 184"/>
                <a:gd name="T68" fmla="*/ 1208 w 108"/>
                <a:gd name="T69" fmla="*/ 1165 h 184"/>
                <a:gd name="T70" fmla="*/ 1208 w 108"/>
                <a:gd name="T71" fmla="*/ 117 h 184"/>
                <a:gd name="T72" fmla="*/ 6452 w 108"/>
                <a:gd name="T73" fmla="*/ 7415 h 184"/>
                <a:gd name="T74" fmla="*/ 13973 w 108"/>
                <a:gd name="T75" fmla="*/ 17253 h 184"/>
                <a:gd name="T76" fmla="*/ 14107 w 108"/>
                <a:gd name="T77" fmla="*/ 17730 h 184"/>
                <a:gd name="T78" fmla="*/ 14235 w 108"/>
                <a:gd name="T79" fmla="*/ 18179 h 184"/>
                <a:gd name="T80" fmla="*/ 14368 w 108"/>
                <a:gd name="T81" fmla="*/ 18535 h 184"/>
                <a:gd name="T82" fmla="*/ 13815 w 108"/>
                <a:gd name="T83" fmla="*/ 18774 h 184"/>
                <a:gd name="T84" fmla="*/ 13159 w 108"/>
                <a:gd name="T85" fmla="*/ 19939 h 184"/>
                <a:gd name="T86" fmla="*/ 13031 w 108"/>
                <a:gd name="T87" fmla="*/ 20153 h 184"/>
                <a:gd name="T88" fmla="*/ 12898 w 108"/>
                <a:gd name="T89" fmla="*/ 20626 h 184"/>
                <a:gd name="T90" fmla="*/ 13159 w 108"/>
                <a:gd name="T91" fmla="*/ 20963 h 184"/>
                <a:gd name="T92" fmla="*/ 12898 w 108"/>
                <a:gd name="T93" fmla="*/ 21318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34" name="Freeform 23"/>
            <p:cNvSpPr>
              <a:spLocks/>
            </p:cNvSpPr>
            <p:nvPr/>
          </p:nvSpPr>
          <p:spPr bwMode="auto">
            <a:xfrm>
              <a:off x="2545" y="2306"/>
              <a:ext cx="968" cy="898"/>
            </a:xfrm>
            <a:custGeom>
              <a:avLst/>
              <a:gdLst>
                <a:gd name="T0" fmla="*/ 22981 w 189"/>
                <a:gd name="T1" fmla="*/ 5813 h 184"/>
                <a:gd name="T2" fmla="*/ 21352 w 189"/>
                <a:gd name="T3" fmla="*/ 5456 h 184"/>
                <a:gd name="T4" fmla="*/ 20277 w 189"/>
                <a:gd name="T5" fmla="*/ 5691 h 184"/>
                <a:gd name="T6" fmla="*/ 19488 w 189"/>
                <a:gd name="T7" fmla="*/ 5691 h 184"/>
                <a:gd name="T8" fmla="*/ 19201 w 189"/>
                <a:gd name="T9" fmla="*/ 5691 h 184"/>
                <a:gd name="T10" fmla="*/ 18807 w 189"/>
                <a:gd name="T11" fmla="*/ 5456 h 184"/>
                <a:gd name="T12" fmla="*/ 18412 w 189"/>
                <a:gd name="T13" fmla="*/ 5930 h 184"/>
                <a:gd name="T14" fmla="*/ 18126 w 189"/>
                <a:gd name="T15" fmla="*/ 5573 h 184"/>
                <a:gd name="T16" fmla="*/ 17337 w 189"/>
                <a:gd name="T17" fmla="*/ 5456 h 184"/>
                <a:gd name="T18" fmla="*/ 16789 w 189"/>
                <a:gd name="T19" fmla="*/ 5359 h 184"/>
                <a:gd name="T20" fmla="*/ 15975 w 189"/>
                <a:gd name="T21" fmla="*/ 5120 h 184"/>
                <a:gd name="T22" fmla="*/ 15452 w 189"/>
                <a:gd name="T23" fmla="*/ 5002 h 184"/>
                <a:gd name="T24" fmla="*/ 14638 w 189"/>
                <a:gd name="T25" fmla="*/ 4763 h 184"/>
                <a:gd name="T26" fmla="*/ 14243 w 189"/>
                <a:gd name="T27" fmla="*/ 4407 h 184"/>
                <a:gd name="T28" fmla="*/ 13429 w 189"/>
                <a:gd name="T29" fmla="*/ 4192 h 184"/>
                <a:gd name="T30" fmla="*/ 7790 w 189"/>
                <a:gd name="T31" fmla="*/ 0 h 184"/>
                <a:gd name="T32" fmla="*/ 0 w 189"/>
                <a:gd name="T33" fmla="*/ 8360 h 184"/>
                <a:gd name="T34" fmla="*/ 133 w 189"/>
                <a:gd name="T35" fmla="*/ 8716 h 184"/>
                <a:gd name="T36" fmla="*/ 681 w 189"/>
                <a:gd name="T37" fmla="*/ 9409 h 184"/>
                <a:gd name="T38" fmla="*/ 3094 w 189"/>
                <a:gd name="T39" fmla="*/ 11503 h 184"/>
                <a:gd name="T40" fmla="*/ 3360 w 189"/>
                <a:gd name="T41" fmla="*/ 12099 h 184"/>
                <a:gd name="T42" fmla="*/ 5117 w 189"/>
                <a:gd name="T43" fmla="*/ 14290 h 184"/>
                <a:gd name="T44" fmla="*/ 6586 w 189"/>
                <a:gd name="T45" fmla="*/ 14529 h 184"/>
                <a:gd name="T46" fmla="*/ 7529 w 189"/>
                <a:gd name="T47" fmla="*/ 13246 h 184"/>
                <a:gd name="T48" fmla="*/ 8051 w 189"/>
                <a:gd name="T49" fmla="*/ 13123 h 184"/>
                <a:gd name="T50" fmla="*/ 8999 w 189"/>
                <a:gd name="T51" fmla="*/ 13363 h 184"/>
                <a:gd name="T52" fmla="*/ 10074 w 189"/>
                <a:gd name="T53" fmla="*/ 13841 h 184"/>
                <a:gd name="T54" fmla="*/ 10336 w 189"/>
                <a:gd name="T55" fmla="*/ 14075 h 184"/>
                <a:gd name="T56" fmla="*/ 11150 w 189"/>
                <a:gd name="T57" fmla="*/ 15007 h 184"/>
                <a:gd name="T58" fmla="*/ 12620 w 189"/>
                <a:gd name="T59" fmla="*/ 17316 h 184"/>
                <a:gd name="T60" fmla="*/ 13429 w 189"/>
                <a:gd name="T61" fmla="*/ 18009 h 184"/>
                <a:gd name="T62" fmla="*/ 13695 w 189"/>
                <a:gd name="T63" fmla="*/ 19175 h 184"/>
                <a:gd name="T64" fmla="*/ 14925 w 189"/>
                <a:gd name="T65" fmla="*/ 20459 h 184"/>
                <a:gd name="T66" fmla="*/ 16917 w 189"/>
                <a:gd name="T67" fmla="*/ 21030 h 184"/>
                <a:gd name="T68" fmla="*/ 18126 w 189"/>
                <a:gd name="T69" fmla="*/ 21152 h 184"/>
                <a:gd name="T70" fmla="*/ 17993 w 189"/>
                <a:gd name="T71" fmla="*/ 20913 h 184"/>
                <a:gd name="T72" fmla="*/ 17603 w 189"/>
                <a:gd name="T73" fmla="*/ 18838 h 184"/>
                <a:gd name="T74" fmla="*/ 17470 w 189"/>
                <a:gd name="T75" fmla="*/ 18604 h 184"/>
                <a:gd name="T76" fmla="*/ 17864 w 189"/>
                <a:gd name="T77" fmla="*/ 17794 h 184"/>
                <a:gd name="T78" fmla="*/ 17993 w 189"/>
                <a:gd name="T79" fmla="*/ 17555 h 184"/>
                <a:gd name="T80" fmla="*/ 18412 w 189"/>
                <a:gd name="T81" fmla="*/ 16862 h 184"/>
                <a:gd name="T82" fmla="*/ 18679 w 189"/>
                <a:gd name="T83" fmla="*/ 16862 h 184"/>
                <a:gd name="T84" fmla="*/ 18940 w 189"/>
                <a:gd name="T85" fmla="*/ 16506 h 184"/>
                <a:gd name="T86" fmla="*/ 19201 w 189"/>
                <a:gd name="T87" fmla="*/ 16506 h 184"/>
                <a:gd name="T88" fmla="*/ 19754 w 189"/>
                <a:gd name="T89" fmla="*/ 16266 h 184"/>
                <a:gd name="T90" fmla="*/ 20016 w 189"/>
                <a:gd name="T91" fmla="*/ 15817 h 184"/>
                <a:gd name="T92" fmla="*/ 20144 w 189"/>
                <a:gd name="T93" fmla="*/ 16052 h 184"/>
                <a:gd name="T94" fmla="*/ 22167 w 189"/>
                <a:gd name="T95" fmla="*/ 15100 h 184"/>
                <a:gd name="T96" fmla="*/ 22561 w 189"/>
                <a:gd name="T97" fmla="*/ 14075 h 184"/>
                <a:gd name="T98" fmla="*/ 22981 w 189"/>
                <a:gd name="T99" fmla="*/ 13958 h 184"/>
                <a:gd name="T100" fmla="*/ 24318 w 189"/>
                <a:gd name="T101" fmla="*/ 13841 h 184"/>
                <a:gd name="T102" fmla="*/ 24712 w 189"/>
                <a:gd name="T103" fmla="*/ 13602 h 184"/>
                <a:gd name="T104" fmla="*/ 24866 w 189"/>
                <a:gd name="T105" fmla="*/ 13246 h 184"/>
                <a:gd name="T106" fmla="*/ 24999 w 189"/>
                <a:gd name="T107" fmla="*/ 12313 h 184"/>
                <a:gd name="T108" fmla="*/ 25260 w 189"/>
                <a:gd name="T109" fmla="*/ 11742 h 184"/>
                <a:gd name="T110" fmla="*/ 25132 w 189"/>
                <a:gd name="T111" fmla="*/ 10576 h 184"/>
                <a:gd name="T112" fmla="*/ 24866 w 189"/>
                <a:gd name="T113" fmla="*/ 10220 h 184"/>
                <a:gd name="T114" fmla="*/ 24712 w 189"/>
                <a:gd name="T115" fmla="*/ 9527 h 184"/>
                <a:gd name="T116" fmla="*/ 24185 w 189"/>
                <a:gd name="T117" fmla="*/ 6169 h 184"/>
                <a:gd name="T118" fmla="*/ 23370 w 189"/>
                <a:gd name="T119" fmla="*/ 5930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35" name="Freeform 24"/>
            <p:cNvSpPr>
              <a:spLocks/>
            </p:cNvSpPr>
            <p:nvPr/>
          </p:nvSpPr>
          <p:spPr bwMode="auto">
            <a:xfrm>
              <a:off x="4365" y="1453"/>
              <a:ext cx="522" cy="380"/>
            </a:xfrm>
            <a:custGeom>
              <a:avLst/>
              <a:gdLst>
                <a:gd name="T0" fmla="*/ 10450 w 102"/>
                <a:gd name="T1" fmla="*/ 8092 h 78"/>
                <a:gd name="T2" fmla="*/ 10189 w 102"/>
                <a:gd name="T3" fmla="*/ 8448 h 78"/>
                <a:gd name="T4" fmla="*/ 10056 w 102"/>
                <a:gd name="T5" fmla="*/ 8662 h 78"/>
                <a:gd name="T6" fmla="*/ 10056 w 102"/>
                <a:gd name="T7" fmla="*/ 9018 h 78"/>
                <a:gd name="T8" fmla="*/ 10317 w 102"/>
                <a:gd name="T9" fmla="*/ 8784 h 78"/>
                <a:gd name="T10" fmla="*/ 10870 w 102"/>
                <a:gd name="T11" fmla="*/ 8662 h 78"/>
                <a:gd name="T12" fmla="*/ 11653 w 102"/>
                <a:gd name="T13" fmla="*/ 8448 h 78"/>
                <a:gd name="T14" fmla="*/ 12861 w 102"/>
                <a:gd name="T15" fmla="*/ 7644 h 78"/>
                <a:gd name="T16" fmla="*/ 13280 w 102"/>
                <a:gd name="T17" fmla="*/ 7405 h 78"/>
                <a:gd name="T18" fmla="*/ 13669 w 102"/>
                <a:gd name="T19" fmla="*/ 7049 h 78"/>
                <a:gd name="T20" fmla="*/ 13408 w 102"/>
                <a:gd name="T21" fmla="*/ 7166 h 78"/>
                <a:gd name="T22" fmla="*/ 12989 w 102"/>
                <a:gd name="T23" fmla="*/ 7405 h 78"/>
                <a:gd name="T24" fmla="*/ 12600 w 102"/>
                <a:gd name="T25" fmla="*/ 7522 h 78"/>
                <a:gd name="T26" fmla="*/ 12989 w 102"/>
                <a:gd name="T27" fmla="*/ 7049 h 78"/>
                <a:gd name="T28" fmla="*/ 12728 w 102"/>
                <a:gd name="T29" fmla="*/ 7166 h 78"/>
                <a:gd name="T30" fmla="*/ 11525 w 102"/>
                <a:gd name="T31" fmla="*/ 7736 h 78"/>
                <a:gd name="T32" fmla="*/ 10711 w 102"/>
                <a:gd name="T33" fmla="*/ 8331 h 78"/>
                <a:gd name="T34" fmla="*/ 10583 w 102"/>
                <a:gd name="T35" fmla="*/ 7858 h 78"/>
                <a:gd name="T36" fmla="*/ 10870 w 102"/>
                <a:gd name="T37" fmla="*/ 7405 h 78"/>
                <a:gd name="T38" fmla="*/ 10583 w 102"/>
                <a:gd name="T39" fmla="*/ 5671 h 78"/>
                <a:gd name="T40" fmla="*/ 10317 w 102"/>
                <a:gd name="T41" fmla="*/ 3941 h 78"/>
                <a:gd name="T42" fmla="*/ 10056 w 102"/>
                <a:gd name="T43" fmla="*/ 2894 h 78"/>
                <a:gd name="T44" fmla="*/ 9928 w 102"/>
                <a:gd name="T45" fmla="*/ 2777 h 78"/>
                <a:gd name="T46" fmla="*/ 9795 w 102"/>
                <a:gd name="T47" fmla="*/ 2421 h 78"/>
                <a:gd name="T48" fmla="*/ 9637 w 102"/>
                <a:gd name="T49" fmla="*/ 1379 h 78"/>
                <a:gd name="T50" fmla="*/ 9248 w 102"/>
                <a:gd name="T51" fmla="*/ 356 h 78"/>
                <a:gd name="T52" fmla="*/ 9115 w 102"/>
                <a:gd name="T53" fmla="*/ 0 h 78"/>
                <a:gd name="T54" fmla="*/ 6837 w 102"/>
                <a:gd name="T55" fmla="*/ 453 h 78"/>
                <a:gd name="T56" fmla="*/ 5629 w 102"/>
                <a:gd name="T57" fmla="*/ 1613 h 78"/>
                <a:gd name="T58" fmla="*/ 5501 w 102"/>
                <a:gd name="T59" fmla="*/ 2090 h 78"/>
                <a:gd name="T60" fmla="*/ 4821 w 102"/>
                <a:gd name="T61" fmla="*/ 2660 h 78"/>
                <a:gd name="T62" fmla="*/ 5082 w 102"/>
                <a:gd name="T63" fmla="*/ 2894 h 78"/>
                <a:gd name="T64" fmla="*/ 5082 w 102"/>
                <a:gd name="T65" fmla="*/ 3133 h 78"/>
                <a:gd name="T66" fmla="*/ 5240 w 102"/>
                <a:gd name="T67" fmla="*/ 3703 h 78"/>
                <a:gd name="T68" fmla="*/ 4033 w 102"/>
                <a:gd name="T69" fmla="*/ 4511 h 78"/>
                <a:gd name="T70" fmla="*/ 2538 w 102"/>
                <a:gd name="T71" fmla="*/ 4511 h 78"/>
                <a:gd name="T72" fmla="*/ 1203 w 102"/>
                <a:gd name="T73" fmla="*/ 4867 h 78"/>
                <a:gd name="T74" fmla="*/ 814 w 102"/>
                <a:gd name="T75" fmla="*/ 5315 h 78"/>
                <a:gd name="T76" fmla="*/ 1203 w 102"/>
                <a:gd name="T77" fmla="*/ 6007 h 78"/>
                <a:gd name="T78" fmla="*/ 261 w 102"/>
                <a:gd name="T79" fmla="*/ 6933 h 78"/>
                <a:gd name="T80" fmla="*/ 7518 w 102"/>
                <a:gd name="T81" fmla="*/ 6363 h 78"/>
                <a:gd name="T82" fmla="*/ 7646 w 102"/>
                <a:gd name="T83" fmla="*/ 6596 h 78"/>
                <a:gd name="T84" fmla="*/ 7912 w 102"/>
                <a:gd name="T85" fmla="*/ 6718 h 78"/>
                <a:gd name="T86" fmla="*/ 8301 w 102"/>
                <a:gd name="T87" fmla="*/ 7288 h 78"/>
                <a:gd name="T88" fmla="*/ 8854 w 102"/>
                <a:gd name="T89" fmla="*/ 7405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50236" name="Group 26"/>
            <p:cNvGrpSpPr>
              <a:grpSpLocks/>
            </p:cNvGrpSpPr>
            <p:nvPr/>
          </p:nvGrpSpPr>
          <p:grpSpPr bwMode="auto">
            <a:xfrm>
              <a:off x="720" y="2448"/>
              <a:ext cx="1266" cy="876"/>
              <a:chOff x="768" y="2832"/>
              <a:chExt cx="1203" cy="876"/>
            </a:xfrm>
          </p:grpSpPr>
          <p:sp>
            <p:nvSpPr>
              <p:cNvPr id="50249" name="Freeform 27"/>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50" name="Freeform 28"/>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66D"/>
              </a:solidFill>
              <a:ln w="12700" cmpd="sng">
                <a:solidFill>
                  <a:schemeClr val="tx1"/>
                </a:solidFill>
                <a:prstDash val="solid"/>
                <a:round/>
                <a:headEnd/>
                <a:tailEnd/>
              </a:ln>
            </p:spPr>
            <p:txBody>
              <a:bodyPr/>
              <a:lstStyle/>
              <a:p>
                <a:endParaRPr lang="en-US"/>
              </a:p>
            </p:txBody>
          </p:sp>
          <p:sp>
            <p:nvSpPr>
              <p:cNvPr id="50251" name="Freeform 29"/>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52" name="Freeform 30"/>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0253" name="Freeform 31"/>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54" name="Freeform 32"/>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0255" name="Freeform 33"/>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56" name="Freeform 34"/>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0257" name="Freeform 35"/>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58" name="Freeform 36"/>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0259" name="Freeform 37"/>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60" name="Freeform 38"/>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0261" name="Freeform 39"/>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62" name="Freeform 40"/>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63" name="Freeform 41"/>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66D"/>
              </a:solidFill>
              <a:ln w="12700" cmpd="sng">
                <a:solidFill>
                  <a:schemeClr val="tx1"/>
                </a:solidFill>
                <a:prstDash val="solid"/>
                <a:round/>
                <a:headEnd/>
                <a:tailEnd/>
              </a:ln>
            </p:spPr>
            <p:txBody>
              <a:bodyPr/>
              <a:lstStyle/>
              <a:p>
                <a:endParaRPr lang="en-US"/>
              </a:p>
            </p:txBody>
          </p:sp>
        </p:grpSp>
        <p:sp>
          <p:nvSpPr>
            <p:cNvPr id="50237" name="Freeform 44"/>
            <p:cNvSpPr>
              <a:spLocks/>
            </p:cNvSpPr>
            <p:nvPr/>
          </p:nvSpPr>
          <p:spPr bwMode="auto">
            <a:xfrm>
              <a:off x="1529" y="1282"/>
              <a:ext cx="554" cy="439"/>
            </a:xfrm>
            <a:custGeom>
              <a:avLst/>
              <a:gdLst>
                <a:gd name="T0" fmla="*/ 0 w 108"/>
                <a:gd name="T1" fmla="*/ 7780 h 90"/>
                <a:gd name="T2" fmla="*/ 0 w 108"/>
                <a:gd name="T3" fmla="*/ 7185 h 90"/>
                <a:gd name="T4" fmla="*/ 133 w 108"/>
                <a:gd name="T5" fmla="*/ 6614 h 90"/>
                <a:gd name="T6" fmla="*/ 262 w 108"/>
                <a:gd name="T7" fmla="*/ 5927 h 90"/>
                <a:gd name="T8" fmla="*/ 395 w 108"/>
                <a:gd name="T9" fmla="*/ 5687 h 90"/>
                <a:gd name="T10" fmla="*/ 682 w 108"/>
                <a:gd name="T11" fmla="*/ 5448 h 90"/>
                <a:gd name="T12" fmla="*/ 682 w 108"/>
                <a:gd name="T13" fmla="*/ 5234 h 90"/>
                <a:gd name="T14" fmla="*/ 1344 w 108"/>
                <a:gd name="T15" fmla="*/ 4283 h 90"/>
                <a:gd name="T16" fmla="*/ 2160 w 108"/>
                <a:gd name="T17" fmla="*/ 2663 h 90"/>
                <a:gd name="T18" fmla="*/ 2708 w 108"/>
                <a:gd name="T19" fmla="*/ 1497 h 90"/>
                <a:gd name="T20" fmla="*/ 3237 w 108"/>
                <a:gd name="T21" fmla="*/ 356 h 90"/>
                <a:gd name="T22" fmla="*/ 3237 w 108"/>
                <a:gd name="T23" fmla="*/ 0 h 90"/>
                <a:gd name="T24" fmla="*/ 3657 w 108"/>
                <a:gd name="T25" fmla="*/ 0 h 90"/>
                <a:gd name="T26" fmla="*/ 4052 w 108"/>
                <a:gd name="T27" fmla="*/ 117 h 90"/>
                <a:gd name="T28" fmla="*/ 4186 w 108"/>
                <a:gd name="T29" fmla="*/ 239 h 90"/>
                <a:gd name="T30" fmla="*/ 4735 w 108"/>
                <a:gd name="T31" fmla="*/ 571 h 90"/>
                <a:gd name="T32" fmla="*/ 4735 w 108"/>
                <a:gd name="T33" fmla="*/ 927 h 90"/>
                <a:gd name="T34" fmla="*/ 4868 w 108"/>
                <a:gd name="T35" fmla="*/ 1619 h 90"/>
                <a:gd name="T36" fmla="*/ 5817 w 108"/>
                <a:gd name="T37" fmla="*/ 1854 h 90"/>
                <a:gd name="T38" fmla="*/ 6474 w 108"/>
                <a:gd name="T39" fmla="*/ 1854 h 90"/>
                <a:gd name="T40" fmla="*/ 7289 w 108"/>
                <a:gd name="T41" fmla="*/ 2093 h 90"/>
                <a:gd name="T42" fmla="*/ 8238 w 108"/>
                <a:gd name="T43" fmla="*/ 2093 h 90"/>
                <a:gd name="T44" fmla="*/ 8761 w 108"/>
                <a:gd name="T45" fmla="*/ 2215 h 90"/>
                <a:gd name="T46" fmla="*/ 9182 w 108"/>
                <a:gd name="T47" fmla="*/ 2093 h 90"/>
                <a:gd name="T48" fmla="*/ 9577 w 108"/>
                <a:gd name="T49" fmla="*/ 2215 h 90"/>
                <a:gd name="T50" fmla="*/ 9998 w 108"/>
                <a:gd name="T51" fmla="*/ 2093 h 90"/>
                <a:gd name="T52" fmla="*/ 10264 w 108"/>
                <a:gd name="T53" fmla="*/ 2215 h 90"/>
                <a:gd name="T54" fmla="*/ 10659 w 108"/>
                <a:gd name="T55" fmla="*/ 2215 h 90"/>
                <a:gd name="T56" fmla="*/ 14024 w 108"/>
                <a:gd name="T57" fmla="*/ 2785 h 90"/>
                <a:gd name="T58" fmla="*/ 14183 w 108"/>
                <a:gd name="T59" fmla="*/ 3141 h 90"/>
                <a:gd name="T60" fmla="*/ 14578 w 108"/>
                <a:gd name="T61" fmla="*/ 3258 h 90"/>
                <a:gd name="T62" fmla="*/ 13763 w 108"/>
                <a:gd name="T63" fmla="*/ 4639 h 90"/>
                <a:gd name="T64" fmla="*/ 13629 w 108"/>
                <a:gd name="T65" fmla="*/ 4878 h 90"/>
                <a:gd name="T66" fmla="*/ 13234 w 108"/>
                <a:gd name="T67" fmla="*/ 5117 h 90"/>
                <a:gd name="T68" fmla="*/ 12680 w 108"/>
                <a:gd name="T69" fmla="*/ 5927 h 90"/>
                <a:gd name="T70" fmla="*/ 13106 w 108"/>
                <a:gd name="T71" fmla="*/ 6161 h 90"/>
                <a:gd name="T72" fmla="*/ 13106 w 108"/>
                <a:gd name="T73" fmla="*/ 6375 h 90"/>
                <a:gd name="T74" fmla="*/ 12947 w 108"/>
                <a:gd name="T75" fmla="*/ 6497 h 90"/>
                <a:gd name="T76" fmla="*/ 12814 w 108"/>
                <a:gd name="T77" fmla="*/ 6970 h 90"/>
                <a:gd name="T78" fmla="*/ 7028 w 108"/>
                <a:gd name="T79" fmla="*/ 9399 h 90"/>
                <a:gd name="T80" fmla="*/ 133 w 108"/>
                <a:gd name="T81" fmla="*/ 789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38" name="Freeform 45"/>
            <p:cNvSpPr>
              <a:spLocks/>
            </p:cNvSpPr>
            <p:nvPr/>
          </p:nvSpPr>
          <p:spPr bwMode="auto">
            <a:xfrm>
              <a:off x="1981" y="1155"/>
              <a:ext cx="415" cy="634"/>
            </a:xfrm>
            <a:custGeom>
              <a:avLst/>
              <a:gdLst>
                <a:gd name="T0" fmla="*/ 943 w 81"/>
                <a:gd name="T1" fmla="*/ 9964 h 130"/>
                <a:gd name="T2" fmla="*/ 1076 w 81"/>
                <a:gd name="T3" fmla="*/ 9515 h 130"/>
                <a:gd name="T4" fmla="*/ 1209 w 81"/>
                <a:gd name="T5" fmla="*/ 9393 h 130"/>
                <a:gd name="T6" fmla="*/ 1209 w 81"/>
                <a:gd name="T7" fmla="*/ 9159 h 130"/>
                <a:gd name="T8" fmla="*/ 815 w 81"/>
                <a:gd name="T9" fmla="*/ 8944 h 130"/>
                <a:gd name="T10" fmla="*/ 1337 w 81"/>
                <a:gd name="T11" fmla="*/ 8110 h 130"/>
                <a:gd name="T12" fmla="*/ 1757 w 81"/>
                <a:gd name="T13" fmla="*/ 7896 h 130"/>
                <a:gd name="T14" fmla="*/ 1891 w 81"/>
                <a:gd name="T15" fmla="*/ 7657 h 130"/>
                <a:gd name="T16" fmla="*/ 2680 w 81"/>
                <a:gd name="T17" fmla="*/ 6257 h 130"/>
                <a:gd name="T18" fmla="*/ 2285 w 81"/>
                <a:gd name="T19" fmla="*/ 6135 h 130"/>
                <a:gd name="T20" fmla="*/ 2152 w 81"/>
                <a:gd name="T21" fmla="*/ 5804 h 130"/>
                <a:gd name="T22" fmla="*/ 2152 w 81"/>
                <a:gd name="T23" fmla="*/ 5448 h 130"/>
                <a:gd name="T24" fmla="*/ 2152 w 81"/>
                <a:gd name="T25" fmla="*/ 5209 h 130"/>
                <a:gd name="T26" fmla="*/ 2152 w 81"/>
                <a:gd name="T27" fmla="*/ 4994 h 130"/>
                <a:gd name="T28" fmla="*/ 3489 w 81"/>
                <a:gd name="T29" fmla="*/ 0 h 130"/>
                <a:gd name="T30" fmla="*/ 4565 w 81"/>
                <a:gd name="T31" fmla="*/ 2214 h 130"/>
                <a:gd name="T32" fmla="*/ 4831 w 81"/>
                <a:gd name="T33" fmla="*/ 3019 h 130"/>
                <a:gd name="T34" fmla="*/ 4698 w 81"/>
                <a:gd name="T35" fmla="*/ 3355 h 130"/>
                <a:gd name="T36" fmla="*/ 4985 w 81"/>
                <a:gd name="T37" fmla="*/ 3589 h 130"/>
                <a:gd name="T38" fmla="*/ 5646 w 81"/>
                <a:gd name="T39" fmla="*/ 4521 h 130"/>
                <a:gd name="T40" fmla="*/ 5774 w 81"/>
                <a:gd name="T41" fmla="*/ 4994 h 130"/>
                <a:gd name="T42" fmla="*/ 6066 w 81"/>
                <a:gd name="T43" fmla="*/ 5209 h 130"/>
                <a:gd name="T44" fmla="*/ 6589 w 81"/>
                <a:gd name="T45" fmla="*/ 5326 h 130"/>
                <a:gd name="T46" fmla="*/ 6194 w 81"/>
                <a:gd name="T47" fmla="*/ 6043 h 130"/>
                <a:gd name="T48" fmla="*/ 6066 w 81"/>
                <a:gd name="T49" fmla="*/ 6491 h 130"/>
                <a:gd name="T50" fmla="*/ 6066 w 81"/>
                <a:gd name="T51" fmla="*/ 6613 h 130"/>
                <a:gd name="T52" fmla="*/ 5774 w 81"/>
                <a:gd name="T53" fmla="*/ 6969 h 130"/>
                <a:gd name="T54" fmla="*/ 5774 w 81"/>
                <a:gd name="T55" fmla="*/ 7184 h 130"/>
                <a:gd name="T56" fmla="*/ 6194 w 81"/>
                <a:gd name="T57" fmla="*/ 7540 h 130"/>
                <a:gd name="T58" fmla="*/ 6722 w 81"/>
                <a:gd name="T59" fmla="*/ 7062 h 130"/>
                <a:gd name="T60" fmla="*/ 6850 w 81"/>
                <a:gd name="T61" fmla="*/ 7301 h 130"/>
                <a:gd name="T62" fmla="*/ 6983 w 81"/>
                <a:gd name="T63" fmla="*/ 7423 h 130"/>
                <a:gd name="T64" fmla="*/ 6983 w 81"/>
                <a:gd name="T65" fmla="*/ 8018 h 130"/>
                <a:gd name="T66" fmla="*/ 7270 w 81"/>
                <a:gd name="T67" fmla="*/ 8588 h 130"/>
                <a:gd name="T68" fmla="*/ 7142 w 81"/>
                <a:gd name="T69" fmla="*/ 8822 h 130"/>
                <a:gd name="T70" fmla="*/ 7531 w 81"/>
                <a:gd name="T71" fmla="*/ 9037 h 130"/>
                <a:gd name="T72" fmla="*/ 7665 w 81"/>
                <a:gd name="T73" fmla="*/ 9393 h 130"/>
                <a:gd name="T74" fmla="*/ 7665 w 81"/>
                <a:gd name="T75" fmla="*/ 9754 h 130"/>
                <a:gd name="T76" fmla="*/ 7926 w 81"/>
                <a:gd name="T77" fmla="*/ 10085 h 130"/>
                <a:gd name="T78" fmla="*/ 8218 w 81"/>
                <a:gd name="T79" fmla="*/ 9754 h 130"/>
                <a:gd name="T80" fmla="*/ 8741 w 81"/>
                <a:gd name="T81" fmla="*/ 9964 h 130"/>
                <a:gd name="T82" fmla="*/ 9002 w 81"/>
                <a:gd name="T83" fmla="*/ 9754 h 130"/>
                <a:gd name="T84" fmla="*/ 9555 w 81"/>
                <a:gd name="T85" fmla="*/ 9871 h 130"/>
                <a:gd name="T86" fmla="*/ 9817 w 81"/>
                <a:gd name="T87" fmla="*/ 9964 h 130"/>
                <a:gd name="T88" fmla="*/ 10211 w 81"/>
                <a:gd name="T89" fmla="*/ 9754 h 130"/>
                <a:gd name="T90" fmla="*/ 10631 w 81"/>
                <a:gd name="T91" fmla="*/ 9871 h 130"/>
                <a:gd name="T92" fmla="*/ 10892 w 81"/>
                <a:gd name="T93" fmla="*/ 10203 h 130"/>
                <a:gd name="T94" fmla="*/ 9950 w 81"/>
                <a:gd name="T95" fmla="*/ 15079 h 130"/>
                <a:gd name="T96" fmla="*/ 0 w 81"/>
                <a:gd name="T97" fmla="*/ 13460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39" name="Freeform 50"/>
            <p:cNvSpPr>
              <a:spLocks/>
            </p:cNvSpPr>
            <p:nvPr/>
          </p:nvSpPr>
          <p:spPr bwMode="auto">
            <a:xfrm>
              <a:off x="3467" y="2604"/>
              <a:ext cx="394" cy="322"/>
            </a:xfrm>
            <a:custGeom>
              <a:avLst/>
              <a:gdLst>
                <a:gd name="T0" fmla="*/ 5501 w 77"/>
                <a:gd name="T1" fmla="*/ 117 h 66"/>
                <a:gd name="T2" fmla="*/ 5890 w 77"/>
                <a:gd name="T3" fmla="*/ 1166 h 66"/>
                <a:gd name="T4" fmla="*/ 5762 w 77"/>
                <a:gd name="T5" fmla="*/ 1498 h 66"/>
                <a:gd name="T6" fmla="*/ 5368 w 77"/>
                <a:gd name="T7" fmla="*/ 2547 h 66"/>
                <a:gd name="T8" fmla="*/ 8561 w 77"/>
                <a:gd name="T9" fmla="*/ 3830 h 66"/>
                <a:gd name="T10" fmla="*/ 8561 w 77"/>
                <a:gd name="T11" fmla="*/ 4640 h 66"/>
                <a:gd name="T12" fmla="*/ 8433 w 77"/>
                <a:gd name="T13" fmla="*/ 5235 h 66"/>
                <a:gd name="T14" fmla="*/ 7778 w 77"/>
                <a:gd name="T15" fmla="*/ 5118 h 66"/>
                <a:gd name="T16" fmla="*/ 7517 w 77"/>
                <a:gd name="T17" fmla="*/ 5689 h 66"/>
                <a:gd name="T18" fmla="*/ 8300 w 77"/>
                <a:gd name="T19" fmla="*/ 5572 h 66"/>
                <a:gd name="T20" fmla="*/ 8852 w 77"/>
                <a:gd name="T21" fmla="*/ 5450 h 66"/>
                <a:gd name="T22" fmla="*/ 8561 w 77"/>
                <a:gd name="T23" fmla="*/ 5689 h 66"/>
                <a:gd name="T24" fmla="*/ 8852 w 77"/>
                <a:gd name="T25" fmla="*/ 5928 h 66"/>
                <a:gd name="T26" fmla="*/ 9502 w 77"/>
                <a:gd name="T27" fmla="*/ 5450 h 66"/>
                <a:gd name="T28" fmla="*/ 9922 w 77"/>
                <a:gd name="T29" fmla="*/ 5572 h 66"/>
                <a:gd name="T30" fmla="*/ 9794 w 77"/>
                <a:gd name="T31" fmla="*/ 5928 h 66"/>
                <a:gd name="T32" fmla="*/ 9113 w 77"/>
                <a:gd name="T33" fmla="*/ 6499 h 66"/>
                <a:gd name="T34" fmla="*/ 9502 w 77"/>
                <a:gd name="T35" fmla="*/ 6972 h 66"/>
                <a:gd name="T36" fmla="*/ 10316 w 77"/>
                <a:gd name="T37" fmla="*/ 7547 h 66"/>
                <a:gd name="T38" fmla="*/ 9502 w 77"/>
                <a:gd name="T39" fmla="*/ 7308 h 66"/>
                <a:gd name="T40" fmla="*/ 8561 w 77"/>
                <a:gd name="T41" fmla="*/ 6855 h 66"/>
                <a:gd name="T42" fmla="*/ 8167 w 77"/>
                <a:gd name="T43" fmla="*/ 7186 h 66"/>
                <a:gd name="T44" fmla="*/ 8039 w 77"/>
                <a:gd name="T45" fmla="*/ 7547 h 66"/>
                <a:gd name="T46" fmla="*/ 7645 w 77"/>
                <a:gd name="T47" fmla="*/ 7308 h 66"/>
                <a:gd name="T48" fmla="*/ 7225 w 77"/>
                <a:gd name="T49" fmla="*/ 7308 h 66"/>
                <a:gd name="T50" fmla="*/ 6570 w 77"/>
                <a:gd name="T51" fmla="*/ 7426 h 66"/>
                <a:gd name="T52" fmla="*/ 5501 w 77"/>
                <a:gd name="T53" fmla="*/ 6855 h 66"/>
                <a:gd name="T54" fmla="*/ 5081 w 77"/>
                <a:gd name="T55" fmla="*/ 6616 h 66"/>
                <a:gd name="T56" fmla="*/ 4948 w 77"/>
                <a:gd name="T57" fmla="*/ 6499 h 66"/>
                <a:gd name="T58" fmla="*/ 4554 w 77"/>
                <a:gd name="T59" fmla="*/ 6381 h 66"/>
                <a:gd name="T60" fmla="*/ 4426 w 77"/>
                <a:gd name="T61" fmla="*/ 6259 h 66"/>
                <a:gd name="T62" fmla="*/ 4165 w 77"/>
                <a:gd name="T63" fmla="*/ 6738 h 66"/>
                <a:gd name="T64" fmla="*/ 2016 w 77"/>
                <a:gd name="T65" fmla="*/ 6499 h 66"/>
                <a:gd name="T66" fmla="*/ 522 w 77"/>
                <a:gd name="T67" fmla="*/ 6381 h 66"/>
                <a:gd name="T68" fmla="*/ 681 w 77"/>
                <a:gd name="T69" fmla="*/ 6167 h 66"/>
                <a:gd name="T70" fmla="*/ 814 w 77"/>
                <a:gd name="T71" fmla="*/ 5333 h 66"/>
                <a:gd name="T72" fmla="*/ 814 w 77"/>
                <a:gd name="T73" fmla="*/ 4879 h 66"/>
                <a:gd name="T74" fmla="*/ 1202 w 77"/>
                <a:gd name="T75" fmla="*/ 4308 h 66"/>
                <a:gd name="T76" fmla="*/ 942 w 77"/>
                <a:gd name="T77" fmla="*/ 3474 h 66"/>
                <a:gd name="T78" fmla="*/ 814 w 77"/>
                <a:gd name="T79" fmla="*/ 3259 h 66"/>
                <a:gd name="T80" fmla="*/ 522 w 77"/>
                <a:gd name="T81" fmla="*/ 2903 h 66"/>
                <a:gd name="T82" fmla="*/ 133 w 77"/>
                <a:gd name="T83" fmla="*/ 2215 h 66"/>
                <a:gd name="T84" fmla="*/ 0 w 77"/>
                <a:gd name="T85" fmla="*/ 11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40" name="Freeform 51"/>
            <p:cNvSpPr>
              <a:spLocks/>
            </p:cNvSpPr>
            <p:nvPr/>
          </p:nvSpPr>
          <p:spPr bwMode="auto">
            <a:xfrm>
              <a:off x="3626" y="1799"/>
              <a:ext cx="277" cy="463"/>
            </a:xfrm>
            <a:custGeom>
              <a:avLst/>
              <a:gdLst>
                <a:gd name="T0" fmla="*/ 1211 w 54"/>
                <a:gd name="T1" fmla="*/ 239 h 95"/>
                <a:gd name="T2" fmla="*/ 1631 w 54"/>
                <a:gd name="T3" fmla="*/ 570 h 95"/>
                <a:gd name="T4" fmla="*/ 2026 w 54"/>
                <a:gd name="T5" fmla="*/ 926 h 95"/>
                <a:gd name="T6" fmla="*/ 2026 w 54"/>
                <a:gd name="T7" fmla="*/ 1379 h 95"/>
                <a:gd name="T8" fmla="*/ 1893 w 54"/>
                <a:gd name="T9" fmla="*/ 1735 h 95"/>
                <a:gd name="T10" fmla="*/ 1472 w 54"/>
                <a:gd name="T11" fmla="*/ 2208 h 95"/>
                <a:gd name="T12" fmla="*/ 1211 w 54"/>
                <a:gd name="T13" fmla="*/ 2305 h 95"/>
                <a:gd name="T14" fmla="*/ 682 w 54"/>
                <a:gd name="T15" fmla="*/ 2422 h 95"/>
                <a:gd name="T16" fmla="*/ 554 w 54"/>
                <a:gd name="T17" fmla="*/ 2778 h 95"/>
                <a:gd name="T18" fmla="*/ 816 w 54"/>
                <a:gd name="T19" fmla="*/ 3134 h 95"/>
                <a:gd name="T20" fmla="*/ 554 w 54"/>
                <a:gd name="T21" fmla="*/ 3943 h 95"/>
                <a:gd name="T22" fmla="*/ 133 w 54"/>
                <a:gd name="T23" fmla="*/ 4157 h 95"/>
                <a:gd name="T24" fmla="*/ 0 w 54"/>
                <a:gd name="T25" fmla="*/ 4513 h 95"/>
                <a:gd name="T26" fmla="*/ 0 w 54"/>
                <a:gd name="T27" fmla="*/ 4752 h 95"/>
                <a:gd name="T28" fmla="*/ 133 w 54"/>
                <a:gd name="T29" fmla="*/ 5556 h 95"/>
                <a:gd name="T30" fmla="*/ 682 w 54"/>
                <a:gd name="T31" fmla="*/ 6126 h 95"/>
                <a:gd name="T32" fmla="*/ 1344 w 54"/>
                <a:gd name="T33" fmla="*/ 6604 h 95"/>
                <a:gd name="T34" fmla="*/ 1765 w 54"/>
                <a:gd name="T35" fmla="*/ 7413 h 95"/>
                <a:gd name="T36" fmla="*/ 2026 w 54"/>
                <a:gd name="T37" fmla="*/ 7174 h 95"/>
                <a:gd name="T38" fmla="*/ 2555 w 54"/>
                <a:gd name="T39" fmla="*/ 7530 h 95"/>
                <a:gd name="T40" fmla="*/ 2555 w 54"/>
                <a:gd name="T41" fmla="*/ 7983 h 95"/>
                <a:gd name="T42" fmla="*/ 2160 w 54"/>
                <a:gd name="T43" fmla="*/ 8456 h 95"/>
                <a:gd name="T44" fmla="*/ 2555 w 54"/>
                <a:gd name="T45" fmla="*/ 9026 h 95"/>
                <a:gd name="T46" fmla="*/ 3237 w 54"/>
                <a:gd name="T47" fmla="*/ 9382 h 95"/>
                <a:gd name="T48" fmla="*/ 3919 w 54"/>
                <a:gd name="T49" fmla="*/ 10069 h 95"/>
                <a:gd name="T50" fmla="*/ 4052 w 54"/>
                <a:gd name="T51" fmla="*/ 10308 h 95"/>
                <a:gd name="T52" fmla="*/ 3919 w 54"/>
                <a:gd name="T53" fmla="*/ 10547 h 95"/>
                <a:gd name="T54" fmla="*/ 4314 w 54"/>
                <a:gd name="T55" fmla="*/ 11000 h 95"/>
                <a:gd name="T56" fmla="*/ 4447 w 54"/>
                <a:gd name="T57" fmla="*/ 10878 h 95"/>
                <a:gd name="T58" fmla="*/ 4581 w 54"/>
                <a:gd name="T59" fmla="*/ 10639 h 95"/>
                <a:gd name="T60" fmla="*/ 5130 w 54"/>
                <a:gd name="T61" fmla="*/ 10547 h 95"/>
                <a:gd name="T62" fmla="*/ 5658 w 54"/>
                <a:gd name="T63" fmla="*/ 10761 h 95"/>
                <a:gd name="T64" fmla="*/ 5817 w 54"/>
                <a:gd name="T65" fmla="*/ 10308 h 95"/>
                <a:gd name="T66" fmla="*/ 5945 w 54"/>
                <a:gd name="T67" fmla="*/ 10069 h 95"/>
                <a:gd name="T68" fmla="*/ 6474 w 54"/>
                <a:gd name="T69" fmla="*/ 9835 h 95"/>
                <a:gd name="T70" fmla="*/ 6340 w 54"/>
                <a:gd name="T71" fmla="*/ 9621 h 95"/>
                <a:gd name="T72" fmla="*/ 6340 w 54"/>
                <a:gd name="T73" fmla="*/ 9382 h 95"/>
                <a:gd name="T74" fmla="*/ 6474 w 54"/>
                <a:gd name="T75" fmla="*/ 9265 h 95"/>
                <a:gd name="T76" fmla="*/ 6474 w 54"/>
                <a:gd name="T77" fmla="*/ 9143 h 95"/>
                <a:gd name="T78" fmla="*/ 6474 w 54"/>
                <a:gd name="T79" fmla="*/ 8456 h 95"/>
                <a:gd name="T80" fmla="*/ 7028 w 54"/>
                <a:gd name="T81" fmla="*/ 7861 h 95"/>
                <a:gd name="T82" fmla="*/ 7289 w 54"/>
                <a:gd name="T83" fmla="*/ 7413 h 95"/>
                <a:gd name="T84" fmla="*/ 7028 w 54"/>
                <a:gd name="T85" fmla="*/ 6604 h 95"/>
                <a:gd name="T86" fmla="*/ 7028 w 54"/>
                <a:gd name="T87" fmla="*/ 6248 h 95"/>
                <a:gd name="T88" fmla="*/ 6607 w 54"/>
                <a:gd name="T89" fmla="*/ 1496 h 95"/>
                <a:gd name="T90" fmla="*/ 6474 w 54"/>
                <a:gd name="T91" fmla="*/ 1282 h 95"/>
                <a:gd name="T92" fmla="*/ 6212 w 54"/>
                <a:gd name="T93" fmla="*/ 687 h 95"/>
                <a:gd name="T94" fmla="*/ 5945 w 54"/>
                <a:gd name="T95" fmla="*/ 356 h 95"/>
                <a:gd name="T96" fmla="*/ 5945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50241" name="Group 52"/>
            <p:cNvGrpSpPr>
              <a:grpSpLocks/>
            </p:cNvGrpSpPr>
            <p:nvPr/>
          </p:nvGrpSpPr>
          <p:grpSpPr bwMode="auto">
            <a:xfrm>
              <a:off x="3661" y="1384"/>
              <a:ext cx="523" cy="468"/>
              <a:chOff x="3562" y="1636"/>
              <a:chExt cx="497" cy="468"/>
            </a:xfrm>
          </p:grpSpPr>
          <p:sp>
            <p:nvSpPr>
              <p:cNvPr id="50247" name="Freeform 53"/>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48" name="Freeform 54"/>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FFC66D"/>
              </a:solidFill>
              <a:ln w="12700" cmpd="sng">
                <a:solidFill>
                  <a:schemeClr val="tx1"/>
                </a:solidFill>
                <a:prstDash val="solid"/>
                <a:round/>
                <a:headEnd/>
                <a:tailEnd/>
              </a:ln>
            </p:spPr>
            <p:txBody>
              <a:bodyPr/>
              <a:lstStyle/>
              <a:p>
                <a:endParaRPr lang="en-US"/>
              </a:p>
            </p:txBody>
          </p:sp>
        </p:grpSp>
        <p:sp>
          <p:nvSpPr>
            <p:cNvPr id="50242" name="Freeform 55"/>
            <p:cNvSpPr>
              <a:spLocks/>
            </p:cNvSpPr>
            <p:nvPr/>
          </p:nvSpPr>
          <p:spPr bwMode="auto">
            <a:xfrm>
              <a:off x="3872" y="1838"/>
              <a:ext cx="206" cy="351"/>
            </a:xfrm>
            <a:custGeom>
              <a:avLst/>
              <a:gdLst>
                <a:gd name="T0" fmla="*/ 134 w 40"/>
                <a:gd name="T1" fmla="*/ 570 h 72"/>
                <a:gd name="T2" fmla="*/ 556 w 40"/>
                <a:gd name="T3" fmla="*/ 5207 h 72"/>
                <a:gd name="T4" fmla="*/ 556 w 40"/>
                <a:gd name="T5" fmla="*/ 5324 h 72"/>
                <a:gd name="T6" fmla="*/ 556 w 40"/>
                <a:gd name="T7" fmla="*/ 5441 h 72"/>
                <a:gd name="T8" fmla="*/ 556 w 40"/>
                <a:gd name="T9" fmla="*/ 5679 h 72"/>
                <a:gd name="T10" fmla="*/ 690 w 40"/>
                <a:gd name="T11" fmla="*/ 6011 h 72"/>
                <a:gd name="T12" fmla="*/ 824 w 40"/>
                <a:gd name="T13" fmla="*/ 6489 h 72"/>
                <a:gd name="T14" fmla="*/ 556 w 40"/>
                <a:gd name="T15" fmla="*/ 6845 h 72"/>
                <a:gd name="T16" fmla="*/ 556 w 40"/>
                <a:gd name="T17" fmla="*/ 6937 h 72"/>
                <a:gd name="T18" fmla="*/ 268 w 40"/>
                <a:gd name="T19" fmla="*/ 7298 h 72"/>
                <a:gd name="T20" fmla="*/ 0 w 40"/>
                <a:gd name="T21" fmla="*/ 7532 h 72"/>
                <a:gd name="T22" fmla="*/ 0 w 40"/>
                <a:gd name="T23" fmla="*/ 7888 h 72"/>
                <a:gd name="T24" fmla="*/ 0 w 40"/>
                <a:gd name="T25" fmla="*/ 8224 h 72"/>
                <a:gd name="T26" fmla="*/ 0 w 40"/>
                <a:gd name="T27" fmla="*/ 8224 h 72"/>
                <a:gd name="T28" fmla="*/ 0 w 40"/>
                <a:gd name="T29" fmla="*/ 8341 h 72"/>
                <a:gd name="T30" fmla="*/ 0 w 40"/>
                <a:gd name="T31" fmla="*/ 8341 h 72"/>
                <a:gd name="T32" fmla="*/ 134 w 40"/>
                <a:gd name="T33" fmla="*/ 8341 h 72"/>
                <a:gd name="T34" fmla="*/ 268 w 40"/>
                <a:gd name="T35" fmla="*/ 8341 h 72"/>
                <a:gd name="T36" fmla="*/ 268 w 40"/>
                <a:gd name="T37" fmla="*/ 8224 h 72"/>
                <a:gd name="T38" fmla="*/ 268 w 40"/>
                <a:gd name="T39" fmla="*/ 8102 h 72"/>
                <a:gd name="T40" fmla="*/ 690 w 40"/>
                <a:gd name="T41" fmla="*/ 8102 h 72"/>
                <a:gd name="T42" fmla="*/ 1087 w 40"/>
                <a:gd name="T43" fmla="*/ 7985 h 72"/>
                <a:gd name="T44" fmla="*/ 1643 w 40"/>
                <a:gd name="T45" fmla="*/ 8224 h 72"/>
                <a:gd name="T46" fmla="*/ 1643 w 40"/>
                <a:gd name="T47" fmla="*/ 8224 h 72"/>
                <a:gd name="T48" fmla="*/ 1777 w 40"/>
                <a:gd name="T49" fmla="*/ 8224 h 72"/>
                <a:gd name="T50" fmla="*/ 1911 w 40"/>
                <a:gd name="T51" fmla="*/ 7888 h 72"/>
                <a:gd name="T52" fmla="*/ 2173 w 40"/>
                <a:gd name="T53" fmla="*/ 7888 h 72"/>
                <a:gd name="T54" fmla="*/ 2333 w 40"/>
                <a:gd name="T55" fmla="*/ 7985 h 72"/>
                <a:gd name="T56" fmla="*/ 2467 w 40"/>
                <a:gd name="T57" fmla="*/ 8102 h 72"/>
                <a:gd name="T58" fmla="*/ 2601 w 40"/>
                <a:gd name="T59" fmla="*/ 7985 h 72"/>
                <a:gd name="T60" fmla="*/ 2730 w 40"/>
                <a:gd name="T61" fmla="*/ 7532 h 72"/>
                <a:gd name="T62" fmla="*/ 2863 w 40"/>
                <a:gd name="T63" fmla="*/ 7415 h 72"/>
                <a:gd name="T64" fmla="*/ 2997 w 40"/>
                <a:gd name="T65" fmla="*/ 7415 h 72"/>
                <a:gd name="T66" fmla="*/ 3291 w 40"/>
                <a:gd name="T67" fmla="*/ 7654 h 72"/>
                <a:gd name="T68" fmla="*/ 3687 w 40"/>
                <a:gd name="T69" fmla="*/ 7654 h 72"/>
                <a:gd name="T70" fmla="*/ 3821 w 40"/>
                <a:gd name="T71" fmla="*/ 7298 h 72"/>
                <a:gd name="T72" fmla="*/ 4506 w 40"/>
                <a:gd name="T73" fmla="*/ 6489 h 72"/>
                <a:gd name="T74" fmla="*/ 4506 w 40"/>
                <a:gd name="T75" fmla="*/ 6133 h 72"/>
                <a:gd name="T76" fmla="*/ 4640 w 40"/>
                <a:gd name="T77" fmla="*/ 6133 h 72"/>
                <a:gd name="T78" fmla="*/ 5068 w 40"/>
                <a:gd name="T79" fmla="*/ 6133 h 72"/>
                <a:gd name="T80" fmla="*/ 5196 w 40"/>
                <a:gd name="T81" fmla="*/ 6011 h 72"/>
                <a:gd name="T82" fmla="*/ 5464 w 40"/>
                <a:gd name="T83" fmla="*/ 5918 h 72"/>
                <a:gd name="T84" fmla="*/ 5464 w 40"/>
                <a:gd name="T85" fmla="*/ 5796 h 72"/>
                <a:gd name="T86" fmla="*/ 5464 w 40"/>
                <a:gd name="T87" fmla="*/ 5441 h 72"/>
                <a:gd name="T88" fmla="*/ 5464 w 40"/>
                <a:gd name="T89" fmla="*/ 5441 h 72"/>
                <a:gd name="T90" fmla="*/ 5464 w 40"/>
                <a:gd name="T91" fmla="*/ 5207 h 72"/>
                <a:gd name="T92" fmla="*/ 4774 w 40"/>
                <a:gd name="T93" fmla="*/ 117 h 72"/>
                <a:gd name="T94" fmla="*/ 4774 w 40"/>
                <a:gd name="T95" fmla="*/ 0 h 72"/>
                <a:gd name="T96" fmla="*/ 1221 w 40"/>
                <a:gd name="T97" fmla="*/ 356 h 72"/>
                <a:gd name="T98" fmla="*/ 1087 w 40"/>
                <a:gd name="T99" fmla="*/ 473 h 72"/>
                <a:gd name="T100" fmla="*/ 824 w 40"/>
                <a:gd name="T101" fmla="*/ 570 h 72"/>
                <a:gd name="T102" fmla="*/ 690 w 40"/>
                <a:gd name="T103" fmla="*/ 687 h 72"/>
                <a:gd name="T104" fmla="*/ 397 w 40"/>
                <a:gd name="T105" fmla="*/ 687 h 72"/>
                <a:gd name="T106" fmla="*/ 134 w 40"/>
                <a:gd name="T107" fmla="*/ 570 h 72"/>
                <a:gd name="T108" fmla="*/ 134 w 40"/>
                <a:gd name="T109" fmla="*/ 570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43" name="Freeform 57"/>
            <p:cNvSpPr>
              <a:spLocks/>
            </p:cNvSpPr>
            <p:nvPr/>
          </p:nvSpPr>
          <p:spPr bwMode="auto">
            <a:xfrm>
              <a:off x="4324" y="1721"/>
              <a:ext cx="404" cy="249"/>
            </a:xfrm>
            <a:custGeom>
              <a:avLst/>
              <a:gdLst>
                <a:gd name="T0" fmla="*/ 2537 w 79"/>
                <a:gd name="T1" fmla="*/ 5698 h 51"/>
                <a:gd name="T2" fmla="*/ 7349 w 79"/>
                <a:gd name="T3" fmla="*/ 4887 h 51"/>
                <a:gd name="T4" fmla="*/ 8842 w 79"/>
                <a:gd name="T5" fmla="*/ 4648 h 51"/>
                <a:gd name="T6" fmla="*/ 8970 w 79"/>
                <a:gd name="T7" fmla="*/ 4648 h 51"/>
                <a:gd name="T8" fmla="*/ 8970 w 79"/>
                <a:gd name="T9" fmla="*/ 4531 h 51"/>
                <a:gd name="T10" fmla="*/ 8970 w 79"/>
                <a:gd name="T11" fmla="*/ 4433 h 51"/>
                <a:gd name="T12" fmla="*/ 9103 w 79"/>
                <a:gd name="T13" fmla="*/ 4316 h 51"/>
                <a:gd name="T14" fmla="*/ 9364 w 79"/>
                <a:gd name="T15" fmla="*/ 4316 h 51"/>
                <a:gd name="T16" fmla="*/ 9491 w 79"/>
                <a:gd name="T17" fmla="*/ 4316 h 51"/>
                <a:gd name="T18" fmla="*/ 9885 w 79"/>
                <a:gd name="T19" fmla="*/ 4077 h 51"/>
                <a:gd name="T20" fmla="*/ 9885 w 79"/>
                <a:gd name="T21" fmla="*/ 3838 h 51"/>
                <a:gd name="T22" fmla="*/ 10305 w 79"/>
                <a:gd name="T23" fmla="*/ 3598 h 51"/>
                <a:gd name="T24" fmla="*/ 10565 w 79"/>
                <a:gd name="T25" fmla="*/ 3481 h 51"/>
                <a:gd name="T26" fmla="*/ 10565 w 79"/>
                <a:gd name="T27" fmla="*/ 3383 h 51"/>
                <a:gd name="T28" fmla="*/ 10305 w 79"/>
                <a:gd name="T29" fmla="*/ 3266 h 51"/>
                <a:gd name="T30" fmla="*/ 10172 w 79"/>
                <a:gd name="T31" fmla="*/ 3144 h 51"/>
                <a:gd name="T32" fmla="*/ 10044 w 79"/>
                <a:gd name="T33" fmla="*/ 3144 h 51"/>
                <a:gd name="T34" fmla="*/ 10044 w 79"/>
                <a:gd name="T35" fmla="*/ 3027 h 51"/>
                <a:gd name="T36" fmla="*/ 9752 w 79"/>
                <a:gd name="T37" fmla="*/ 3027 h 51"/>
                <a:gd name="T38" fmla="*/ 9752 w 79"/>
                <a:gd name="T39" fmla="*/ 2788 h 51"/>
                <a:gd name="T40" fmla="*/ 9491 w 79"/>
                <a:gd name="T41" fmla="*/ 2788 h 51"/>
                <a:gd name="T42" fmla="*/ 9491 w 79"/>
                <a:gd name="T43" fmla="*/ 2671 h 51"/>
                <a:gd name="T44" fmla="*/ 9491 w 79"/>
                <a:gd name="T45" fmla="*/ 2334 h 51"/>
                <a:gd name="T46" fmla="*/ 9624 w 79"/>
                <a:gd name="T47" fmla="*/ 2334 h 51"/>
                <a:gd name="T48" fmla="*/ 9491 w 79"/>
                <a:gd name="T49" fmla="*/ 2099 h 51"/>
                <a:gd name="T50" fmla="*/ 9364 w 79"/>
                <a:gd name="T51" fmla="*/ 1977 h 51"/>
                <a:gd name="T52" fmla="*/ 9364 w 79"/>
                <a:gd name="T53" fmla="*/ 1977 h 51"/>
                <a:gd name="T54" fmla="*/ 9491 w 79"/>
                <a:gd name="T55" fmla="*/ 1860 h 51"/>
                <a:gd name="T56" fmla="*/ 9624 w 79"/>
                <a:gd name="T57" fmla="*/ 1738 h 51"/>
                <a:gd name="T58" fmla="*/ 9752 w 79"/>
                <a:gd name="T59" fmla="*/ 1406 h 51"/>
                <a:gd name="T60" fmla="*/ 9752 w 79"/>
                <a:gd name="T61" fmla="*/ 1289 h 51"/>
                <a:gd name="T62" fmla="*/ 9885 w 79"/>
                <a:gd name="T63" fmla="*/ 1167 h 51"/>
                <a:gd name="T64" fmla="*/ 9885 w 79"/>
                <a:gd name="T65" fmla="*/ 1050 h 51"/>
                <a:gd name="T66" fmla="*/ 9752 w 79"/>
                <a:gd name="T67" fmla="*/ 1050 h 51"/>
                <a:gd name="T68" fmla="*/ 9364 w 79"/>
                <a:gd name="T69" fmla="*/ 928 h 51"/>
                <a:gd name="T70" fmla="*/ 9364 w 79"/>
                <a:gd name="T71" fmla="*/ 928 h 51"/>
                <a:gd name="T72" fmla="*/ 9231 w 79"/>
                <a:gd name="T73" fmla="*/ 810 h 51"/>
                <a:gd name="T74" fmla="*/ 9231 w 79"/>
                <a:gd name="T75" fmla="*/ 693 h 51"/>
                <a:gd name="T76" fmla="*/ 8970 w 79"/>
                <a:gd name="T77" fmla="*/ 356 h 51"/>
                <a:gd name="T78" fmla="*/ 8842 w 79"/>
                <a:gd name="T79" fmla="*/ 356 h 51"/>
                <a:gd name="T80" fmla="*/ 8842 w 79"/>
                <a:gd name="T81" fmla="*/ 239 h 51"/>
                <a:gd name="T82" fmla="*/ 8683 w 79"/>
                <a:gd name="T83" fmla="*/ 239 h 51"/>
                <a:gd name="T84" fmla="*/ 8683 w 79"/>
                <a:gd name="T85" fmla="*/ 239 h 51"/>
                <a:gd name="T86" fmla="*/ 8683 w 79"/>
                <a:gd name="T87" fmla="*/ 117 h 51"/>
                <a:gd name="T88" fmla="*/ 8550 w 79"/>
                <a:gd name="T89" fmla="*/ 0 h 51"/>
                <a:gd name="T90" fmla="*/ 1202 w 79"/>
                <a:gd name="T91" fmla="*/ 1289 h 51"/>
                <a:gd name="T92" fmla="*/ 1074 w 79"/>
                <a:gd name="T93" fmla="*/ 810 h 51"/>
                <a:gd name="T94" fmla="*/ 680 w 79"/>
                <a:gd name="T95" fmla="*/ 1167 h 51"/>
                <a:gd name="T96" fmla="*/ 680 w 79"/>
                <a:gd name="T97" fmla="*/ 1167 h 51"/>
                <a:gd name="T98" fmla="*/ 522 w 79"/>
                <a:gd name="T99" fmla="*/ 1050 h 51"/>
                <a:gd name="T100" fmla="*/ 522 w 79"/>
                <a:gd name="T101" fmla="*/ 1050 h 51"/>
                <a:gd name="T102" fmla="*/ 394 w 79"/>
                <a:gd name="T103" fmla="*/ 1289 h 51"/>
                <a:gd name="T104" fmla="*/ 133 w 79"/>
                <a:gd name="T105" fmla="*/ 1504 h 51"/>
                <a:gd name="T106" fmla="*/ 0 w 79"/>
                <a:gd name="T107" fmla="*/ 1621 h 51"/>
                <a:gd name="T108" fmla="*/ 522 w 79"/>
                <a:gd name="T109" fmla="*/ 4194 h 51"/>
                <a:gd name="T110" fmla="*/ 813 w 79"/>
                <a:gd name="T111" fmla="*/ 5937 h 51"/>
                <a:gd name="T112" fmla="*/ 2537 w 79"/>
                <a:gd name="T113" fmla="*/ 5698 h 51"/>
                <a:gd name="T114" fmla="*/ 2537 w 79"/>
                <a:gd name="T115" fmla="*/ 5698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44" name="Freeform 59"/>
            <p:cNvSpPr>
              <a:spLocks/>
            </p:cNvSpPr>
            <p:nvPr/>
          </p:nvSpPr>
          <p:spPr bwMode="auto">
            <a:xfrm>
              <a:off x="4225" y="2350"/>
              <a:ext cx="354" cy="258"/>
            </a:xfrm>
            <a:custGeom>
              <a:avLst/>
              <a:gdLst>
                <a:gd name="T0" fmla="*/ 5525 w 69"/>
                <a:gd name="T1" fmla="*/ 6114 h 53"/>
                <a:gd name="T2" fmla="*/ 5130 w 69"/>
                <a:gd name="T3" fmla="*/ 5997 h 53"/>
                <a:gd name="T4" fmla="*/ 5002 w 69"/>
                <a:gd name="T5" fmla="*/ 5545 h 53"/>
                <a:gd name="T6" fmla="*/ 4448 w 69"/>
                <a:gd name="T7" fmla="*/ 5072 h 53"/>
                <a:gd name="T8" fmla="*/ 4186 w 69"/>
                <a:gd name="T9" fmla="*/ 4503 h 53"/>
                <a:gd name="T10" fmla="*/ 3920 w 69"/>
                <a:gd name="T11" fmla="*/ 4264 h 53"/>
                <a:gd name="T12" fmla="*/ 3371 w 69"/>
                <a:gd name="T13" fmla="*/ 3933 h 53"/>
                <a:gd name="T14" fmla="*/ 3104 w 69"/>
                <a:gd name="T15" fmla="*/ 3695 h 53"/>
                <a:gd name="T16" fmla="*/ 2976 w 69"/>
                <a:gd name="T17" fmla="*/ 3461 h 53"/>
                <a:gd name="T18" fmla="*/ 2027 w 69"/>
                <a:gd name="T19" fmla="*/ 2892 h 53"/>
                <a:gd name="T20" fmla="*/ 1765 w 69"/>
                <a:gd name="T21" fmla="*/ 2653 h 53"/>
                <a:gd name="T22" fmla="*/ 1344 w 69"/>
                <a:gd name="T23" fmla="*/ 2181 h 53"/>
                <a:gd name="T24" fmla="*/ 1077 w 69"/>
                <a:gd name="T25" fmla="*/ 1850 h 53"/>
                <a:gd name="T26" fmla="*/ 133 w 69"/>
                <a:gd name="T27" fmla="*/ 1611 h 53"/>
                <a:gd name="T28" fmla="*/ 133 w 69"/>
                <a:gd name="T29" fmla="*/ 1163 h 53"/>
                <a:gd name="T30" fmla="*/ 395 w 69"/>
                <a:gd name="T31" fmla="*/ 925 h 53"/>
                <a:gd name="T32" fmla="*/ 395 w 69"/>
                <a:gd name="T33" fmla="*/ 808 h 53"/>
                <a:gd name="T34" fmla="*/ 1077 w 69"/>
                <a:gd name="T35" fmla="*/ 570 h 53"/>
                <a:gd name="T36" fmla="*/ 1631 w 69"/>
                <a:gd name="T37" fmla="*/ 355 h 53"/>
                <a:gd name="T38" fmla="*/ 1765 w 69"/>
                <a:gd name="T39" fmla="*/ 239 h 53"/>
                <a:gd name="T40" fmla="*/ 4186 w 69"/>
                <a:gd name="T41" fmla="*/ 117 h 53"/>
                <a:gd name="T42" fmla="*/ 4186 w 69"/>
                <a:gd name="T43" fmla="*/ 239 h 53"/>
                <a:gd name="T44" fmla="*/ 4735 w 69"/>
                <a:gd name="T45" fmla="*/ 448 h 53"/>
                <a:gd name="T46" fmla="*/ 6895 w 69"/>
                <a:gd name="T47" fmla="*/ 448 h 53"/>
                <a:gd name="T48" fmla="*/ 9189 w 69"/>
                <a:gd name="T49" fmla="*/ 1967 h 53"/>
                <a:gd name="T50" fmla="*/ 8922 w 69"/>
                <a:gd name="T51" fmla="*/ 2181 h 53"/>
                <a:gd name="T52" fmla="*/ 8501 w 69"/>
                <a:gd name="T53" fmla="*/ 2775 h 53"/>
                <a:gd name="T54" fmla="*/ 8368 w 69"/>
                <a:gd name="T55" fmla="*/ 3223 h 53"/>
                <a:gd name="T56" fmla="*/ 8368 w 69"/>
                <a:gd name="T57" fmla="*/ 3461 h 53"/>
                <a:gd name="T58" fmla="*/ 8106 w 69"/>
                <a:gd name="T59" fmla="*/ 3578 h 53"/>
                <a:gd name="T60" fmla="*/ 7978 w 69"/>
                <a:gd name="T61" fmla="*/ 3816 h 53"/>
                <a:gd name="T62" fmla="*/ 7685 w 69"/>
                <a:gd name="T63" fmla="*/ 4031 h 53"/>
                <a:gd name="T64" fmla="*/ 7157 w 69"/>
                <a:gd name="T65" fmla="*/ 4503 h 53"/>
                <a:gd name="T66" fmla="*/ 6767 w 69"/>
                <a:gd name="T67" fmla="*/ 4741 h 53"/>
                <a:gd name="T68" fmla="*/ 6608 w 69"/>
                <a:gd name="T69" fmla="*/ 4951 h 53"/>
                <a:gd name="T70" fmla="*/ 6213 w 69"/>
                <a:gd name="T71" fmla="*/ 5072 h 53"/>
                <a:gd name="T72" fmla="*/ 6213 w 69"/>
                <a:gd name="T73" fmla="*/ 5189 h 53"/>
                <a:gd name="T74" fmla="*/ 6080 w 69"/>
                <a:gd name="T75" fmla="*/ 5428 h 53"/>
                <a:gd name="T76" fmla="*/ 5818 w 69"/>
                <a:gd name="T77" fmla="*/ 5545 h 53"/>
                <a:gd name="T78" fmla="*/ 5818 w 69"/>
                <a:gd name="T79" fmla="*/ 5545 h 53"/>
                <a:gd name="T80" fmla="*/ 5818 w 69"/>
                <a:gd name="T81" fmla="*/ 5661 h 53"/>
                <a:gd name="T82" fmla="*/ 5946 w 69"/>
                <a:gd name="T83" fmla="*/ 5759 h 53"/>
                <a:gd name="T84" fmla="*/ 5659 w 69"/>
                <a:gd name="T85" fmla="*/ 5876 h 53"/>
                <a:gd name="T86" fmla="*/ 5525 w 69"/>
                <a:gd name="T87" fmla="*/ 599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45" name="Freeform 60"/>
            <p:cNvSpPr>
              <a:spLocks/>
            </p:cNvSpPr>
            <p:nvPr/>
          </p:nvSpPr>
          <p:spPr bwMode="auto">
            <a:xfrm>
              <a:off x="4066" y="2384"/>
              <a:ext cx="376" cy="376"/>
            </a:xfrm>
            <a:custGeom>
              <a:avLst/>
              <a:gdLst>
                <a:gd name="T0" fmla="*/ 1221 w 73"/>
                <a:gd name="T1" fmla="*/ 4771 h 77"/>
                <a:gd name="T2" fmla="*/ 1514 w 73"/>
                <a:gd name="T3" fmla="*/ 5127 h 77"/>
                <a:gd name="T4" fmla="*/ 1777 w 73"/>
                <a:gd name="T5" fmla="*/ 5367 h 77"/>
                <a:gd name="T6" fmla="*/ 1777 w 73"/>
                <a:gd name="T7" fmla="*/ 5699 h 77"/>
                <a:gd name="T8" fmla="*/ 1911 w 73"/>
                <a:gd name="T9" fmla="*/ 5816 h 77"/>
                <a:gd name="T10" fmla="*/ 1777 w 73"/>
                <a:gd name="T11" fmla="*/ 6416 h 77"/>
                <a:gd name="T12" fmla="*/ 1643 w 73"/>
                <a:gd name="T13" fmla="*/ 6988 h 77"/>
                <a:gd name="T14" fmla="*/ 1911 w 73"/>
                <a:gd name="T15" fmla="*/ 7916 h 77"/>
                <a:gd name="T16" fmla="*/ 2174 w 73"/>
                <a:gd name="T17" fmla="*/ 8272 h 77"/>
                <a:gd name="T18" fmla="*/ 2333 w 73"/>
                <a:gd name="T19" fmla="*/ 8609 h 77"/>
                <a:gd name="T20" fmla="*/ 2467 w 73"/>
                <a:gd name="T21" fmla="*/ 8848 h 77"/>
                <a:gd name="T22" fmla="*/ 7932 w 73"/>
                <a:gd name="T23" fmla="*/ 8848 h 77"/>
                <a:gd name="T24" fmla="*/ 8200 w 73"/>
                <a:gd name="T25" fmla="*/ 8965 h 77"/>
                <a:gd name="T26" fmla="*/ 8066 w 73"/>
                <a:gd name="T27" fmla="*/ 8272 h 77"/>
                <a:gd name="T28" fmla="*/ 8200 w 73"/>
                <a:gd name="T29" fmla="*/ 8038 h 77"/>
                <a:gd name="T30" fmla="*/ 8756 w 73"/>
                <a:gd name="T31" fmla="*/ 8038 h 77"/>
                <a:gd name="T32" fmla="*/ 9153 w 73"/>
                <a:gd name="T33" fmla="*/ 8038 h 77"/>
                <a:gd name="T34" fmla="*/ 9153 w 73"/>
                <a:gd name="T35" fmla="*/ 7559 h 77"/>
                <a:gd name="T36" fmla="*/ 9153 w 73"/>
                <a:gd name="T37" fmla="*/ 7227 h 77"/>
                <a:gd name="T38" fmla="*/ 9415 w 73"/>
                <a:gd name="T39" fmla="*/ 6177 h 77"/>
                <a:gd name="T40" fmla="*/ 9709 w 73"/>
                <a:gd name="T41" fmla="*/ 5581 h 77"/>
                <a:gd name="T42" fmla="*/ 9977 w 73"/>
                <a:gd name="T43" fmla="*/ 5484 h 77"/>
                <a:gd name="T44" fmla="*/ 9977 w 73"/>
                <a:gd name="T45" fmla="*/ 5367 h 77"/>
                <a:gd name="T46" fmla="*/ 9843 w 73"/>
                <a:gd name="T47" fmla="*/ 5367 h 77"/>
                <a:gd name="T48" fmla="*/ 9415 w 73"/>
                <a:gd name="T49" fmla="*/ 5244 h 77"/>
                <a:gd name="T50" fmla="*/ 9287 w 73"/>
                <a:gd name="T51" fmla="*/ 4771 h 77"/>
                <a:gd name="T52" fmla="*/ 8756 w 73"/>
                <a:gd name="T53" fmla="*/ 4317 h 77"/>
                <a:gd name="T54" fmla="*/ 8463 w 73"/>
                <a:gd name="T55" fmla="*/ 3721 h 77"/>
                <a:gd name="T56" fmla="*/ 8200 w 73"/>
                <a:gd name="T57" fmla="*/ 3482 h 77"/>
                <a:gd name="T58" fmla="*/ 7638 w 73"/>
                <a:gd name="T59" fmla="*/ 3150 h 77"/>
                <a:gd name="T60" fmla="*/ 7376 w 73"/>
                <a:gd name="T61" fmla="*/ 2910 h 77"/>
                <a:gd name="T62" fmla="*/ 7242 w 73"/>
                <a:gd name="T63" fmla="*/ 2671 h 77"/>
                <a:gd name="T64" fmla="*/ 6289 w 73"/>
                <a:gd name="T65" fmla="*/ 2100 h 77"/>
                <a:gd name="T66" fmla="*/ 6021 w 73"/>
                <a:gd name="T67" fmla="*/ 1860 h 77"/>
                <a:gd name="T68" fmla="*/ 5599 w 73"/>
                <a:gd name="T69" fmla="*/ 1406 h 77"/>
                <a:gd name="T70" fmla="*/ 5331 w 73"/>
                <a:gd name="T71" fmla="*/ 1050 h 77"/>
                <a:gd name="T72" fmla="*/ 4378 w 73"/>
                <a:gd name="T73" fmla="*/ 811 h 77"/>
                <a:gd name="T74" fmla="*/ 4378 w 73"/>
                <a:gd name="T75" fmla="*/ 356 h 77"/>
                <a:gd name="T76" fmla="*/ 4641 w 73"/>
                <a:gd name="T77" fmla="*/ 117 h 77"/>
                <a:gd name="T78" fmla="*/ 4641 w 73"/>
                <a:gd name="T79" fmla="*/ 0 h 77"/>
                <a:gd name="T80" fmla="*/ 0 w 73"/>
                <a:gd name="T81" fmla="*/ 571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46" name="Freeform 62"/>
            <p:cNvSpPr>
              <a:spLocks/>
            </p:cNvSpPr>
            <p:nvPr/>
          </p:nvSpPr>
          <p:spPr bwMode="auto">
            <a:xfrm>
              <a:off x="4662" y="1901"/>
              <a:ext cx="76" cy="117"/>
            </a:xfrm>
            <a:custGeom>
              <a:avLst/>
              <a:gdLst>
                <a:gd name="T0" fmla="*/ 1951 w 15"/>
                <a:gd name="T1" fmla="*/ 2545 h 24"/>
                <a:gd name="T2" fmla="*/ 1951 w 15"/>
                <a:gd name="T3" fmla="*/ 2330 h 24"/>
                <a:gd name="T4" fmla="*/ 1824 w 15"/>
                <a:gd name="T5" fmla="*/ 2091 h 24"/>
                <a:gd name="T6" fmla="*/ 1566 w 15"/>
                <a:gd name="T7" fmla="*/ 1853 h 24"/>
                <a:gd name="T8" fmla="*/ 1307 w 15"/>
                <a:gd name="T9" fmla="*/ 1736 h 24"/>
                <a:gd name="T10" fmla="*/ 1181 w 15"/>
                <a:gd name="T11" fmla="*/ 1619 h 24"/>
                <a:gd name="T12" fmla="*/ 1181 w 15"/>
                <a:gd name="T13" fmla="*/ 1380 h 24"/>
                <a:gd name="T14" fmla="*/ 897 w 15"/>
                <a:gd name="T15" fmla="*/ 1048 h 24"/>
                <a:gd name="T16" fmla="*/ 770 w 15"/>
                <a:gd name="T17" fmla="*/ 926 h 24"/>
                <a:gd name="T18" fmla="*/ 643 w 15"/>
                <a:gd name="T19" fmla="*/ 687 h 24"/>
                <a:gd name="T20" fmla="*/ 512 w 15"/>
                <a:gd name="T21" fmla="*/ 570 h 24"/>
                <a:gd name="T22" fmla="*/ 512 w 15"/>
                <a:gd name="T23" fmla="*/ 478 h 24"/>
                <a:gd name="T24" fmla="*/ 512 w 15"/>
                <a:gd name="T25" fmla="*/ 478 h 24"/>
                <a:gd name="T26" fmla="*/ 512 w 15"/>
                <a:gd name="T27" fmla="*/ 356 h 24"/>
                <a:gd name="T28" fmla="*/ 643 w 15"/>
                <a:gd name="T29" fmla="*/ 0 h 24"/>
                <a:gd name="T30" fmla="*/ 512 w 15"/>
                <a:gd name="T31" fmla="*/ 0 h 24"/>
                <a:gd name="T32" fmla="*/ 258 w 15"/>
                <a:gd name="T33" fmla="*/ 0 h 24"/>
                <a:gd name="T34" fmla="*/ 127 w 15"/>
                <a:gd name="T35" fmla="*/ 117 h 24"/>
                <a:gd name="T36" fmla="*/ 127 w 15"/>
                <a:gd name="T37" fmla="*/ 239 h 24"/>
                <a:gd name="T38" fmla="*/ 127 w 15"/>
                <a:gd name="T39" fmla="*/ 356 h 24"/>
                <a:gd name="T40" fmla="*/ 0 w 15"/>
                <a:gd name="T41" fmla="*/ 356 h 24"/>
                <a:gd name="T42" fmla="*/ 897 w 15"/>
                <a:gd name="T43" fmla="*/ 2779 h 24"/>
                <a:gd name="T44" fmla="*/ 1951 w 15"/>
                <a:gd name="T45" fmla="*/ 2545 h 24"/>
                <a:gd name="T46" fmla="*/ 1951 w 15"/>
                <a:gd name="T47" fmla="*/ 2545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FFC66D"/>
            </a:solidFill>
            <a:ln w="12700" cmpd="sng">
              <a:solidFill>
                <a:schemeClr val="tx1"/>
              </a:solidFill>
              <a:prstDash val="solid"/>
              <a:round/>
              <a:headEnd/>
              <a:tailEnd/>
            </a:ln>
          </p:spPr>
          <p:txBody>
            <a:bodyPr/>
            <a:lstStyle/>
            <a:p>
              <a:endParaRPr lang="en-US"/>
            </a:p>
          </p:txBody>
        </p:sp>
      </p:grpSp>
      <p:sp>
        <p:nvSpPr>
          <p:cNvPr id="50195" name="Freeform 63"/>
          <p:cNvSpPr>
            <a:spLocks/>
          </p:cNvSpPr>
          <p:nvPr/>
        </p:nvSpPr>
        <p:spPr bwMode="auto">
          <a:xfrm>
            <a:off x="6618111" y="2801939"/>
            <a:ext cx="136878"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196" name="Freeform 64"/>
          <p:cNvSpPr>
            <a:spLocks/>
          </p:cNvSpPr>
          <p:nvPr/>
        </p:nvSpPr>
        <p:spPr bwMode="auto">
          <a:xfrm>
            <a:off x="6740879" y="2654301"/>
            <a:ext cx="166511"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197" name="Freeform 65"/>
          <p:cNvSpPr>
            <a:spLocks/>
          </p:cNvSpPr>
          <p:nvPr/>
        </p:nvSpPr>
        <p:spPr bwMode="auto">
          <a:xfrm>
            <a:off x="6733822" y="2522538"/>
            <a:ext cx="327378"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198" name="Freeform 66"/>
          <p:cNvSpPr>
            <a:spLocks/>
          </p:cNvSpPr>
          <p:nvPr/>
        </p:nvSpPr>
        <p:spPr bwMode="auto">
          <a:xfrm>
            <a:off x="6886222" y="2638425"/>
            <a:ext cx="86078"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199" name="Freeform 67"/>
          <p:cNvSpPr>
            <a:spLocks/>
          </p:cNvSpPr>
          <p:nvPr/>
        </p:nvSpPr>
        <p:spPr bwMode="auto">
          <a:xfrm>
            <a:off x="6791678" y="2212975"/>
            <a:ext cx="15240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200" name="Freeform 68"/>
          <p:cNvSpPr>
            <a:spLocks/>
          </p:cNvSpPr>
          <p:nvPr/>
        </p:nvSpPr>
        <p:spPr bwMode="auto">
          <a:xfrm>
            <a:off x="6842478" y="1887539"/>
            <a:ext cx="354188"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50201" name="Group 69"/>
          <p:cNvGrpSpPr>
            <a:grpSpLocks/>
          </p:cNvGrpSpPr>
          <p:nvPr/>
        </p:nvGrpSpPr>
        <p:grpSpPr bwMode="auto">
          <a:xfrm>
            <a:off x="2808112" y="4589463"/>
            <a:ext cx="928511" cy="635000"/>
            <a:chOff x="1991" y="3321"/>
            <a:chExt cx="361" cy="231"/>
          </a:xfrm>
        </p:grpSpPr>
        <p:sp>
          <p:nvSpPr>
            <p:cNvPr id="50211" name="Freeform 70"/>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212" name="Freeform 71"/>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213" name="Freeform 72"/>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214" name="Freeform 73"/>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215" name="Freeform 74"/>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216" name="Freeform 75"/>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217" name="Freeform 76"/>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218" name="Freeform 77"/>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50202" name="Text Box 117"/>
          <p:cNvSpPr txBox="1">
            <a:spLocks noChangeArrowheads="1"/>
          </p:cNvSpPr>
          <p:nvPr/>
        </p:nvSpPr>
        <p:spPr bwMode="auto">
          <a:xfrm>
            <a:off x="2119489" y="1200151"/>
            <a:ext cx="55194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altLang="en-US" sz="1400" b="1">
                <a:solidFill>
                  <a:srgbClr val="000000"/>
                </a:solidFill>
                <a:latin typeface="Verdana" pitchFamily="34" charset="0"/>
              </a:rPr>
              <a:t>(*BMI ≥30, or ~ 30 lbs. overweight for 5’ 4” person)</a:t>
            </a:r>
          </a:p>
        </p:txBody>
      </p:sp>
      <p:sp>
        <p:nvSpPr>
          <p:cNvPr id="50203" name="Text Box 149"/>
          <p:cNvSpPr txBox="1">
            <a:spLocks noChangeArrowheads="1"/>
          </p:cNvSpPr>
          <p:nvPr/>
        </p:nvSpPr>
        <p:spPr bwMode="auto">
          <a:xfrm>
            <a:off x="653345" y="5894388"/>
            <a:ext cx="7240411"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altLang="en-US" sz="1400" b="1">
                <a:solidFill>
                  <a:srgbClr val="000000"/>
                </a:solidFill>
                <a:latin typeface="Arial Narrow" pitchFamily="34" charset="0"/>
              </a:rPr>
              <a:t>No Data          &lt;10%           10%–14%	    15%–19%           20%–24%        </a:t>
            </a:r>
            <a:r>
              <a:rPr lang="en-US" altLang="en-US" sz="1400">
                <a:solidFill>
                  <a:srgbClr val="000000"/>
                </a:solidFill>
                <a:latin typeface="Arial Narrow" pitchFamily="34" charset="0"/>
              </a:rPr>
              <a:t>  </a:t>
            </a:r>
            <a:r>
              <a:rPr lang="en-US" altLang="en-US" sz="1400" b="1">
                <a:solidFill>
                  <a:srgbClr val="000000"/>
                </a:solidFill>
                <a:latin typeface="Arial Narrow" pitchFamily="34" charset="0"/>
              </a:rPr>
              <a:t>≥25%</a:t>
            </a:r>
            <a:endParaRPr lang="en-US" altLang="en-US" sz="1400">
              <a:solidFill>
                <a:srgbClr val="000000"/>
              </a:solidFill>
              <a:latin typeface="Arial Narrow" pitchFamily="34" charset="0"/>
            </a:endParaRPr>
          </a:p>
        </p:txBody>
      </p:sp>
      <p:sp>
        <p:nvSpPr>
          <p:cNvPr id="50204" name="Rectangle 150"/>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50205" name="Rectangle 151"/>
          <p:cNvSpPr>
            <a:spLocks noChangeArrowheads="1"/>
          </p:cNvSpPr>
          <p:nvPr/>
        </p:nvSpPr>
        <p:spPr bwMode="auto">
          <a:xfrm>
            <a:off x="1347612" y="5953125"/>
            <a:ext cx="208844" cy="234950"/>
          </a:xfrm>
          <a:prstGeom prst="rect">
            <a:avLst/>
          </a:prstGeom>
          <a:solidFill>
            <a:srgbClr val="99CCFF"/>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50206" name="Rectangle 152"/>
          <p:cNvSpPr>
            <a:spLocks noChangeArrowheads="1"/>
          </p:cNvSpPr>
          <p:nvPr/>
        </p:nvSpPr>
        <p:spPr bwMode="auto">
          <a:xfrm>
            <a:off x="2229556" y="5951538"/>
            <a:ext cx="208844" cy="234950"/>
          </a:xfrm>
          <a:prstGeom prst="rect">
            <a:avLst/>
          </a:prstGeom>
          <a:solidFill>
            <a:srgbClr val="6699FF"/>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pPr algn="ctr"/>
            <a:endParaRPr lang="en-US" altLang="en-US">
              <a:solidFill>
                <a:srgbClr val="000000"/>
              </a:solidFill>
            </a:endParaRPr>
          </a:p>
        </p:txBody>
      </p:sp>
      <p:sp>
        <p:nvSpPr>
          <p:cNvPr id="50207" name="Rectangle 153"/>
          <p:cNvSpPr>
            <a:spLocks noChangeArrowheads="1"/>
          </p:cNvSpPr>
          <p:nvPr/>
        </p:nvSpPr>
        <p:spPr bwMode="auto">
          <a:xfrm>
            <a:off x="3296356" y="5961063"/>
            <a:ext cx="208844" cy="234950"/>
          </a:xfrm>
          <a:prstGeom prst="rect">
            <a:avLst/>
          </a:prstGeom>
          <a:solidFill>
            <a:srgbClr val="0000A0"/>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50208" name="Rectangle 154"/>
          <p:cNvSpPr>
            <a:spLocks noChangeArrowheads="1"/>
          </p:cNvSpPr>
          <p:nvPr/>
        </p:nvSpPr>
        <p:spPr bwMode="auto">
          <a:xfrm>
            <a:off x="5506156" y="5948363"/>
            <a:ext cx="208844" cy="234950"/>
          </a:xfrm>
          <a:prstGeom prst="rect">
            <a:avLst/>
          </a:prstGeom>
          <a:solidFill>
            <a:srgbClr val="ED4213"/>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50209" name="Rectangle 155"/>
          <p:cNvSpPr>
            <a:spLocks noChangeArrowheads="1"/>
          </p:cNvSpPr>
          <p:nvPr/>
        </p:nvSpPr>
        <p:spPr bwMode="auto">
          <a:xfrm>
            <a:off x="4439356" y="5945188"/>
            <a:ext cx="208844" cy="234950"/>
          </a:xfrm>
          <a:prstGeom prst="rect">
            <a:avLst/>
          </a:prstGeom>
          <a:solidFill>
            <a:srgbClr val="FFC66D"/>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50210" name="Rectangle 156"/>
          <p:cNvSpPr>
            <a:spLocks noChangeArrowheads="1"/>
          </p:cNvSpPr>
          <p:nvPr/>
        </p:nvSpPr>
        <p:spPr bwMode="auto">
          <a:xfrm>
            <a:off x="395112" y="5892800"/>
            <a:ext cx="6086122"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Tree>
    <p:extLst>
      <p:ext uri="{BB962C8B-B14F-4D97-AF65-F5344CB8AC3E}">
        <p14:creationId xmlns:p14="http://schemas.microsoft.com/office/powerpoint/2010/main" val="262449714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Text Box 98"/>
          <p:cNvSpPr txBox="1">
            <a:spLocks noChangeArrowheads="1"/>
          </p:cNvSpPr>
          <p:nvPr/>
        </p:nvSpPr>
        <p:spPr bwMode="auto">
          <a:xfrm>
            <a:off x="2119489" y="1200151"/>
            <a:ext cx="55194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altLang="en-US" sz="1400" b="1">
                <a:solidFill>
                  <a:srgbClr val="000000"/>
                </a:solidFill>
                <a:latin typeface="Verdana" pitchFamily="34" charset="0"/>
              </a:rPr>
              <a:t>(*BMI ≥30, or ~ 30 lbs. overweight for 5’ 4” person)</a:t>
            </a:r>
          </a:p>
        </p:txBody>
      </p:sp>
      <p:sp>
        <p:nvSpPr>
          <p:cNvPr id="51203" name="Freeform 2"/>
          <p:cNvSpPr>
            <a:spLocks/>
          </p:cNvSpPr>
          <p:nvPr/>
        </p:nvSpPr>
        <p:spPr bwMode="auto">
          <a:xfrm>
            <a:off x="4013200" y="2003425"/>
            <a:ext cx="643467"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04" name="Freeform 3"/>
          <p:cNvSpPr>
            <a:spLocks/>
          </p:cNvSpPr>
          <p:nvPr/>
        </p:nvSpPr>
        <p:spPr bwMode="auto">
          <a:xfrm>
            <a:off x="3984978" y="2398713"/>
            <a:ext cx="680156"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05" name="Freeform 4"/>
          <p:cNvSpPr>
            <a:spLocks/>
          </p:cNvSpPr>
          <p:nvPr/>
        </p:nvSpPr>
        <p:spPr bwMode="auto">
          <a:xfrm>
            <a:off x="3962401" y="2794000"/>
            <a:ext cx="804333"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06" name="Freeform 5"/>
          <p:cNvSpPr>
            <a:spLocks/>
          </p:cNvSpPr>
          <p:nvPr/>
        </p:nvSpPr>
        <p:spPr bwMode="auto">
          <a:xfrm>
            <a:off x="4121856" y="3203576"/>
            <a:ext cx="722489"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07" name="Freeform 6"/>
          <p:cNvSpPr>
            <a:spLocks/>
          </p:cNvSpPr>
          <p:nvPr/>
        </p:nvSpPr>
        <p:spPr bwMode="auto">
          <a:xfrm>
            <a:off x="4020256" y="3590925"/>
            <a:ext cx="839611"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08" name="Freeform 7"/>
          <p:cNvSpPr>
            <a:spLocks/>
          </p:cNvSpPr>
          <p:nvPr/>
        </p:nvSpPr>
        <p:spPr bwMode="auto">
          <a:xfrm>
            <a:off x="4651022" y="2740026"/>
            <a:ext cx="592667"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09" name="Freeform 8"/>
          <p:cNvSpPr>
            <a:spLocks/>
          </p:cNvSpPr>
          <p:nvPr/>
        </p:nvSpPr>
        <p:spPr bwMode="auto">
          <a:xfrm>
            <a:off x="4731456" y="31273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10" name="Freeform 9"/>
          <p:cNvSpPr>
            <a:spLocks/>
          </p:cNvSpPr>
          <p:nvPr/>
        </p:nvSpPr>
        <p:spPr bwMode="auto">
          <a:xfrm>
            <a:off x="4975578" y="2282826"/>
            <a:ext cx="513644"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11" name="Freeform 10"/>
          <p:cNvSpPr>
            <a:spLocks/>
          </p:cNvSpPr>
          <p:nvPr/>
        </p:nvSpPr>
        <p:spPr bwMode="auto">
          <a:xfrm>
            <a:off x="5343879" y="3265489"/>
            <a:ext cx="718255"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12" name="Freeform 11"/>
          <p:cNvSpPr>
            <a:spLocks/>
          </p:cNvSpPr>
          <p:nvPr/>
        </p:nvSpPr>
        <p:spPr bwMode="auto">
          <a:xfrm>
            <a:off x="5280378" y="3560764"/>
            <a:ext cx="801511"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13" name="Freeform 12"/>
          <p:cNvSpPr>
            <a:spLocks/>
          </p:cNvSpPr>
          <p:nvPr/>
        </p:nvSpPr>
        <p:spPr bwMode="auto">
          <a:xfrm>
            <a:off x="5489223" y="3824288"/>
            <a:ext cx="376767"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1214" name="Freeform 13"/>
          <p:cNvSpPr>
            <a:spLocks/>
          </p:cNvSpPr>
          <p:nvPr/>
        </p:nvSpPr>
        <p:spPr bwMode="auto">
          <a:xfrm>
            <a:off x="5729111" y="2840038"/>
            <a:ext cx="410634"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15" name="Freeform 14"/>
          <p:cNvSpPr>
            <a:spLocks/>
          </p:cNvSpPr>
          <p:nvPr/>
        </p:nvSpPr>
        <p:spPr bwMode="auto">
          <a:xfrm>
            <a:off x="5844823" y="3459163"/>
            <a:ext cx="860778"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16" name="Freeform 15"/>
          <p:cNvSpPr>
            <a:spLocks/>
          </p:cNvSpPr>
          <p:nvPr/>
        </p:nvSpPr>
        <p:spPr bwMode="auto">
          <a:xfrm>
            <a:off x="5590822" y="4311650"/>
            <a:ext cx="890412"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17" name="Freeform 16"/>
          <p:cNvSpPr>
            <a:spLocks/>
          </p:cNvSpPr>
          <p:nvPr/>
        </p:nvSpPr>
        <p:spPr bwMode="auto">
          <a:xfrm>
            <a:off x="5988756" y="3009900"/>
            <a:ext cx="441678"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1218" name="Freeform 17"/>
          <p:cNvSpPr>
            <a:spLocks/>
          </p:cNvSpPr>
          <p:nvPr/>
        </p:nvSpPr>
        <p:spPr bwMode="auto">
          <a:xfrm>
            <a:off x="4844345" y="3660776"/>
            <a:ext cx="486833"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19" name="Freeform 18"/>
          <p:cNvSpPr>
            <a:spLocks/>
          </p:cNvSpPr>
          <p:nvPr/>
        </p:nvSpPr>
        <p:spPr bwMode="auto">
          <a:xfrm>
            <a:off x="2105378" y="2562225"/>
            <a:ext cx="780345"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20" name="Freeform 19"/>
          <p:cNvSpPr>
            <a:spLocks/>
          </p:cNvSpPr>
          <p:nvPr/>
        </p:nvSpPr>
        <p:spPr bwMode="auto">
          <a:xfrm>
            <a:off x="3325989" y="2452689"/>
            <a:ext cx="681566"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21" name="Freeform 20"/>
          <p:cNvSpPr>
            <a:spLocks/>
          </p:cNvSpPr>
          <p:nvPr/>
        </p:nvSpPr>
        <p:spPr bwMode="auto">
          <a:xfrm>
            <a:off x="3436056" y="3003551"/>
            <a:ext cx="715433"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22" name="Freeform 21"/>
          <p:cNvSpPr>
            <a:spLocks/>
          </p:cNvSpPr>
          <p:nvPr/>
        </p:nvSpPr>
        <p:spPr bwMode="auto">
          <a:xfrm>
            <a:off x="3341512" y="3521076"/>
            <a:ext cx="685800"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23" name="Freeform 22"/>
          <p:cNvSpPr>
            <a:spLocks/>
          </p:cNvSpPr>
          <p:nvPr/>
        </p:nvSpPr>
        <p:spPr bwMode="auto">
          <a:xfrm>
            <a:off x="3602567" y="3660776"/>
            <a:ext cx="1365956"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24" name="Freeform 23"/>
          <p:cNvSpPr>
            <a:spLocks/>
          </p:cNvSpPr>
          <p:nvPr/>
        </p:nvSpPr>
        <p:spPr bwMode="auto">
          <a:xfrm>
            <a:off x="6170790"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25" name="Freeform 24"/>
          <p:cNvSpPr>
            <a:spLocks/>
          </p:cNvSpPr>
          <p:nvPr/>
        </p:nvSpPr>
        <p:spPr bwMode="auto">
          <a:xfrm>
            <a:off x="6661857" y="2266950"/>
            <a:ext cx="166511"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51226" name="Group 25"/>
          <p:cNvGrpSpPr>
            <a:grpSpLocks/>
          </p:cNvGrpSpPr>
          <p:nvPr/>
        </p:nvGrpSpPr>
        <p:grpSpPr bwMode="auto">
          <a:xfrm>
            <a:off x="1027289" y="3886200"/>
            <a:ext cx="1786467" cy="1390650"/>
            <a:chOff x="768" y="2832"/>
            <a:chExt cx="1203" cy="876"/>
          </a:xfrm>
        </p:grpSpPr>
        <p:sp>
          <p:nvSpPr>
            <p:cNvPr id="51272" name="Freeform 26"/>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73" name="Freeform 27"/>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66D"/>
            </a:solidFill>
            <a:ln w="12700" cmpd="sng">
              <a:solidFill>
                <a:schemeClr val="tx1"/>
              </a:solidFill>
              <a:prstDash val="solid"/>
              <a:round/>
              <a:headEnd/>
              <a:tailEnd/>
            </a:ln>
          </p:spPr>
          <p:txBody>
            <a:bodyPr/>
            <a:lstStyle/>
            <a:p>
              <a:endParaRPr lang="en-US"/>
            </a:p>
          </p:txBody>
        </p:sp>
        <p:sp>
          <p:nvSpPr>
            <p:cNvPr id="51274" name="Freeform 28"/>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75" name="Freeform 29"/>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1276" name="Freeform 30"/>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77" name="Freeform 31"/>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1278" name="Freeform 32"/>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79" name="Freeform 33"/>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1280" name="Freeform 34"/>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81" name="Freeform 35"/>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1282" name="Freeform 36"/>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83" name="Freeform 37"/>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1284" name="Freeform 38"/>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85" name="Freeform 39"/>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86" name="Freeform 40"/>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66D"/>
            </a:solidFill>
            <a:ln w="12700" cmpd="sng">
              <a:solidFill>
                <a:schemeClr val="tx1"/>
              </a:solidFill>
              <a:prstDash val="solid"/>
              <a:round/>
              <a:headEnd/>
              <a:tailEnd/>
            </a:ln>
          </p:spPr>
          <p:txBody>
            <a:bodyPr/>
            <a:lstStyle/>
            <a:p>
              <a:endParaRPr lang="en-US"/>
            </a:p>
          </p:txBody>
        </p:sp>
      </p:grpSp>
      <p:sp>
        <p:nvSpPr>
          <p:cNvPr id="51227" name="Freeform 41"/>
          <p:cNvSpPr>
            <a:spLocks/>
          </p:cNvSpPr>
          <p:nvPr/>
        </p:nvSpPr>
        <p:spPr bwMode="auto">
          <a:xfrm>
            <a:off x="2957690" y="2794001"/>
            <a:ext cx="550333"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28" name="Freeform 42"/>
          <p:cNvSpPr>
            <a:spLocks/>
          </p:cNvSpPr>
          <p:nvPr/>
        </p:nvSpPr>
        <p:spPr bwMode="auto">
          <a:xfrm>
            <a:off x="2343856" y="1709739"/>
            <a:ext cx="649111"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29" name="Freeform 43"/>
          <p:cNvSpPr>
            <a:spLocks/>
          </p:cNvSpPr>
          <p:nvPr/>
        </p:nvSpPr>
        <p:spPr bwMode="auto">
          <a:xfrm>
            <a:off x="2168878" y="2035176"/>
            <a:ext cx="781756"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000099"/>
          </a:solidFill>
          <a:ln w="12700" cmpd="sng">
            <a:solidFill>
              <a:schemeClr val="tx1"/>
            </a:solidFill>
            <a:prstDash val="solid"/>
            <a:round/>
            <a:headEnd/>
            <a:tailEnd/>
          </a:ln>
        </p:spPr>
        <p:txBody>
          <a:bodyPr/>
          <a:lstStyle/>
          <a:p>
            <a:endParaRPr lang="en-US"/>
          </a:p>
        </p:txBody>
      </p:sp>
      <p:sp>
        <p:nvSpPr>
          <p:cNvPr id="51230" name="Freeform 44"/>
          <p:cNvSpPr>
            <a:spLocks/>
          </p:cNvSpPr>
          <p:nvPr/>
        </p:nvSpPr>
        <p:spPr bwMode="auto">
          <a:xfrm>
            <a:off x="2806700" y="1833564"/>
            <a:ext cx="585611"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000099"/>
          </a:solidFill>
          <a:ln w="12700" cmpd="sng">
            <a:solidFill>
              <a:schemeClr val="tx1"/>
            </a:solidFill>
            <a:prstDash val="solid"/>
            <a:round/>
            <a:headEnd/>
            <a:tailEnd/>
          </a:ln>
        </p:spPr>
        <p:txBody>
          <a:bodyPr/>
          <a:lstStyle/>
          <a:p>
            <a:endParaRPr lang="en-US"/>
          </a:p>
        </p:txBody>
      </p:sp>
      <p:sp>
        <p:nvSpPr>
          <p:cNvPr id="51231" name="Freeform 45"/>
          <p:cNvSpPr>
            <a:spLocks/>
          </p:cNvSpPr>
          <p:nvPr/>
        </p:nvSpPr>
        <p:spPr bwMode="auto">
          <a:xfrm>
            <a:off x="3052234" y="1857375"/>
            <a:ext cx="997655"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32" name="Freeform 46"/>
          <p:cNvSpPr>
            <a:spLocks/>
          </p:cNvSpPr>
          <p:nvPr/>
        </p:nvSpPr>
        <p:spPr bwMode="auto">
          <a:xfrm>
            <a:off x="2452511" y="2662239"/>
            <a:ext cx="620889"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33" name="Freeform 47"/>
          <p:cNvSpPr>
            <a:spLocks/>
          </p:cNvSpPr>
          <p:nvPr/>
        </p:nvSpPr>
        <p:spPr bwMode="auto">
          <a:xfrm>
            <a:off x="2777067" y="3444875"/>
            <a:ext cx="658989"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34" name="Freeform 48"/>
          <p:cNvSpPr>
            <a:spLocks/>
          </p:cNvSpPr>
          <p:nvPr/>
        </p:nvSpPr>
        <p:spPr bwMode="auto">
          <a:xfrm>
            <a:off x="4607278" y="1981201"/>
            <a:ext cx="643467"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35" name="Freeform 49"/>
          <p:cNvSpPr>
            <a:spLocks/>
          </p:cNvSpPr>
          <p:nvPr/>
        </p:nvSpPr>
        <p:spPr bwMode="auto">
          <a:xfrm>
            <a:off x="4903612" y="4133851"/>
            <a:ext cx="555978"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36" name="Freeform 50"/>
          <p:cNvSpPr>
            <a:spLocks/>
          </p:cNvSpPr>
          <p:nvPr/>
        </p:nvSpPr>
        <p:spPr bwMode="auto">
          <a:xfrm>
            <a:off x="5127978" y="2855913"/>
            <a:ext cx="390878"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51237" name="Group 51"/>
          <p:cNvGrpSpPr>
            <a:grpSpLocks/>
          </p:cNvGrpSpPr>
          <p:nvPr/>
        </p:nvGrpSpPr>
        <p:grpSpPr bwMode="auto">
          <a:xfrm>
            <a:off x="5177367" y="2197100"/>
            <a:ext cx="738011" cy="742950"/>
            <a:chOff x="3562" y="1636"/>
            <a:chExt cx="497" cy="468"/>
          </a:xfrm>
        </p:grpSpPr>
        <p:sp>
          <p:nvSpPr>
            <p:cNvPr id="51270" name="Freeform 52"/>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71" name="Freeform 53"/>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FFC66D"/>
            </a:solidFill>
            <a:ln w="12700" cmpd="sng">
              <a:solidFill>
                <a:schemeClr val="tx1"/>
              </a:solidFill>
              <a:prstDash val="solid"/>
              <a:round/>
              <a:headEnd/>
              <a:tailEnd/>
            </a:ln>
          </p:spPr>
          <p:txBody>
            <a:bodyPr/>
            <a:lstStyle/>
            <a:p>
              <a:endParaRPr lang="en-US"/>
            </a:p>
          </p:txBody>
        </p:sp>
      </p:grpSp>
      <p:sp>
        <p:nvSpPr>
          <p:cNvPr id="51238" name="Freeform 54"/>
          <p:cNvSpPr>
            <a:spLocks/>
          </p:cNvSpPr>
          <p:nvPr/>
        </p:nvSpPr>
        <p:spPr bwMode="auto">
          <a:xfrm>
            <a:off x="5475111" y="2917826"/>
            <a:ext cx="290689"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39" name="Freeform 55"/>
          <p:cNvSpPr>
            <a:spLocks/>
          </p:cNvSpPr>
          <p:nvPr/>
        </p:nvSpPr>
        <p:spPr bwMode="auto">
          <a:xfrm>
            <a:off x="5171723" y="3846514"/>
            <a:ext cx="338667"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1240" name="Freeform 56"/>
          <p:cNvSpPr>
            <a:spLocks/>
          </p:cNvSpPr>
          <p:nvPr/>
        </p:nvSpPr>
        <p:spPr bwMode="auto">
          <a:xfrm>
            <a:off x="6112933" y="2732089"/>
            <a:ext cx="570089"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41" name="Freeform 57"/>
          <p:cNvSpPr>
            <a:spLocks/>
          </p:cNvSpPr>
          <p:nvPr/>
        </p:nvSpPr>
        <p:spPr bwMode="auto">
          <a:xfrm>
            <a:off x="5923845" y="3127376"/>
            <a:ext cx="738012"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42" name="Freeform 58"/>
          <p:cNvSpPr>
            <a:spLocks/>
          </p:cNvSpPr>
          <p:nvPr/>
        </p:nvSpPr>
        <p:spPr bwMode="auto">
          <a:xfrm>
            <a:off x="5973234" y="3730626"/>
            <a:ext cx="499533"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43" name="Freeform 59"/>
          <p:cNvSpPr>
            <a:spLocks/>
          </p:cNvSpPr>
          <p:nvPr/>
        </p:nvSpPr>
        <p:spPr bwMode="auto">
          <a:xfrm>
            <a:off x="5748867" y="3784600"/>
            <a:ext cx="530578"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44" name="Freeform 60"/>
          <p:cNvSpPr>
            <a:spLocks/>
          </p:cNvSpPr>
          <p:nvPr/>
        </p:nvSpPr>
        <p:spPr bwMode="auto">
          <a:xfrm>
            <a:off x="6248401" y="3041650"/>
            <a:ext cx="448733"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45" name="Freeform 61"/>
          <p:cNvSpPr>
            <a:spLocks/>
          </p:cNvSpPr>
          <p:nvPr/>
        </p:nvSpPr>
        <p:spPr bwMode="auto">
          <a:xfrm>
            <a:off x="6589889" y="3017839"/>
            <a:ext cx="107244"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46" name="Freeform 62"/>
          <p:cNvSpPr>
            <a:spLocks/>
          </p:cNvSpPr>
          <p:nvPr/>
        </p:nvSpPr>
        <p:spPr bwMode="auto">
          <a:xfrm>
            <a:off x="6618111" y="2801939"/>
            <a:ext cx="136878"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47" name="Freeform 63"/>
          <p:cNvSpPr>
            <a:spLocks/>
          </p:cNvSpPr>
          <p:nvPr/>
        </p:nvSpPr>
        <p:spPr bwMode="auto">
          <a:xfrm>
            <a:off x="6740879" y="2654301"/>
            <a:ext cx="166511"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48" name="Freeform 64"/>
          <p:cNvSpPr>
            <a:spLocks/>
          </p:cNvSpPr>
          <p:nvPr/>
        </p:nvSpPr>
        <p:spPr bwMode="auto">
          <a:xfrm>
            <a:off x="6733822" y="2522538"/>
            <a:ext cx="327378"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49" name="Freeform 65"/>
          <p:cNvSpPr>
            <a:spLocks/>
          </p:cNvSpPr>
          <p:nvPr/>
        </p:nvSpPr>
        <p:spPr bwMode="auto">
          <a:xfrm>
            <a:off x="6886222" y="2638425"/>
            <a:ext cx="86078"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50" name="Freeform 66"/>
          <p:cNvSpPr>
            <a:spLocks/>
          </p:cNvSpPr>
          <p:nvPr/>
        </p:nvSpPr>
        <p:spPr bwMode="auto">
          <a:xfrm>
            <a:off x="6791678" y="2212975"/>
            <a:ext cx="15240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51" name="Freeform 67"/>
          <p:cNvSpPr>
            <a:spLocks/>
          </p:cNvSpPr>
          <p:nvPr/>
        </p:nvSpPr>
        <p:spPr bwMode="auto">
          <a:xfrm>
            <a:off x="6842478" y="1887539"/>
            <a:ext cx="354188"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51252" name="Group 68"/>
          <p:cNvGrpSpPr>
            <a:grpSpLocks/>
          </p:cNvGrpSpPr>
          <p:nvPr/>
        </p:nvGrpSpPr>
        <p:grpSpPr bwMode="auto">
          <a:xfrm>
            <a:off x="2808112" y="4589463"/>
            <a:ext cx="928511" cy="635000"/>
            <a:chOff x="1991" y="3321"/>
            <a:chExt cx="361" cy="231"/>
          </a:xfrm>
        </p:grpSpPr>
        <p:sp>
          <p:nvSpPr>
            <p:cNvPr id="51262" name="Freeform 69"/>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63" name="Freeform 70"/>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64" name="Freeform 71"/>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65" name="Freeform 72"/>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66" name="Freeform 73"/>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67" name="Freeform 74"/>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68" name="Freeform 75"/>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69" name="Freeform 76"/>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51253" name="Rectangle 99"/>
          <p:cNvSpPr>
            <a:spLocks noChangeArrowheads="1"/>
          </p:cNvSpPr>
          <p:nvPr/>
        </p:nvSpPr>
        <p:spPr bwMode="auto">
          <a:xfrm>
            <a:off x="0" y="242888"/>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pPr algn="ctr"/>
            <a:r>
              <a:rPr lang="en-US" altLang="en-US" b="1">
                <a:solidFill>
                  <a:srgbClr val="000000"/>
                </a:solidFill>
                <a:latin typeface="Verdana" pitchFamily="34" charset="0"/>
              </a:rPr>
              <a:t>Obesity Trends* Among U.S. Adults</a:t>
            </a:r>
            <a:br>
              <a:rPr lang="en-US" altLang="en-US" b="1">
                <a:solidFill>
                  <a:srgbClr val="000000"/>
                </a:solidFill>
                <a:latin typeface="Verdana" pitchFamily="34" charset="0"/>
              </a:rPr>
            </a:br>
            <a:r>
              <a:rPr lang="en-US" altLang="en-US" b="1">
                <a:solidFill>
                  <a:srgbClr val="DE3021"/>
                </a:solidFill>
                <a:latin typeface="Verdana" pitchFamily="34" charset="0"/>
              </a:rPr>
              <a:t>BRFSS, 2002</a:t>
            </a:r>
          </a:p>
        </p:txBody>
      </p:sp>
      <p:sp>
        <p:nvSpPr>
          <p:cNvPr id="51254" name="Text Box 119"/>
          <p:cNvSpPr txBox="1">
            <a:spLocks noChangeArrowheads="1"/>
          </p:cNvSpPr>
          <p:nvPr/>
        </p:nvSpPr>
        <p:spPr bwMode="auto">
          <a:xfrm>
            <a:off x="653345" y="5894388"/>
            <a:ext cx="7240411"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altLang="en-US" sz="1400" b="1">
                <a:solidFill>
                  <a:srgbClr val="000000"/>
                </a:solidFill>
                <a:latin typeface="Arial Narrow" pitchFamily="34" charset="0"/>
              </a:rPr>
              <a:t>No Data          &lt;10%           10%–14%	    15%–19%           20%–24%        </a:t>
            </a:r>
            <a:r>
              <a:rPr lang="en-US" altLang="en-US" sz="1400">
                <a:solidFill>
                  <a:srgbClr val="000000"/>
                </a:solidFill>
                <a:latin typeface="Arial Narrow" pitchFamily="34" charset="0"/>
              </a:rPr>
              <a:t>  </a:t>
            </a:r>
            <a:r>
              <a:rPr lang="en-US" altLang="en-US" sz="1400" b="1">
                <a:solidFill>
                  <a:srgbClr val="000000"/>
                </a:solidFill>
                <a:latin typeface="Arial Narrow" pitchFamily="34" charset="0"/>
              </a:rPr>
              <a:t>≥25%</a:t>
            </a:r>
            <a:endParaRPr lang="en-US" altLang="en-US" sz="1400">
              <a:solidFill>
                <a:srgbClr val="000000"/>
              </a:solidFill>
              <a:latin typeface="Arial Narrow" pitchFamily="34" charset="0"/>
            </a:endParaRPr>
          </a:p>
        </p:txBody>
      </p:sp>
      <p:sp>
        <p:nvSpPr>
          <p:cNvPr id="51255" name="Rectangle 120"/>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51256" name="Rectangle 121"/>
          <p:cNvSpPr>
            <a:spLocks noChangeArrowheads="1"/>
          </p:cNvSpPr>
          <p:nvPr/>
        </p:nvSpPr>
        <p:spPr bwMode="auto">
          <a:xfrm>
            <a:off x="1347612" y="5953125"/>
            <a:ext cx="208844" cy="234950"/>
          </a:xfrm>
          <a:prstGeom prst="rect">
            <a:avLst/>
          </a:prstGeom>
          <a:solidFill>
            <a:srgbClr val="99CCFF"/>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51257" name="Rectangle 122"/>
          <p:cNvSpPr>
            <a:spLocks noChangeArrowheads="1"/>
          </p:cNvSpPr>
          <p:nvPr/>
        </p:nvSpPr>
        <p:spPr bwMode="auto">
          <a:xfrm>
            <a:off x="2229556" y="5951538"/>
            <a:ext cx="208844" cy="234950"/>
          </a:xfrm>
          <a:prstGeom prst="rect">
            <a:avLst/>
          </a:prstGeom>
          <a:solidFill>
            <a:srgbClr val="6699FF"/>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pPr algn="ctr"/>
            <a:endParaRPr lang="en-US" altLang="en-US">
              <a:solidFill>
                <a:srgbClr val="000000"/>
              </a:solidFill>
            </a:endParaRPr>
          </a:p>
        </p:txBody>
      </p:sp>
      <p:sp>
        <p:nvSpPr>
          <p:cNvPr id="51258" name="Rectangle 123"/>
          <p:cNvSpPr>
            <a:spLocks noChangeArrowheads="1"/>
          </p:cNvSpPr>
          <p:nvPr/>
        </p:nvSpPr>
        <p:spPr bwMode="auto">
          <a:xfrm>
            <a:off x="3296356" y="5961063"/>
            <a:ext cx="208844" cy="234950"/>
          </a:xfrm>
          <a:prstGeom prst="rect">
            <a:avLst/>
          </a:prstGeom>
          <a:solidFill>
            <a:srgbClr val="0000A0"/>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51259" name="Rectangle 124"/>
          <p:cNvSpPr>
            <a:spLocks noChangeArrowheads="1"/>
          </p:cNvSpPr>
          <p:nvPr/>
        </p:nvSpPr>
        <p:spPr bwMode="auto">
          <a:xfrm>
            <a:off x="5506156" y="5948363"/>
            <a:ext cx="208844" cy="234950"/>
          </a:xfrm>
          <a:prstGeom prst="rect">
            <a:avLst/>
          </a:prstGeom>
          <a:solidFill>
            <a:srgbClr val="ED4213"/>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51260" name="Rectangle 125"/>
          <p:cNvSpPr>
            <a:spLocks noChangeArrowheads="1"/>
          </p:cNvSpPr>
          <p:nvPr/>
        </p:nvSpPr>
        <p:spPr bwMode="auto">
          <a:xfrm>
            <a:off x="4439356" y="5945188"/>
            <a:ext cx="208844" cy="234950"/>
          </a:xfrm>
          <a:prstGeom prst="rect">
            <a:avLst/>
          </a:prstGeom>
          <a:solidFill>
            <a:srgbClr val="FFC66D"/>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51261" name="Rectangle 126"/>
          <p:cNvSpPr>
            <a:spLocks noChangeArrowheads="1"/>
          </p:cNvSpPr>
          <p:nvPr/>
        </p:nvSpPr>
        <p:spPr bwMode="auto">
          <a:xfrm>
            <a:off x="395112" y="5892800"/>
            <a:ext cx="6143978"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Tree>
    <p:extLst>
      <p:ext uri="{BB962C8B-B14F-4D97-AF65-F5344CB8AC3E}">
        <p14:creationId xmlns:p14="http://schemas.microsoft.com/office/powerpoint/2010/main" val="1344720508"/>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Freeform 2"/>
          <p:cNvSpPr>
            <a:spLocks/>
          </p:cNvSpPr>
          <p:nvPr/>
        </p:nvSpPr>
        <p:spPr bwMode="auto">
          <a:xfrm>
            <a:off x="4013200" y="2003425"/>
            <a:ext cx="643467"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27" name="Freeform 3"/>
          <p:cNvSpPr>
            <a:spLocks/>
          </p:cNvSpPr>
          <p:nvPr/>
        </p:nvSpPr>
        <p:spPr bwMode="auto">
          <a:xfrm>
            <a:off x="3984978" y="2398713"/>
            <a:ext cx="680156"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28" name="Freeform 4"/>
          <p:cNvSpPr>
            <a:spLocks/>
          </p:cNvSpPr>
          <p:nvPr/>
        </p:nvSpPr>
        <p:spPr bwMode="auto">
          <a:xfrm>
            <a:off x="3962401" y="2794000"/>
            <a:ext cx="804333"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29" name="Freeform 5"/>
          <p:cNvSpPr>
            <a:spLocks/>
          </p:cNvSpPr>
          <p:nvPr/>
        </p:nvSpPr>
        <p:spPr bwMode="auto">
          <a:xfrm>
            <a:off x="4121856" y="3203576"/>
            <a:ext cx="722489"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30" name="Freeform 6"/>
          <p:cNvSpPr>
            <a:spLocks/>
          </p:cNvSpPr>
          <p:nvPr/>
        </p:nvSpPr>
        <p:spPr bwMode="auto">
          <a:xfrm>
            <a:off x="4020256" y="3590925"/>
            <a:ext cx="839611"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31" name="Freeform 7"/>
          <p:cNvSpPr>
            <a:spLocks/>
          </p:cNvSpPr>
          <p:nvPr/>
        </p:nvSpPr>
        <p:spPr bwMode="auto">
          <a:xfrm>
            <a:off x="4651022" y="2740026"/>
            <a:ext cx="592667"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32" name="Freeform 8"/>
          <p:cNvSpPr>
            <a:spLocks/>
          </p:cNvSpPr>
          <p:nvPr/>
        </p:nvSpPr>
        <p:spPr bwMode="auto">
          <a:xfrm>
            <a:off x="4731456" y="31273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33" name="Freeform 9"/>
          <p:cNvSpPr>
            <a:spLocks/>
          </p:cNvSpPr>
          <p:nvPr/>
        </p:nvSpPr>
        <p:spPr bwMode="auto">
          <a:xfrm>
            <a:off x="4975578" y="2282826"/>
            <a:ext cx="513644"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34" name="Freeform 10"/>
          <p:cNvSpPr>
            <a:spLocks/>
          </p:cNvSpPr>
          <p:nvPr/>
        </p:nvSpPr>
        <p:spPr bwMode="auto">
          <a:xfrm>
            <a:off x="5343879" y="3265489"/>
            <a:ext cx="718255"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35" name="Freeform 11"/>
          <p:cNvSpPr>
            <a:spLocks/>
          </p:cNvSpPr>
          <p:nvPr/>
        </p:nvSpPr>
        <p:spPr bwMode="auto">
          <a:xfrm>
            <a:off x="5280378" y="3560764"/>
            <a:ext cx="801511"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36" name="Freeform 12"/>
          <p:cNvSpPr>
            <a:spLocks/>
          </p:cNvSpPr>
          <p:nvPr/>
        </p:nvSpPr>
        <p:spPr bwMode="auto">
          <a:xfrm>
            <a:off x="5489223" y="3824288"/>
            <a:ext cx="376767"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2237" name="Freeform 13"/>
          <p:cNvSpPr>
            <a:spLocks/>
          </p:cNvSpPr>
          <p:nvPr/>
        </p:nvSpPr>
        <p:spPr bwMode="auto">
          <a:xfrm>
            <a:off x="5729111" y="2840038"/>
            <a:ext cx="410634"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38" name="Freeform 14"/>
          <p:cNvSpPr>
            <a:spLocks/>
          </p:cNvSpPr>
          <p:nvPr/>
        </p:nvSpPr>
        <p:spPr bwMode="auto">
          <a:xfrm>
            <a:off x="5844823" y="3459163"/>
            <a:ext cx="860778"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39" name="Freeform 15"/>
          <p:cNvSpPr>
            <a:spLocks/>
          </p:cNvSpPr>
          <p:nvPr/>
        </p:nvSpPr>
        <p:spPr bwMode="auto">
          <a:xfrm>
            <a:off x="5590822" y="4311650"/>
            <a:ext cx="890412"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40" name="Freeform 16"/>
          <p:cNvSpPr>
            <a:spLocks/>
          </p:cNvSpPr>
          <p:nvPr/>
        </p:nvSpPr>
        <p:spPr bwMode="auto">
          <a:xfrm>
            <a:off x="5988756" y="3009900"/>
            <a:ext cx="441678"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2241" name="Freeform 17"/>
          <p:cNvSpPr>
            <a:spLocks/>
          </p:cNvSpPr>
          <p:nvPr/>
        </p:nvSpPr>
        <p:spPr bwMode="auto">
          <a:xfrm>
            <a:off x="4844345" y="3660776"/>
            <a:ext cx="486833"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42" name="Freeform 18"/>
          <p:cNvSpPr>
            <a:spLocks/>
          </p:cNvSpPr>
          <p:nvPr/>
        </p:nvSpPr>
        <p:spPr bwMode="auto">
          <a:xfrm>
            <a:off x="2105378" y="2562225"/>
            <a:ext cx="780345"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43" name="Freeform 19"/>
          <p:cNvSpPr>
            <a:spLocks/>
          </p:cNvSpPr>
          <p:nvPr/>
        </p:nvSpPr>
        <p:spPr bwMode="auto">
          <a:xfrm>
            <a:off x="3325989" y="2452689"/>
            <a:ext cx="681566"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44" name="Freeform 20"/>
          <p:cNvSpPr>
            <a:spLocks/>
          </p:cNvSpPr>
          <p:nvPr/>
        </p:nvSpPr>
        <p:spPr bwMode="auto">
          <a:xfrm>
            <a:off x="3436056" y="3003551"/>
            <a:ext cx="715433"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45" name="Freeform 21"/>
          <p:cNvSpPr>
            <a:spLocks/>
          </p:cNvSpPr>
          <p:nvPr/>
        </p:nvSpPr>
        <p:spPr bwMode="auto">
          <a:xfrm>
            <a:off x="3341512" y="3521076"/>
            <a:ext cx="685800"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46" name="Freeform 22"/>
          <p:cNvSpPr>
            <a:spLocks/>
          </p:cNvSpPr>
          <p:nvPr/>
        </p:nvSpPr>
        <p:spPr bwMode="auto">
          <a:xfrm>
            <a:off x="3602567" y="3660776"/>
            <a:ext cx="1365956"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47" name="Freeform 23"/>
          <p:cNvSpPr>
            <a:spLocks/>
          </p:cNvSpPr>
          <p:nvPr/>
        </p:nvSpPr>
        <p:spPr bwMode="auto">
          <a:xfrm>
            <a:off x="6170790"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48" name="Freeform 24"/>
          <p:cNvSpPr>
            <a:spLocks/>
          </p:cNvSpPr>
          <p:nvPr/>
        </p:nvSpPr>
        <p:spPr bwMode="auto">
          <a:xfrm>
            <a:off x="6661857" y="2266950"/>
            <a:ext cx="166511"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52249" name="Group 25"/>
          <p:cNvGrpSpPr>
            <a:grpSpLocks/>
          </p:cNvGrpSpPr>
          <p:nvPr/>
        </p:nvGrpSpPr>
        <p:grpSpPr bwMode="auto">
          <a:xfrm>
            <a:off x="1027289" y="3886200"/>
            <a:ext cx="1786467" cy="1390650"/>
            <a:chOff x="768" y="2832"/>
            <a:chExt cx="1203" cy="876"/>
          </a:xfrm>
        </p:grpSpPr>
        <p:sp>
          <p:nvSpPr>
            <p:cNvPr id="52296" name="Freeform 26"/>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97" name="Freeform 27"/>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66D"/>
            </a:solidFill>
            <a:ln w="12700" cmpd="sng">
              <a:solidFill>
                <a:schemeClr val="tx1"/>
              </a:solidFill>
              <a:prstDash val="solid"/>
              <a:round/>
              <a:headEnd/>
              <a:tailEnd/>
            </a:ln>
          </p:spPr>
          <p:txBody>
            <a:bodyPr/>
            <a:lstStyle/>
            <a:p>
              <a:endParaRPr lang="en-US"/>
            </a:p>
          </p:txBody>
        </p:sp>
        <p:sp>
          <p:nvSpPr>
            <p:cNvPr id="52298" name="Freeform 28"/>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99" name="Freeform 29"/>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2300" name="Freeform 30"/>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301" name="Freeform 31"/>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2302" name="Freeform 32"/>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303" name="Freeform 33"/>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2304" name="Freeform 34"/>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305" name="Freeform 35"/>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2306" name="Freeform 36"/>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307" name="Freeform 37"/>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2308" name="Freeform 38"/>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309" name="Freeform 39"/>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310" name="Freeform 40"/>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66D"/>
            </a:solidFill>
            <a:ln w="12700" cmpd="sng">
              <a:solidFill>
                <a:schemeClr val="tx1"/>
              </a:solidFill>
              <a:prstDash val="solid"/>
              <a:round/>
              <a:headEnd/>
              <a:tailEnd/>
            </a:ln>
          </p:spPr>
          <p:txBody>
            <a:bodyPr/>
            <a:lstStyle/>
            <a:p>
              <a:endParaRPr lang="en-US"/>
            </a:p>
          </p:txBody>
        </p:sp>
      </p:grpSp>
      <p:sp>
        <p:nvSpPr>
          <p:cNvPr id="52250" name="Freeform 41"/>
          <p:cNvSpPr>
            <a:spLocks/>
          </p:cNvSpPr>
          <p:nvPr/>
        </p:nvSpPr>
        <p:spPr bwMode="auto">
          <a:xfrm>
            <a:off x="2957690" y="2794001"/>
            <a:ext cx="550333"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51" name="Freeform 42"/>
          <p:cNvSpPr>
            <a:spLocks/>
          </p:cNvSpPr>
          <p:nvPr/>
        </p:nvSpPr>
        <p:spPr bwMode="auto">
          <a:xfrm>
            <a:off x="2343856" y="1709739"/>
            <a:ext cx="649111"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52" name="Freeform 43"/>
          <p:cNvSpPr>
            <a:spLocks/>
          </p:cNvSpPr>
          <p:nvPr/>
        </p:nvSpPr>
        <p:spPr bwMode="auto">
          <a:xfrm>
            <a:off x="2168878" y="2035176"/>
            <a:ext cx="781756"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53" name="Freeform 44"/>
          <p:cNvSpPr>
            <a:spLocks/>
          </p:cNvSpPr>
          <p:nvPr/>
        </p:nvSpPr>
        <p:spPr bwMode="auto">
          <a:xfrm>
            <a:off x="2806700" y="1833564"/>
            <a:ext cx="585611"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54" name="Freeform 45"/>
          <p:cNvSpPr>
            <a:spLocks/>
          </p:cNvSpPr>
          <p:nvPr/>
        </p:nvSpPr>
        <p:spPr bwMode="auto">
          <a:xfrm>
            <a:off x="3052234" y="1857375"/>
            <a:ext cx="997655"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55" name="Freeform 46"/>
          <p:cNvSpPr>
            <a:spLocks/>
          </p:cNvSpPr>
          <p:nvPr/>
        </p:nvSpPr>
        <p:spPr bwMode="auto">
          <a:xfrm>
            <a:off x="2452511" y="2662239"/>
            <a:ext cx="620889"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56" name="Freeform 47"/>
          <p:cNvSpPr>
            <a:spLocks/>
          </p:cNvSpPr>
          <p:nvPr/>
        </p:nvSpPr>
        <p:spPr bwMode="auto">
          <a:xfrm>
            <a:off x="2777067" y="3444875"/>
            <a:ext cx="658989"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57" name="Freeform 48"/>
          <p:cNvSpPr>
            <a:spLocks/>
          </p:cNvSpPr>
          <p:nvPr/>
        </p:nvSpPr>
        <p:spPr bwMode="auto">
          <a:xfrm>
            <a:off x="4607278" y="1981201"/>
            <a:ext cx="643467"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58" name="Freeform 49"/>
          <p:cNvSpPr>
            <a:spLocks/>
          </p:cNvSpPr>
          <p:nvPr/>
        </p:nvSpPr>
        <p:spPr bwMode="auto">
          <a:xfrm>
            <a:off x="4903612" y="4133851"/>
            <a:ext cx="555978"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59" name="Freeform 50"/>
          <p:cNvSpPr>
            <a:spLocks/>
          </p:cNvSpPr>
          <p:nvPr/>
        </p:nvSpPr>
        <p:spPr bwMode="auto">
          <a:xfrm>
            <a:off x="5127978" y="2855913"/>
            <a:ext cx="390878"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52260" name="Group 51"/>
          <p:cNvGrpSpPr>
            <a:grpSpLocks/>
          </p:cNvGrpSpPr>
          <p:nvPr/>
        </p:nvGrpSpPr>
        <p:grpSpPr bwMode="auto">
          <a:xfrm>
            <a:off x="5177367" y="2197100"/>
            <a:ext cx="738011" cy="742950"/>
            <a:chOff x="3562" y="1636"/>
            <a:chExt cx="497" cy="468"/>
          </a:xfrm>
        </p:grpSpPr>
        <p:sp>
          <p:nvSpPr>
            <p:cNvPr id="52294" name="Freeform 52"/>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95" name="Freeform 53"/>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FFC66D"/>
            </a:solidFill>
            <a:ln w="12700" cmpd="sng">
              <a:solidFill>
                <a:schemeClr val="tx1"/>
              </a:solidFill>
              <a:prstDash val="solid"/>
              <a:round/>
              <a:headEnd/>
              <a:tailEnd/>
            </a:ln>
          </p:spPr>
          <p:txBody>
            <a:bodyPr/>
            <a:lstStyle/>
            <a:p>
              <a:endParaRPr lang="en-US"/>
            </a:p>
          </p:txBody>
        </p:sp>
      </p:grpSp>
      <p:sp>
        <p:nvSpPr>
          <p:cNvPr id="52261" name="Freeform 54"/>
          <p:cNvSpPr>
            <a:spLocks/>
          </p:cNvSpPr>
          <p:nvPr/>
        </p:nvSpPr>
        <p:spPr bwMode="auto">
          <a:xfrm>
            <a:off x="5475111" y="2917826"/>
            <a:ext cx="290689"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2262" name="Freeform 55"/>
          <p:cNvSpPr>
            <a:spLocks/>
          </p:cNvSpPr>
          <p:nvPr/>
        </p:nvSpPr>
        <p:spPr bwMode="auto">
          <a:xfrm>
            <a:off x="5171723" y="3846514"/>
            <a:ext cx="338667"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2263" name="Freeform 56"/>
          <p:cNvSpPr>
            <a:spLocks/>
          </p:cNvSpPr>
          <p:nvPr/>
        </p:nvSpPr>
        <p:spPr bwMode="auto">
          <a:xfrm>
            <a:off x="6112933" y="2732089"/>
            <a:ext cx="570089"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64" name="Freeform 57"/>
          <p:cNvSpPr>
            <a:spLocks/>
          </p:cNvSpPr>
          <p:nvPr/>
        </p:nvSpPr>
        <p:spPr bwMode="auto">
          <a:xfrm>
            <a:off x="5923845" y="3127376"/>
            <a:ext cx="738012"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65" name="Freeform 58"/>
          <p:cNvSpPr>
            <a:spLocks/>
          </p:cNvSpPr>
          <p:nvPr/>
        </p:nvSpPr>
        <p:spPr bwMode="auto">
          <a:xfrm>
            <a:off x="5973234" y="3730626"/>
            <a:ext cx="499533"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66" name="Freeform 59"/>
          <p:cNvSpPr>
            <a:spLocks/>
          </p:cNvSpPr>
          <p:nvPr/>
        </p:nvSpPr>
        <p:spPr bwMode="auto">
          <a:xfrm>
            <a:off x="5748867" y="3784600"/>
            <a:ext cx="530578"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67" name="Freeform 60"/>
          <p:cNvSpPr>
            <a:spLocks/>
          </p:cNvSpPr>
          <p:nvPr/>
        </p:nvSpPr>
        <p:spPr bwMode="auto">
          <a:xfrm>
            <a:off x="6248401" y="3041650"/>
            <a:ext cx="448733"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68" name="Freeform 61"/>
          <p:cNvSpPr>
            <a:spLocks/>
          </p:cNvSpPr>
          <p:nvPr/>
        </p:nvSpPr>
        <p:spPr bwMode="auto">
          <a:xfrm>
            <a:off x="6589889" y="3017839"/>
            <a:ext cx="107244"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69" name="Freeform 62"/>
          <p:cNvSpPr>
            <a:spLocks/>
          </p:cNvSpPr>
          <p:nvPr/>
        </p:nvSpPr>
        <p:spPr bwMode="auto">
          <a:xfrm>
            <a:off x="6618111" y="2801939"/>
            <a:ext cx="136878"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70" name="Freeform 63"/>
          <p:cNvSpPr>
            <a:spLocks/>
          </p:cNvSpPr>
          <p:nvPr/>
        </p:nvSpPr>
        <p:spPr bwMode="auto">
          <a:xfrm>
            <a:off x="6740879" y="2654301"/>
            <a:ext cx="166511"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71" name="Freeform 64"/>
          <p:cNvSpPr>
            <a:spLocks/>
          </p:cNvSpPr>
          <p:nvPr/>
        </p:nvSpPr>
        <p:spPr bwMode="auto">
          <a:xfrm>
            <a:off x="6733822" y="2522538"/>
            <a:ext cx="327378"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72" name="Freeform 65"/>
          <p:cNvSpPr>
            <a:spLocks/>
          </p:cNvSpPr>
          <p:nvPr/>
        </p:nvSpPr>
        <p:spPr bwMode="auto">
          <a:xfrm>
            <a:off x="6886222" y="2638425"/>
            <a:ext cx="86078"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73" name="Freeform 66"/>
          <p:cNvSpPr>
            <a:spLocks/>
          </p:cNvSpPr>
          <p:nvPr/>
        </p:nvSpPr>
        <p:spPr bwMode="auto">
          <a:xfrm>
            <a:off x="6791678" y="2212975"/>
            <a:ext cx="15240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74" name="Freeform 67"/>
          <p:cNvSpPr>
            <a:spLocks/>
          </p:cNvSpPr>
          <p:nvPr/>
        </p:nvSpPr>
        <p:spPr bwMode="auto">
          <a:xfrm>
            <a:off x="6842478" y="1887539"/>
            <a:ext cx="354188"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52275" name="Group 68"/>
          <p:cNvGrpSpPr>
            <a:grpSpLocks/>
          </p:cNvGrpSpPr>
          <p:nvPr/>
        </p:nvGrpSpPr>
        <p:grpSpPr bwMode="auto">
          <a:xfrm>
            <a:off x="2808112" y="4589463"/>
            <a:ext cx="928511" cy="635000"/>
            <a:chOff x="1991" y="3321"/>
            <a:chExt cx="361" cy="231"/>
          </a:xfrm>
        </p:grpSpPr>
        <p:sp>
          <p:nvSpPr>
            <p:cNvPr id="52286" name="Freeform 69"/>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87" name="Freeform 70"/>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88" name="Freeform 71"/>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89" name="Freeform 72"/>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90" name="Freeform 73"/>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91" name="Freeform 74"/>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92" name="Freeform 75"/>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93" name="Freeform 76"/>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52276" name="Rectangle 86"/>
          <p:cNvSpPr>
            <a:spLocks noGrp="1" noChangeArrowheads="1"/>
          </p:cNvSpPr>
          <p:nvPr>
            <p:ph type="title" idx="4294967295"/>
          </p:nvPr>
        </p:nvSpPr>
        <p:spPr>
          <a:xfrm>
            <a:off x="0" y="242888"/>
            <a:ext cx="9144000" cy="1143000"/>
          </a:xfrm>
        </p:spPr>
        <p:txBody>
          <a:bodyPr/>
          <a:lstStyle/>
          <a:p>
            <a:r>
              <a:rPr lang="en-US" altLang="en-US" sz="2400" smtClean="0"/>
              <a:t>Obesity Trends* Among U.S. Adults</a:t>
            </a:r>
            <a:br>
              <a:rPr lang="en-US" altLang="en-US" sz="2400" smtClean="0"/>
            </a:br>
            <a:r>
              <a:rPr lang="en-US" altLang="en-US" sz="2400" smtClean="0">
                <a:solidFill>
                  <a:srgbClr val="DE3021"/>
                </a:solidFill>
              </a:rPr>
              <a:t>BRFSS, 2003</a:t>
            </a:r>
          </a:p>
        </p:txBody>
      </p:sp>
      <p:sp>
        <p:nvSpPr>
          <p:cNvPr id="52277" name="Text Box 88"/>
          <p:cNvSpPr txBox="1">
            <a:spLocks noChangeArrowheads="1"/>
          </p:cNvSpPr>
          <p:nvPr/>
        </p:nvSpPr>
        <p:spPr bwMode="auto">
          <a:xfrm>
            <a:off x="2119489" y="1200151"/>
            <a:ext cx="55194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altLang="en-US" sz="1400" b="1">
                <a:solidFill>
                  <a:srgbClr val="000000"/>
                </a:solidFill>
                <a:latin typeface="Verdana" pitchFamily="34" charset="0"/>
              </a:rPr>
              <a:t>(*BMI ≥30, or ~ 30 lbs. overweight for 5’ 4” person)</a:t>
            </a:r>
          </a:p>
        </p:txBody>
      </p:sp>
      <p:sp>
        <p:nvSpPr>
          <p:cNvPr id="52278" name="Text Box 116"/>
          <p:cNvSpPr txBox="1">
            <a:spLocks noChangeArrowheads="1"/>
          </p:cNvSpPr>
          <p:nvPr/>
        </p:nvSpPr>
        <p:spPr bwMode="auto">
          <a:xfrm>
            <a:off x="653345" y="5894388"/>
            <a:ext cx="7240411"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altLang="en-US" sz="1400" b="1">
                <a:solidFill>
                  <a:srgbClr val="000000"/>
                </a:solidFill>
                <a:latin typeface="Arial Narrow" pitchFamily="34" charset="0"/>
              </a:rPr>
              <a:t>No Data          &lt;10%           10%–14%	    15%–19%           20%–24%        </a:t>
            </a:r>
            <a:r>
              <a:rPr lang="en-US" altLang="en-US" sz="1400">
                <a:solidFill>
                  <a:srgbClr val="000000"/>
                </a:solidFill>
                <a:latin typeface="Arial Narrow" pitchFamily="34" charset="0"/>
              </a:rPr>
              <a:t>  </a:t>
            </a:r>
            <a:r>
              <a:rPr lang="en-US" altLang="en-US" sz="1400" b="1">
                <a:solidFill>
                  <a:srgbClr val="000000"/>
                </a:solidFill>
                <a:latin typeface="Arial Narrow" pitchFamily="34" charset="0"/>
              </a:rPr>
              <a:t>≥25%</a:t>
            </a:r>
            <a:endParaRPr lang="en-US" altLang="en-US" sz="1400">
              <a:solidFill>
                <a:srgbClr val="000000"/>
              </a:solidFill>
              <a:latin typeface="Arial Narrow" pitchFamily="34" charset="0"/>
            </a:endParaRPr>
          </a:p>
        </p:txBody>
      </p:sp>
      <p:sp>
        <p:nvSpPr>
          <p:cNvPr id="52279" name="Rectangle 117"/>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52280" name="Rectangle 118"/>
          <p:cNvSpPr>
            <a:spLocks noChangeArrowheads="1"/>
          </p:cNvSpPr>
          <p:nvPr/>
        </p:nvSpPr>
        <p:spPr bwMode="auto">
          <a:xfrm>
            <a:off x="1347612" y="5953125"/>
            <a:ext cx="208844" cy="234950"/>
          </a:xfrm>
          <a:prstGeom prst="rect">
            <a:avLst/>
          </a:prstGeom>
          <a:solidFill>
            <a:srgbClr val="99CCFF"/>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52281" name="Rectangle 119"/>
          <p:cNvSpPr>
            <a:spLocks noChangeArrowheads="1"/>
          </p:cNvSpPr>
          <p:nvPr/>
        </p:nvSpPr>
        <p:spPr bwMode="auto">
          <a:xfrm>
            <a:off x="2153356" y="5951538"/>
            <a:ext cx="208844" cy="234950"/>
          </a:xfrm>
          <a:prstGeom prst="rect">
            <a:avLst/>
          </a:prstGeom>
          <a:solidFill>
            <a:srgbClr val="6699FF"/>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pPr algn="ctr"/>
            <a:endParaRPr lang="en-US" altLang="en-US">
              <a:solidFill>
                <a:srgbClr val="000000"/>
              </a:solidFill>
            </a:endParaRPr>
          </a:p>
        </p:txBody>
      </p:sp>
      <p:sp>
        <p:nvSpPr>
          <p:cNvPr id="52282" name="Rectangle 120"/>
          <p:cNvSpPr>
            <a:spLocks noChangeArrowheads="1"/>
          </p:cNvSpPr>
          <p:nvPr/>
        </p:nvSpPr>
        <p:spPr bwMode="auto">
          <a:xfrm>
            <a:off x="3296356" y="5961063"/>
            <a:ext cx="208844" cy="234950"/>
          </a:xfrm>
          <a:prstGeom prst="rect">
            <a:avLst/>
          </a:prstGeom>
          <a:solidFill>
            <a:srgbClr val="0000A0"/>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52283" name="Rectangle 121"/>
          <p:cNvSpPr>
            <a:spLocks noChangeArrowheads="1"/>
          </p:cNvSpPr>
          <p:nvPr/>
        </p:nvSpPr>
        <p:spPr bwMode="auto">
          <a:xfrm>
            <a:off x="5506156" y="5948363"/>
            <a:ext cx="208844" cy="234950"/>
          </a:xfrm>
          <a:prstGeom prst="rect">
            <a:avLst/>
          </a:prstGeom>
          <a:solidFill>
            <a:srgbClr val="ED4213"/>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52284" name="Rectangle 122"/>
          <p:cNvSpPr>
            <a:spLocks noChangeArrowheads="1"/>
          </p:cNvSpPr>
          <p:nvPr/>
        </p:nvSpPr>
        <p:spPr bwMode="auto">
          <a:xfrm>
            <a:off x="4363156" y="5945188"/>
            <a:ext cx="208844" cy="234950"/>
          </a:xfrm>
          <a:prstGeom prst="rect">
            <a:avLst/>
          </a:prstGeom>
          <a:solidFill>
            <a:srgbClr val="FFC66D"/>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52285" name="Rectangle 123"/>
          <p:cNvSpPr>
            <a:spLocks noChangeArrowheads="1"/>
          </p:cNvSpPr>
          <p:nvPr/>
        </p:nvSpPr>
        <p:spPr bwMode="auto">
          <a:xfrm>
            <a:off x="395112" y="5892800"/>
            <a:ext cx="6143978"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Tree>
    <p:extLst>
      <p:ext uri="{BB962C8B-B14F-4D97-AF65-F5344CB8AC3E}">
        <p14:creationId xmlns:p14="http://schemas.microsoft.com/office/powerpoint/2010/main" val="169782129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Freeform 2"/>
          <p:cNvSpPr>
            <a:spLocks/>
          </p:cNvSpPr>
          <p:nvPr/>
        </p:nvSpPr>
        <p:spPr bwMode="auto">
          <a:xfrm>
            <a:off x="4013200" y="2003425"/>
            <a:ext cx="643467"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51" name="Freeform 3"/>
          <p:cNvSpPr>
            <a:spLocks/>
          </p:cNvSpPr>
          <p:nvPr/>
        </p:nvSpPr>
        <p:spPr bwMode="auto">
          <a:xfrm>
            <a:off x="3984978" y="2398713"/>
            <a:ext cx="681567"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52" name="Freeform 4"/>
          <p:cNvSpPr>
            <a:spLocks/>
          </p:cNvSpPr>
          <p:nvPr/>
        </p:nvSpPr>
        <p:spPr bwMode="auto">
          <a:xfrm>
            <a:off x="3962400" y="2794000"/>
            <a:ext cx="805745"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53" name="Freeform 5"/>
          <p:cNvSpPr>
            <a:spLocks/>
          </p:cNvSpPr>
          <p:nvPr/>
        </p:nvSpPr>
        <p:spPr bwMode="auto">
          <a:xfrm>
            <a:off x="4121856" y="3203576"/>
            <a:ext cx="722489"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54" name="Freeform 6"/>
          <p:cNvSpPr>
            <a:spLocks/>
          </p:cNvSpPr>
          <p:nvPr/>
        </p:nvSpPr>
        <p:spPr bwMode="auto">
          <a:xfrm>
            <a:off x="4020256" y="3590925"/>
            <a:ext cx="839611"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55" name="Freeform 7"/>
          <p:cNvSpPr>
            <a:spLocks/>
          </p:cNvSpPr>
          <p:nvPr/>
        </p:nvSpPr>
        <p:spPr bwMode="auto">
          <a:xfrm>
            <a:off x="4651022" y="2740026"/>
            <a:ext cx="592667"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56" name="Freeform 8"/>
          <p:cNvSpPr>
            <a:spLocks/>
          </p:cNvSpPr>
          <p:nvPr/>
        </p:nvSpPr>
        <p:spPr bwMode="auto">
          <a:xfrm>
            <a:off x="4731456" y="31273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57" name="Freeform 9"/>
          <p:cNvSpPr>
            <a:spLocks/>
          </p:cNvSpPr>
          <p:nvPr/>
        </p:nvSpPr>
        <p:spPr bwMode="auto">
          <a:xfrm>
            <a:off x="4975578" y="2282826"/>
            <a:ext cx="513644"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58" name="Freeform 10"/>
          <p:cNvSpPr>
            <a:spLocks/>
          </p:cNvSpPr>
          <p:nvPr/>
        </p:nvSpPr>
        <p:spPr bwMode="auto">
          <a:xfrm>
            <a:off x="5343879" y="3265489"/>
            <a:ext cx="719667"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3259" name="Freeform 11"/>
          <p:cNvSpPr>
            <a:spLocks/>
          </p:cNvSpPr>
          <p:nvPr/>
        </p:nvSpPr>
        <p:spPr bwMode="auto">
          <a:xfrm>
            <a:off x="5280378" y="3560764"/>
            <a:ext cx="801511"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3260" name="Freeform 12"/>
          <p:cNvSpPr>
            <a:spLocks/>
          </p:cNvSpPr>
          <p:nvPr/>
        </p:nvSpPr>
        <p:spPr bwMode="auto">
          <a:xfrm>
            <a:off x="5489223" y="3824288"/>
            <a:ext cx="376767"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3261" name="Freeform 13"/>
          <p:cNvSpPr>
            <a:spLocks/>
          </p:cNvSpPr>
          <p:nvPr/>
        </p:nvSpPr>
        <p:spPr bwMode="auto">
          <a:xfrm>
            <a:off x="5729111" y="2840038"/>
            <a:ext cx="410634"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62" name="Freeform 14"/>
          <p:cNvSpPr>
            <a:spLocks/>
          </p:cNvSpPr>
          <p:nvPr/>
        </p:nvSpPr>
        <p:spPr bwMode="auto">
          <a:xfrm>
            <a:off x="5844823" y="3459163"/>
            <a:ext cx="860778"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63" name="Freeform 15"/>
          <p:cNvSpPr>
            <a:spLocks/>
          </p:cNvSpPr>
          <p:nvPr/>
        </p:nvSpPr>
        <p:spPr bwMode="auto">
          <a:xfrm>
            <a:off x="5590822" y="4311650"/>
            <a:ext cx="891822"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64" name="Freeform 16"/>
          <p:cNvSpPr>
            <a:spLocks/>
          </p:cNvSpPr>
          <p:nvPr/>
        </p:nvSpPr>
        <p:spPr bwMode="auto">
          <a:xfrm>
            <a:off x="5988756" y="3009900"/>
            <a:ext cx="443089"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3265" name="Freeform 17"/>
          <p:cNvSpPr>
            <a:spLocks/>
          </p:cNvSpPr>
          <p:nvPr/>
        </p:nvSpPr>
        <p:spPr bwMode="auto">
          <a:xfrm>
            <a:off x="4844345" y="3660776"/>
            <a:ext cx="486833"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3266" name="Freeform 18"/>
          <p:cNvSpPr>
            <a:spLocks/>
          </p:cNvSpPr>
          <p:nvPr/>
        </p:nvSpPr>
        <p:spPr bwMode="auto">
          <a:xfrm>
            <a:off x="2105378" y="2562225"/>
            <a:ext cx="780345"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67" name="Freeform 19"/>
          <p:cNvSpPr>
            <a:spLocks/>
          </p:cNvSpPr>
          <p:nvPr/>
        </p:nvSpPr>
        <p:spPr bwMode="auto">
          <a:xfrm>
            <a:off x="3325989" y="2452689"/>
            <a:ext cx="681566"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68" name="Freeform 20"/>
          <p:cNvSpPr>
            <a:spLocks/>
          </p:cNvSpPr>
          <p:nvPr/>
        </p:nvSpPr>
        <p:spPr bwMode="auto">
          <a:xfrm>
            <a:off x="3436056" y="3003551"/>
            <a:ext cx="715433"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3269" name="Freeform 21"/>
          <p:cNvSpPr>
            <a:spLocks/>
          </p:cNvSpPr>
          <p:nvPr/>
        </p:nvSpPr>
        <p:spPr bwMode="auto">
          <a:xfrm>
            <a:off x="3341512" y="3521076"/>
            <a:ext cx="685800"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70" name="Freeform 22"/>
          <p:cNvSpPr>
            <a:spLocks/>
          </p:cNvSpPr>
          <p:nvPr/>
        </p:nvSpPr>
        <p:spPr bwMode="auto">
          <a:xfrm>
            <a:off x="3602567" y="3660776"/>
            <a:ext cx="1365956"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3271" name="Freeform 23"/>
          <p:cNvSpPr>
            <a:spLocks/>
          </p:cNvSpPr>
          <p:nvPr/>
        </p:nvSpPr>
        <p:spPr bwMode="auto">
          <a:xfrm>
            <a:off x="6170790"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72" name="Freeform 24"/>
          <p:cNvSpPr>
            <a:spLocks/>
          </p:cNvSpPr>
          <p:nvPr/>
        </p:nvSpPr>
        <p:spPr bwMode="auto">
          <a:xfrm>
            <a:off x="6661857" y="2266950"/>
            <a:ext cx="166511"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53273" name="Group 25"/>
          <p:cNvGrpSpPr>
            <a:grpSpLocks/>
          </p:cNvGrpSpPr>
          <p:nvPr/>
        </p:nvGrpSpPr>
        <p:grpSpPr bwMode="auto">
          <a:xfrm>
            <a:off x="1027289" y="3886200"/>
            <a:ext cx="1786467" cy="1390650"/>
            <a:chOff x="768" y="2832"/>
            <a:chExt cx="1203" cy="876"/>
          </a:xfrm>
        </p:grpSpPr>
        <p:sp>
          <p:nvSpPr>
            <p:cNvPr id="53320" name="Freeform 26"/>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321" name="Freeform 27"/>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66D"/>
            </a:solidFill>
            <a:ln w="12700" cmpd="sng">
              <a:solidFill>
                <a:schemeClr val="tx1"/>
              </a:solidFill>
              <a:prstDash val="solid"/>
              <a:round/>
              <a:headEnd/>
              <a:tailEnd/>
            </a:ln>
          </p:spPr>
          <p:txBody>
            <a:bodyPr/>
            <a:lstStyle/>
            <a:p>
              <a:endParaRPr lang="en-US"/>
            </a:p>
          </p:txBody>
        </p:sp>
        <p:sp>
          <p:nvSpPr>
            <p:cNvPr id="53322" name="Freeform 28"/>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323" name="Freeform 29"/>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3324" name="Freeform 30"/>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325" name="Freeform 31"/>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3326" name="Freeform 32"/>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327" name="Freeform 33"/>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3328" name="Freeform 34"/>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329" name="Freeform 35"/>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3330" name="Freeform 36"/>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331" name="Freeform 37"/>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3332" name="Freeform 38"/>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333" name="Freeform 39"/>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334" name="Freeform 40"/>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66D"/>
            </a:solidFill>
            <a:ln w="12700" cmpd="sng">
              <a:solidFill>
                <a:schemeClr val="tx1"/>
              </a:solidFill>
              <a:prstDash val="solid"/>
              <a:round/>
              <a:headEnd/>
              <a:tailEnd/>
            </a:ln>
          </p:spPr>
          <p:txBody>
            <a:bodyPr/>
            <a:lstStyle/>
            <a:p>
              <a:endParaRPr lang="en-US"/>
            </a:p>
          </p:txBody>
        </p:sp>
      </p:grpSp>
      <p:sp>
        <p:nvSpPr>
          <p:cNvPr id="53274" name="Freeform 41"/>
          <p:cNvSpPr>
            <a:spLocks/>
          </p:cNvSpPr>
          <p:nvPr/>
        </p:nvSpPr>
        <p:spPr bwMode="auto">
          <a:xfrm>
            <a:off x="2957690" y="2794001"/>
            <a:ext cx="550333"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3275" name="Freeform 42"/>
          <p:cNvSpPr>
            <a:spLocks/>
          </p:cNvSpPr>
          <p:nvPr/>
        </p:nvSpPr>
        <p:spPr bwMode="auto">
          <a:xfrm>
            <a:off x="2343856" y="1709739"/>
            <a:ext cx="649111"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76" name="Freeform 43"/>
          <p:cNvSpPr>
            <a:spLocks/>
          </p:cNvSpPr>
          <p:nvPr/>
        </p:nvSpPr>
        <p:spPr bwMode="auto">
          <a:xfrm>
            <a:off x="2168878" y="2035176"/>
            <a:ext cx="783166"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77" name="Freeform 44"/>
          <p:cNvSpPr>
            <a:spLocks/>
          </p:cNvSpPr>
          <p:nvPr/>
        </p:nvSpPr>
        <p:spPr bwMode="auto">
          <a:xfrm>
            <a:off x="2806700" y="1833564"/>
            <a:ext cx="585611"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78" name="Freeform 45"/>
          <p:cNvSpPr>
            <a:spLocks/>
          </p:cNvSpPr>
          <p:nvPr/>
        </p:nvSpPr>
        <p:spPr bwMode="auto">
          <a:xfrm>
            <a:off x="3053645" y="1857375"/>
            <a:ext cx="996244"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3279" name="Freeform 46"/>
          <p:cNvSpPr>
            <a:spLocks/>
          </p:cNvSpPr>
          <p:nvPr/>
        </p:nvSpPr>
        <p:spPr bwMode="auto">
          <a:xfrm>
            <a:off x="2452511" y="2662239"/>
            <a:ext cx="620889"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80" name="Freeform 47"/>
          <p:cNvSpPr>
            <a:spLocks/>
          </p:cNvSpPr>
          <p:nvPr/>
        </p:nvSpPr>
        <p:spPr bwMode="auto">
          <a:xfrm>
            <a:off x="2777067" y="3444875"/>
            <a:ext cx="658989"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81" name="Freeform 48"/>
          <p:cNvSpPr>
            <a:spLocks/>
          </p:cNvSpPr>
          <p:nvPr/>
        </p:nvSpPr>
        <p:spPr bwMode="auto">
          <a:xfrm>
            <a:off x="4607278" y="1981201"/>
            <a:ext cx="643467"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82" name="Freeform 49"/>
          <p:cNvSpPr>
            <a:spLocks/>
          </p:cNvSpPr>
          <p:nvPr/>
        </p:nvSpPr>
        <p:spPr bwMode="auto">
          <a:xfrm>
            <a:off x="4903612" y="4133851"/>
            <a:ext cx="555978"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3283" name="Freeform 50"/>
          <p:cNvSpPr>
            <a:spLocks/>
          </p:cNvSpPr>
          <p:nvPr/>
        </p:nvSpPr>
        <p:spPr bwMode="auto">
          <a:xfrm>
            <a:off x="5127978" y="2855913"/>
            <a:ext cx="390878"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53284" name="Group 51"/>
          <p:cNvGrpSpPr>
            <a:grpSpLocks/>
          </p:cNvGrpSpPr>
          <p:nvPr/>
        </p:nvGrpSpPr>
        <p:grpSpPr bwMode="auto">
          <a:xfrm>
            <a:off x="5177367" y="2197100"/>
            <a:ext cx="738011" cy="742950"/>
            <a:chOff x="3562" y="1636"/>
            <a:chExt cx="497" cy="468"/>
          </a:xfrm>
        </p:grpSpPr>
        <p:sp>
          <p:nvSpPr>
            <p:cNvPr id="53318" name="Freeform 52"/>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3319" name="Freeform 53"/>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ED4213"/>
            </a:solidFill>
            <a:ln w="12700" cmpd="sng">
              <a:solidFill>
                <a:schemeClr val="tx1"/>
              </a:solidFill>
              <a:prstDash val="solid"/>
              <a:round/>
              <a:headEnd/>
              <a:tailEnd/>
            </a:ln>
          </p:spPr>
          <p:txBody>
            <a:bodyPr/>
            <a:lstStyle/>
            <a:p>
              <a:endParaRPr lang="en-US"/>
            </a:p>
          </p:txBody>
        </p:sp>
      </p:grpSp>
      <p:sp>
        <p:nvSpPr>
          <p:cNvPr id="53285" name="Freeform 54"/>
          <p:cNvSpPr>
            <a:spLocks/>
          </p:cNvSpPr>
          <p:nvPr/>
        </p:nvSpPr>
        <p:spPr bwMode="auto">
          <a:xfrm>
            <a:off x="5475111" y="2917826"/>
            <a:ext cx="290689"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86" name="Freeform 55"/>
          <p:cNvSpPr>
            <a:spLocks/>
          </p:cNvSpPr>
          <p:nvPr/>
        </p:nvSpPr>
        <p:spPr bwMode="auto">
          <a:xfrm>
            <a:off x="5171723" y="3846514"/>
            <a:ext cx="338667"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3287" name="Freeform 56"/>
          <p:cNvSpPr>
            <a:spLocks/>
          </p:cNvSpPr>
          <p:nvPr/>
        </p:nvSpPr>
        <p:spPr bwMode="auto">
          <a:xfrm>
            <a:off x="6114345" y="2732089"/>
            <a:ext cx="568677"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88" name="Freeform 57"/>
          <p:cNvSpPr>
            <a:spLocks/>
          </p:cNvSpPr>
          <p:nvPr/>
        </p:nvSpPr>
        <p:spPr bwMode="auto">
          <a:xfrm>
            <a:off x="5923845" y="3127376"/>
            <a:ext cx="738012"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89" name="Freeform 58"/>
          <p:cNvSpPr>
            <a:spLocks/>
          </p:cNvSpPr>
          <p:nvPr/>
        </p:nvSpPr>
        <p:spPr bwMode="auto">
          <a:xfrm>
            <a:off x="5974644" y="3730626"/>
            <a:ext cx="498123"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90" name="Freeform 59"/>
          <p:cNvSpPr>
            <a:spLocks/>
          </p:cNvSpPr>
          <p:nvPr/>
        </p:nvSpPr>
        <p:spPr bwMode="auto">
          <a:xfrm>
            <a:off x="5748867" y="3784600"/>
            <a:ext cx="530578"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91" name="Freeform 60"/>
          <p:cNvSpPr>
            <a:spLocks/>
          </p:cNvSpPr>
          <p:nvPr/>
        </p:nvSpPr>
        <p:spPr bwMode="auto">
          <a:xfrm>
            <a:off x="6248400" y="3041650"/>
            <a:ext cx="450145"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92" name="Freeform 61"/>
          <p:cNvSpPr>
            <a:spLocks/>
          </p:cNvSpPr>
          <p:nvPr/>
        </p:nvSpPr>
        <p:spPr bwMode="auto">
          <a:xfrm>
            <a:off x="6589889" y="3017839"/>
            <a:ext cx="108656"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93" name="Freeform 62"/>
          <p:cNvSpPr>
            <a:spLocks/>
          </p:cNvSpPr>
          <p:nvPr/>
        </p:nvSpPr>
        <p:spPr bwMode="auto">
          <a:xfrm>
            <a:off x="6618111" y="2801939"/>
            <a:ext cx="136878"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94" name="Freeform 63"/>
          <p:cNvSpPr>
            <a:spLocks/>
          </p:cNvSpPr>
          <p:nvPr/>
        </p:nvSpPr>
        <p:spPr bwMode="auto">
          <a:xfrm>
            <a:off x="6740879" y="2654301"/>
            <a:ext cx="166511"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3295" name="Freeform 64"/>
          <p:cNvSpPr>
            <a:spLocks/>
          </p:cNvSpPr>
          <p:nvPr/>
        </p:nvSpPr>
        <p:spPr bwMode="auto">
          <a:xfrm>
            <a:off x="6733822" y="2522538"/>
            <a:ext cx="327378"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3296" name="Freeform 65"/>
          <p:cNvSpPr>
            <a:spLocks/>
          </p:cNvSpPr>
          <p:nvPr/>
        </p:nvSpPr>
        <p:spPr bwMode="auto">
          <a:xfrm>
            <a:off x="6886222" y="2638425"/>
            <a:ext cx="86078"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3297" name="Freeform 66"/>
          <p:cNvSpPr>
            <a:spLocks/>
          </p:cNvSpPr>
          <p:nvPr/>
        </p:nvSpPr>
        <p:spPr bwMode="auto">
          <a:xfrm>
            <a:off x="6791678" y="2212975"/>
            <a:ext cx="15240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98" name="Freeform 67"/>
          <p:cNvSpPr>
            <a:spLocks/>
          </p:cNvSpPr>
          <p:nvPr/>
        </p:nvSpPr>
        <p:spPr bwMode="auto">
          <a:xfrm>
            <a:off x="6842478" y="1887539"/>
            <a:ext cx="354188"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53299" name="Group 68"/>
          <p:cNvGrpSpPr>
            <a:grpSpLocks/>
          </p:cNvGrpSpPr>
          <p:nvPr/>
        </p:nvGrpSpPr>
        <p:grpSpPr bwMode="auto">
          <a:xfrm>
            <a:off x="2808112" y="4589463"/>
            <a:ext cx="928511" cy="635000"/>
            <a:chOff x="1991" y="3321"/>
            <a:chExt cx="361" cy="231"/>
          </a:xfrm>
        </p:grpSpPr>
        <p:sp>
          <p:nvSpPr>
            <p:cNvPr id="53310" name="Freeform 69"/>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chemeClr val="bg1"/>
            </a:solidFill>
            <a:ln w="12700" cmpd="sng">
              <a:solidFill>
                <a:schemeClr val="tx1"/>
              </a:solidFill>
              <a:prstDash val="solid"/>
              <a:round/>
              <a:headEnd/>
              <a:tailEnd/>
            </a:ln>
          </p:spPr>
          <p:txBody>
            <a:bodyPr/>
            <a:lstStyle/>
            <a:p>
              <a:endParaRPr lang="en-US"/>
            </a:p>
          </p:txBody>
        </p:sp>
        <p:sp>
          <p:nvSpPr>
            <p:cNvPr id="53311" name="Freeform 70"/>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chemeClr val="bg1"/>
            </a:solidFill>
            <a:ln w="12700" cmpd="sng">
              <a:solidFill>
                <a:schemeClr val="tx1"/>
              </a:solidFill>
              <a:prstDash val="solid"/>
              <a:round/>
              <a:headEnd/>
              <a:tailEnd/>
            </a:ln>
          </p:spPr>
          <p:txBody>
            <a:bodyPr/>
            <a:lstStyle/>
            <a:p>
              <a:endParaRPr lang="en-US"/>
            </a:p>
          </p:txBody>
        </p:sp>
        <p:sp>
          <p:nvSpPr>
            <p:cNvPr id="53312" name="Freeform 71"/>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chemeClr val="bg1"/>
            </a:solidFill>
            <a:ln w="12700" cmpd="sng">
              <a:solidFill>
                <a:schemeClr val="tx1"/>
              </a:solidFill>
              <a:prstDash val="solid"/>
              <a:round/>
              <a:headEnd/>
              <a:tailEnd/>
            </a:ln>
          </p:spPr>
          <p:txBody>
            <a:bodyPr/>
            <a:lstStyle/>
            <a:p>
              <a:endParaRPr lang="en-US"/>
            </a:p>
          </p:txBody>
        </p:sp>
        <p:sp>
          <p:nvSpPr>
            <p:cNvPr id="53313" name="Freeform 72"/>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chemeClr val="bg1"/>
            </a:solidFill>
            <a:ln w="12700" cmpd="sng">
              <a:solidFill>
                <a:schemeClr val="tx1"/>
              </a:solidFill>
              <a:prstDash val="solid"/>
              <a:round/>
              <a:headEnd/>
              <a:tailEnd/>
            </a:ln>
          </p:spPr>
          <p:txBody>
            <a:bodyPr/>
            <a:lstStyle/>
            <a:p>
              <a:endParaRPr lang="en-US"/>
            </a:p>
          </p:txBody>
        </p:sp>
        <p:sp>
          <p:nvSpPr>
            <p:cNvPr id="53314" name="Freeform 73"/>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chemeClr val="bg1"/>
            </a:solidFill>
            <a:ln w="12700" cmpd="sng">
              <a:solidFill>
                <a:schemeClr val="tx1"/>
              </a:solidFill>
              <a:prstDash val="solid"/>
              <a:round/>
              <a:headEnd/>
              <a:tailEnd/>
            </a:ln>
          </p:spPr>
          <p:txBody>
            <a:bodyPr/>
            <a:lstStyle/>
            <a:p>
              <a:endParaRPr lang="en-US"/>
            </a:p>
          </p:txBody>
        </p:sp>
        <p:sp>
          <p:nvSpPr>
            <p:cNvPr id="53315" name="Freeform 74"/>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chemeClr val="bg1"/>
            </a:solidFill>
            <a:ln w="12700" cmpd="sng">
              <a:solidFill>
                <a:schemeClr val="tx1"/>
              </a:solidFill>
              <a:prstDash val="solid"/>
              <a:round/>
              <a:headEnd/>
              <a:tailEnd/>
            </a:ln>
          </p:spPr>
          <p:txBody>
            <a:bodyPr/>
            <a:lstStyle/>
            <a:p>
              <a:endParaRPr lang="en-US"/>
            </a:p>
          </p:txBody>
        </p:sp>
        <p:sp>
          <p:nvSpPr>
            <p:cNvPr id="53316" name="Freeform 75"/>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chemeClr val="bg1"/>
            </a:solidFill>
            <a:ln w="12700" cmpd="sng">
              <a:solidFill>
                <a:schemeClr val="tx1"/>
              </a:solidFill>
              <a:prstDash val="solid"/>
              <a:round/>
              <a:headEnd/>
              <a:tailEnd/>
            </a:ln>
          </p:spPr>
          <p:txBody>
            <a:bodyPr/>
            <a:lstStyle/>
            <a:p>
              <a:endParaRPr lang="en-US"/>
            </a:p>
          </p:txBody>
        </p:sp>
        <p:sp>
          <p:nvSpPr>
            <p:cNvPr id="53317" name="Freeform 76"/>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chemeClr val="bg1"/>
            </a:solidFill>
            <a:ln w="12700" cmpd="sng">
              <a:solidFill>
                <a:schemeClr val="tx1"/>
              </a:solidFill>
              <a:prstDash val="solid"/>
              <a:round/>
              <a:headEnd/>
              <a:tailEnd/>
            </a:ln>
          </p:spPr>
          <p:txBody>
            <a:bodyPr/>
            <a:lstStyle/>
            <a:p>
              <a:endParaRPr lang="en-US"/>
            </a:p>
          </p:txBody>
        </p:sp>
      </p:grpSp>
      <p:sp>
        <p:nvSpPr>
          <p:cNvPr id="53300" name="Rectangle 86"/>
          <p:cNvSpPr>
            <a:spLocks noGrp="1" noChangeArrowheads="1"/>
          </p:cNvSpPr>
          <p:nvPr>
            <p:ph type="title"/>
          </p:nvPr>
        </p:nvSpPr>
        <p:spPr>
          <a:xfrm>
            <a:off x="0" y="242888"/>
            <a:ext cx="9144000" cy="1143000"/>
          </a:xfrm>
        </p:spPr>
        <p:txBody>
          <a:bodyPr/>
          <a:lstStyle/>
          <a:p>
            <a:pPr eaLnBrk="1" hangingPunct="1"/>
            <a:r>
              <a:rPr lang="en-US" altLang="en-US" sz="2400" smtClean="0"/>
              <a:t>Obesity Trends* Among U.S. Adults</a:t>
            </a:r>
            <a:br>
              <a:rPr lang="en-US" altLang="en-US" sz="2400" smtClean="0"/>
            </a:br>
            <a:r>
              <a:rPr lang="en-US" altLang="en-US" sz="2400" smtClean="0">
                <a:solidFill>
                  <a:srgbClr val="DE3021"/>
                </a:solidFill>
              </a:rPr>
              <a:t>BRFSS, 2004</a:t>
            </a:r>
          </a:p>
        </p:txBody>
      </p:sp>
      <p:sp>
        <p:nvSpPr>
          <p:cNvPr id="53301" name="Text Box 102"/>
          <p:cNvSpPr txBox="1">
            <a:spLocks noChangeArrowheads="1"/>
          </p:cNvSpPr>
          <p:nvPr/>
        </p:nvSpPr>
        <p:spPr bwMode="auto">
          <a:xfrm>
            <a:off x="2119489" y="1200151"/>
            <a:ext cx="55194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altLang="en-US" sz="1400" b="1">
                <a:solidFill>
                  <a:srgbClr val="000000"/>
                </a:solidFill>
                <a:latin typeface="Verdana" pitchFamily="34" charset="0"/>
              </a:rPr>
              <a:t>(*BMI ≥30, or ~ 30 lbs. overweight for 5’ 4” person)</a:t>
            </a:r>
          </a:p>
        </p:txBody>
      </p:sp>
      <p:sp>
        <p:nvSpPr>
          <p:cNvPr id="53302" name="Text Box 131"/>
          <p:cNvSpPr txBox="1">
            <a:spLocks noChangeArrowheads="1"/>
          </p:cNvSpPr>
          <p:nvPr/>
        </p:nvSpPr>
        <p:spPr bwMode="auto">
          <a:xfrm>
            <a:off x="653345" y="5894388"/>
            <a:ext cx="7240411"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altLang="en-US" sz="1400" b="1" dirty="0">
                <a:solidFill>
                  <a:srgbClr val="000000"/>
                </a:solidFill>
                <a:latin typeface="Arial Narrow" pitchFamily="34" charset="0"/>
              </a:rPr>
              <a:t>No Data          &lt;10%           10%–14%	    15%–19%           20%–24%        </a:t>
            </a:r>
            <a:r>
              <a:rPr lang="en-US" altLang="en-US" sz="1400" dirty="0">
                <a:solidFill>
                  <a:srgbClr val="000000"/>
                </a:solidFill>
                <a:latin typeface="Arial Narrow" pitchFamily="34" charset="0"/>
              </a:rPr>
              <a:t>  </a:t>
            </a:r>
            <a:r>
              <a:rPr lang="en-US" altLang="en-US" sz="1400" b="1" dirty="0">
                <a:solidFill>
                  <a:srgbClr val="000000"/>
                </a:solidFill>
                <a:latin typeface="Arial Narrow" pitchFamily="34" charset="0"/>
              </a:rPr>
              <a:t>≥25%</a:t>
            </a:r>
            <a:endParaRPr lang="en-US" altLang="en-US" sz="1400" dirty="0">
              <a:solidFill>
                <a:srgbClr val="000000"/>
              </a:solidFill>
              <a:latin typeface="Arial Narrow" pitchFamily="34" charset="0"/>
            </a:endParaRPr>
          </a:p>
        </p:txBody>
      </p:sp>
      <p:sp>
        <p:nvSpPr>
          <p:cNvPr id="53303" name="Rectangle 132"/>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53304" name="Rectangle 133"/>
          <p:cNvSpPr>
            <a:spLocks noChangeArrowheads="1"/>
          </p:cNvSpPr>
          <p:nvPr/>
        </p:nvSpPr>
        <p:spPr bwMode="auto">
          <a:xfrm>
            <a:off x="1347612" y="5953125"/>
            <a:ext cx="208844" cy="234950"/>
          </a:xfrm>
          <a:prstGeom prst="rect">
            <a:avLst/>
          </a:prstGeom>
          <a:solidFill>
            <a:srgbClr val="99CCFF"/>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53305" name="Rectangle 134"/>
          <p:cNvSpPr>
            <a:spLocks noChangeArrowheads="1"/>
          </p:cNvSpPr>
          <p:nvPr/>
        </p:nvSpPr>
        <p:spPr bwMode="auto">
          <a:xfrm>
            <a:off x="2229556" y="5951538"/>
            <a:ext cx="208844" cy="234950"/>
          </a:xfrm>
          <a:prstGeom prst="rect">
            <a:avLst/>
          </a:prstGeom>
          <a:solidFill>
            <a:srgbClr val="6699FF"/>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pPr algn="ctr"/>
            <a:endParaRPr lang="en-US" altLang="en-US">
              <a:solidFill>
                <a:srgbClr val="000000"/>
              </a:solidFill>
            </a:endParaRPr>
          </a:p>
        </p:txBody>
      </p:sp>
      <p:sp>
        <p:nvSpPr>
          <p:cNvPr id="53306" name="Rectangle 135"/>
          <p:cNvSpPr>
            <a:spLocks noChangeArrowheads="1"/>
          </p:cNvSpPr>
          <p:nvPr/>
        </p:nvSpPr>
        <p:spPr bwMode="auto">
          <a:xfrm>
            <a:off x="3296356" y="5961063"/>
            <a:ext cx="208844" cy="234950"/>
          </a:xfrm>
          <a:prstGeom prst="rect">
            <a:avLst/>
          </a:prstGeom>
          <a:solidFill>
            <a:srgbClr val="0000A0"/>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53307" name="Rectangle 136"/>
          <p:cNvSpPr>
            <a:spLocks noChangeArrowheads="1"/>
          </p:cNvSpPr>
          <p:nvPr/>
        </p:nvSpPr>
        <p:spPr bwMode="auto">
          <a:xfrm>
            <a:off x="5562600" y="5948363"/>
            <a:ext cx="208844" cy="234950"/>
          </a:xfrm>
          <a:prstGeom prst="rect">
            <a:avLst/>
          </a:prstGeom>
          <a:solidFill>
            <a:srgbClr val="ED4213"/>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53308" name="Rectangle 137"/>
          <p:cNvSpPr>
            <a:spLocks noChangeArrowheads="1"/>
          </p:cNvSpPr>
          <p:nvPr/>
        </p:nvSpPr>
        <p:spPr bwMode="auto">
          <a:xfrm>
            <a:off x="4439356" y="5945188"/>
            <a:ext cx="208844" cy="234950"/>
          </a:xfrm>
          <a:prstGeom prst="rect">
            <a:avLst/>
          </a:prstGeom>
          <a:solidFill>
            <a:srgbClr val="FFC66D"/>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53309" name="Rectangle 138"/>
          <p:cNvSpPr>
            <a:spLocks noChangeArrowheads="1"/>
          </p:cNvSpPr>
          <p:nvPr/>
        </p:nvSpPr>
        <p:spPr bwMode="auto">
          <a:xfrm>
            <a:off x="395112" y="5892800"/>
            <a:ext cx="6087532"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Tree>
    <p:extLst>
      <p:ext uri="{BB962C8B-B14F-4D97-AF65-F5344CB8AC3E}">
        <p14:creationId xmlns:p14="http://schemas.microsoft.com/office/powerpoint/2010/main" val="162048222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Freeform 2"/>
          <p:cNvSpPr>
            <a:spLocks/>
          </p:cNvSpPr>
          <p:nvPr/>
        </p:nvSpPr>
        <p:spPr bwMode="auto">
          <a:xfrm>
            <a:off x="4013200" y="2003425"/>
            <a:ext cx="643467"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75" name="Freeform 3"/>
          <p:cNvSpPr>
            <a:spLocks/>
          </p:cNvSpPr>
          <p:nvPr/>
        </p:nvSpPr>
        <p:spPr bwMode="auto">
          <a:xfrm>
            <a:off x="3984978" y="2398713"/>
            <a:ext cx="681567"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76" name="Freeform 5"/>
          <p:cNvSpPr>
            <a:spLocks/>
          </p:cNvSpPr>
          <p:nvPr/>
        </p:nvSpPr>
        <p:spPr bwMode="auto">
          <a:xfrm>
            <a:off x="4121856" y="3203576"/>
            <a:ext cx="722489"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77" name="Freeform 7"/>
          <p:cNvSpPr>
            <a:spLocks/>
          </p:cNvSpPr>
          <p:nvPr/>
        </p:nvSpPr>
        <p:spPr bwMode="auto">
          <a:xfrm>
            <a:off x="4651022" y="2740026"/>
            <a:ext cx="592667"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78" name="Freeform 9"/>
          <p:cNvSpPr>
            <a:spLocks/>
          </p:cNvSpPr>
          <p:nvPr/>
        </p:nvSpPr>
        <p:spPr bwMode="auto">
          <a:xfrm>
            <a:off x="4975578" y="2282826"/>
            <a:ext cx="513644"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79" name="Freeform 13"/>
          <p:cNvSpPr>
            <a:spLocks/>
          </p:cNvSpPr>
          <p:nvPr/>
        </p:nvSpPr>
        <p:spPr bwMode="auto">
          <a:xfrm>
            <a:off x="5729111" y="2840038"/>
            <a:ext cx="410634"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80" name="Freeform 15"/>
          <p:cNvSpPr>
            <a:spLocks/>
          </p:cNvSpPr>
          <p:nvPr/>
        </p:nvSpPr>
        <p:spPr bwMode="auto">
          <a:xfrm>
            <a:off x="5590822" y="4311650"/>
            <a:ext cx="891822"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81" name="Freeform 18"/>
          <p:cNvSpPr>
            <a:spLocks/>
          </p:cNvSpPr>
          <p:nvPr/>
        </p:nvSpPr>
        <p:spPr bwMode="auto">
          <a:xfrm>
            <a:off x="2105378" y="2562225"/>
            <a:ext cx="780345"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82" name="Freeform 19"/>
          <p:cNvSpPr>
            <a:spLocks/>
          </p:cNvSpPr>
          <p:nvPr/>
        </p:nvSpPr>
        <p:spPr bwMode="auto">
          <a:xfrm>
            <a:off x="3325989" y="2452689"/>
            <a:ext cx="681566"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83" name="Freeform 20"/>
          <p:cNvSpPr>
            <a:spLocks/>
          </p:cNvSpPr>
          <p:nvPr/>
        </p:nvSpPr>
        <p:spPr bwMode="auto">
          <a:xfrm>
            <a:off x="3436056" y="3003551"/>
            <a:ext cx="715433"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4284" name="Freeform 21"/>
          <p:cNvSpPr>
            <a:spLocks/>
          </p:cNvSpPr>
          <p:nvPr/>
        </p:nvSpPr>
        <p:spPr bwMode="auto">
          <a:xfrm>
            <a:off x="3341512" y="3521076"/>
            <a:ext cx="685800"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85" name="Freeform 22"/>
          <p:cNvSpPr>
            <a:spLocks/>
          </p:cNvSpPr>
          <p:nvPr/>
        </p:nvSpPr>
        <p:spPr bwMode="auto">
          <a:xfrm>
            <a:off x="3602567" y="3660776"/>
            <a:ext cx="1365956"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286" name="Freeform 23"/>
          <p:cNvSpPr>
            <a:spLocks/>
          </p:cNvSpPr>
          <p:nvPr/>
        </p:nvSpPr>
        <p:spPr bwMode="auto">
          <a:xfrm>
            <a:off x="6170790"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87" name="Freeform 24"/>
          <p:cNvSpPr>
            <a:spLocks/>
          </p:cNvSpPr>
          <p:nvPr/>
        </p:nvSpPr>
        <p:spPr bwMode="auto">
          <a:xfrm>
            <a:off x="6661857" y="2266950"/>
            <a:ext cx="166511"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4288" name="Freeform 41"/>
          <p:cNvSpPr>
            <a:spLocks/>
          </p:cNvSpPr>
          <p:nvPr/>
        </p:nvSpPr>
        <p:spPr bwMode="auto">
          <a:xfrm>
            <a:off x="2957690" y="2794001"/>
            <a:ext cx="550333"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89" name="Freeform 42"/>
          <p:cNvSpPr>
            <a:spLocks/>
          </p:cNvSpPr>
          <p:nvPr/>
        </p:nvSpPr>
        <p:spPr bwMode="auto">
          <a:xfrm>
            <a:off x="2343856" y="1709739"/>
            <a:ext cx="649111"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90" name="Freeform 43"/>
          <p:cNvSpPr>
            <a:spLocks/>
          </p:cNvSpPr>
          <p:nvPr/>
        </p:nvSpPr>
        <p:spPr bwMode="auto">
          <a:xfrm>
            <a:off x="2168878" y="2035176"/>
            <a:ext cx="783166"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91" name="Freeform 44"/>
          <p:cNvSpPr>
            <a:spLocks/>
          </p:cNvSpPr>
          <p:nvPr/>
        </p:nvSpPr>
        <p:spPr bwMode="auto">
          <a:xfrm>
            <a:off x="2806700" y="1833564"/>
            <a:ext cx="585611"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92" name="Freeform 45"/>
          <p:cNvSpPr>
            <a:spLocks/>
          </p:cNvSpPr>
          <p:nvPr/>
        </p:nvSpPr>
        <p:spPr bwMode="auto">
          <a:xfrm>
            <a:off x="3053645" y="1857375"/>
            <a:ext cx="996244"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93" name="Freeform 46"/>
          <p:cNvSpPr>
            <a:spLocks/>
          </p:cNvSpPr>
          <p:nvPr/>
        </p:nvSpPr>
        <p:spPr bwMode="auto">
          <a:xfrm>
            <a:off x="2452511" y="2662239"/>
            <a:ext cx="620889"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94" name="Freeform 47"/>
          <p:cNvSpPr>
            <a:spLocks/>
          </p:cNvSpPr>
          <p:nvPr/>
        </p:nvSpPr>
        <p:spPr bwMode="auto">
          <a:xfrm>
            <a:off x="2777067" y="3444875"/>
            <a:ext cx="658989"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95" name="Freeform 48"/>
          <p:cNvSpPr>
            <a:spLocks/>
          </p:cNvSpPr>
          <p:nvPr/>
        </p:nvSpPr>
        <p:spPr bwMode="auto">
          <a:xfrm>
            <a:off x="4607278" y="1981201"/>
            <a:ext cx="643467"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96" name="Freeform 50"/>
          <p:cNvSpPr>
            <a:spLocks/>
          </p:cNvSpPr>
          <p:nvPr/>
        </p:nvSpPr>
        <p:spPr bwMode="auto">
          <a:xfrm>
            <a:off x="5127978" y="2855913"/>
            <a:ext cx="390878"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54297" name="Group 109"/>
          <p:cNvGrpSpPr>
            <a:grpSpLocks/>
          </p:cNvGrpSpPr>
          <p:nvPr/>
        </p:nvGrpSpPr>
        <p:grpSpPr bwMode="auto">
          <a:xfrm>
            <a:off x="4903612" y="3009901"/>
            <a:ext cx="1528233" cy="1635125"/>
            <a:chOff x="3475" y="1896"/>
            <a:chExt cx="1083" cy="1030"/>
          </a:xfrm>
        </p:grpSpPr>
        <p:sp>
          <p:nvSpPr>
            <p:cNvPr id="54358" name="Freeform 16" descr="20%"/>
            <p:cNvSpPr>
              <a:spLocks/>
            </p:cNvSpPr>
            <p:nvPr/>
          </p:nvSpPr>
          <p:spPr bwMode="auto">
            <a:xfrm>
              <a:off x="4244" y="1896"/>
              <a:ext cx="314" cy="293"/>
            </a:xfrm>
            <a:custGeom>
              <a:avLst/>
              <a:gdLst>
                <a:gd name="T0" fmla="*/ 2728 w 61"/>
                <a:gd name="T1" fmla="*/ 0 h 60"/>
                <a:gd name="T2" fmla="*/ 2728 w 61"/>
                <a:gd name="T3" fmla="*/ 356 h 60"/>
                <a:gd name="T4" fmla="*/ 2862 w 61"/>
                <a:gd name="T5" fmla="*/ 571 h 60"/>
                <a:gd name="T6" fmla="*/ 2594 w 61"/>
                <a:gd name="T7" fmla="*/ 1504 h 60"/>
                <a:gd name="T8" fmla="*/ 2594 w 61"/>
                <a:gd name="T9" fmla="*/ 1738 h 60"/>
                <a:gd name="T10" fmla="*/ 2466 w 61"/>
                <a:gd name="T11" fmla="*/ 2217 h 60"/>
                <a:gd name="T12" fmla="*/ 2038 w 61"/>
                <a:gd name="T13" fmla="*/ 2554 h 60"/>
                <a:gd name="T14" fmla="*/ 1776 w 61"/>
                <a:gd name="T15" fmla="*/ 2671 h 60"/>
                <a:gd name="T16" fmla="*/ 1508 w 61"/>
                <a:gd name="T17" fmla="*/ 2788 h 60"/>
                <a:gd name="T18" fmla="*/ 1354 w 61"/>
                <a:gd name="T19" fmla="*/ 3028 h 60"/>
                <a:gd name="T20" fmla="*/ 1220 w 61"/>
                <a:gd name="T21" fmla="*/ 3506 h 60"/>
                <a:gd name="T22" fmla="*/ 824 w 61"/>
                <a:gd name="T23" fmla="*/ 3506 h 60"/>
                <a:gd name="T24" fmla="*/ 556 w 61"/>
                <a:gd name="T25" fmla="*/ 3960 h 60"/>
                <a:gd name="T26" fmla="*/ 556 w 61"/>
                <a:gd name="T27" fmla="*/ 4434 h 60"/>
                <a:gd name="T28" fmla="*/ 263 w 61"/>
                <a:gd name="T29" fmla="*/ 4771 h 60"/>
                <a:gd name="T30" fmla="*/ 0 w 61"/>
                <a:gd name="T31" fmla="*/ 5010 h 60"/>
                <a:gd name="T32" fmla="*/ 0 w 61"/>
                <a:gd name="T33" fmla="*/ 5367 h 60"/>
                <a:gd name="T34" fmla="*/ 396 w 61"/>
                <a:gd name="T35" fmla="*/ 5938 h 60"/>
                <a:gd name="T36" fmla="*/ 824 w 61"/>
                <a:gd name="T37" fmla="*/ 6295 h 60"/>
                <a:gd name="T38" fmla="*/ 1086 w 61"/>
                <a:gd name="T39" fmla="*/ 6295 h 60"/>
                <a:gd name="T40" fmla="*/ 1086 w 61"/>
                <a:gd name="T41" fmla="*/ 6417 h 60"/>
                <a:gd name="T42" fmla="*/ 1354 w 61"/>
                <a:gd name="T43" fmla="*/ 6417 h 60"/>
                <a:gd name="T44" fmla="*/ 1354 w 61"/>
                <a:gd name="T45" fmla="*/ 6632 h 60"/>
                <a:gd name="T46" fmla="*/ 2038 w 61"/>
                <a:gd name="T47" fmla="*/ 6988 h 60"/>
                <a:gd name="T48" fmla="*/ 2466 w 61"/>
                <a:gd name="T49" fmla="*/ 6866 h 60"/>
                <a:gd name="T50" fmla="*/ 2594 w 61"/>
                <a:gd name="T51" fmla="*/ 6632 h 60"/>
                <a:gd name="T52" fmla="*/ 2862 w 61"/>
                <a:gd name="T53" fmla="*/ 6866 h 60"/>
                <a:gd name="T54" fmla="*/ 3418 w 61"/>
                <a:gd name="T55" fmla="*/ 6632 h 60"/>
                <a:gd name="T56" fmla="*/ 3552 w 61"/>
                <a:gd name="T57" fmla="*/ 6417 h 60"/>
                <a:gd name="T58" fmla="*/ 4082 w 61"/>
                <a:gd name="T59" fmla="*/ 6177 h 60"/>
                <a:gd name="T60" fmla="*/ 4504 w 61"/>
                <a:gd name="T61" fmla="*/ 5938 h 60"/>
                <a:gd name="T62" fmla="*/ 4504 w 61"/>
                <a:gd name="T63" fmla="*/ 5582 h 60"/>
                <a:gd name="T64" fmla="*/ 5194 w 61"/>
                <a:gd name="T65" fmla="*/ 3721 h 60"/>
                <a:gd name="T66" fmla="*/ 5456 w 61"/>
                <a:gd name="T67" fmla="*/ 3838 h 60"/>
                <a:gd name="T68" fmla="*/ 5590 w 61"/>
                <a:gd name="T69" fmla="*/ 4078 h 60"/>
                <a:gd name="T70" fmla="*/ 5987 w 61"/>
                <a:gd name="T71" fmla="*/ 3721 h 60"/>
                <a:gd name="T72" fmla="*/ 6280 w 61"/>
                <a:gd name="T73" fmla="*/ 3150 h 60"/>
                <a:gd name="T74" fmla="*/ 6676 w 61"/>
                <a:gd name="T75" fmla="*/ 2910 h 60"/>
                <a:gd name="T76" fmla="*/ 6970 w 61"/>
                <a:gd name="T77" fmla="*/ 2671 h 60"/>
                <a:gd name="T78" fmla="*/ 7104 w 61"/>
                <a:gd name="T79" fmla="*/ 2339 h 60"/>
                <a:gd name="T80" fmla="*/ 7104 w 61"/>
                <a:gd name="T81" fmla="*/ 2217 h 60"/>
                <a:gd name="T82" fmla="*/ 7104 w 61"/>
                <a:gd name="T83" fmla="*/ 1738 h 60"/>
                <a:gd name="T84" fmla="*/ 8056 w 61"/>
                <a:gd name="T85" fmla="*/ 2217 h 60"/>
                <a:gd name="T86" fmla="*/ 8190 w 61"/>
                <a:gd name="T87" fmla="*/ 2217 h 60"/>
                <a:gd name="T88" fmla="*/ 8056 w 61"/>
                <a:gd name="T89" fmla="*/ 1504 h 60"/>
                <a:gd name="T90" fmla="*/ 7922 w 61"/>
                <a:gd name="T91" fmla="*/ 1289 h 60"/>
                <a:gd name="T92" fmla="*/ 7629 w 61"/>
                <a:gd name="T93" fmla="*/ 1289 h 60"/>
                <a:gd name="T94" fmla="*/ 6970 w 61"/>
                <a:gd name="T95" fmla="*/ 1406 h 60"/>
                <a:gd name="T96" fmla="*/ 6676 w 61"/>
                <a:gd name="T97" fmla="*/ 1621 h 60"/>
                <a:gd name="T98" fmla="*/ 6280 w 61"/>
                <a:gd name="T99" fmla="*/ 1504 h 60"/>
                <a:gd name="T100" fmla="*/ 6146 w 61"/>
                <a:gd name="T101" fmla="*/ 1738 h 60"/>
                <a:gd name="T102" fmla="*/ 5724 w 61"/>
                <a:gd name="T103" fmla="*/ 1978 h 60"/>
                <a:gd name="T104" fmla="*/ 5328 w 61"/>
                <a:gd name="T105" fmla="*/ 2339 h 60"/>
                <a:gd name="T106" fmla="*/ 4900 w 61"/>
                <a:gd name="T107" fmla="*/ 1504 h 60"/>
                <a:gd name="T108" fmla="*/ 2862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pattFill prst="pct20">
              <a:fgClr>
                <a:schemeClr val="tx2"/>
              </a:fgClr>
              <a:bgClr>
                <a:srgbClr val="AA1202"/>
              </a:bgClr>
            </a:pattFill>
            <a:ln w="12700" cmpd="sng">
              <a:solidFill>
                <a:schemeClr val="tx1"/>
              </a:solidFill>
              <a:prstDash val="solid"/>
              <a:round/>
              <a:headEnd/>
              <a:tailEnd/>
            </a:ln>
          </p:spPr>
          <p:txBody>
            <a:bodyPr/>
            <a:lstStyle/>
            <a:p>
              <a:endParaRPr lang="en-US"/>
            </a:p>
          </p:txBody>
        </p:sp>
        <p:sp>
          <p:nvSpPr>
            <p:cNvPr id="54359" name="Freeform 49" descr="20%"/>
            <p:cNvSpPr>
              <a:spLocks/>
            </p:cNvSpPr>
            <p:nvPr/>
          </p:nvSpPr>
          <p:spPr bwMode="auto">
            <a:xfrm>
              <a:off x="3475" y="2604"/>
              <a:ext cx="394" cy="322"/>
            </a:xfrm>
            <a:custGeom>
              <a:avLst/>
              <a:gdLst>
                <a:gd name="T0" fmla="*/ 5501 w 77"/>
                <a:gd name="T1" fmla="*/ 117 h 66"/>
                <a:gd name="T2" fmla="*/ 5890 w 77"/>
                <a:gd name="T3" fmla="*/ 1166 h 66"/>
                <a:gd name="T4" fmla="*/ 5762 w 77"/>
                <a:gd name="T5" fmla="*/ 1498 h 66"/>
                <a:gd name="T6" fmla="*/ 5368 w 77"/>
                <a:gd name="T7" fmla="*/ 2547 h 66"/>
                <a:gd name="T8" fmla="*/ 8561 w 77"/>
                <a:gd name="T9" fmla="*/ 3830 h 66"/>
                <a:gd name="T10" fmla="*/ 8561 w 77"/>
                <a:gd name="T11" fmla="*/ 4640 h 66"/>
                <a:gd name="T12" fmla="*/ 8433 w 77"/>
                <a:gd name="T13" fmla="*/ 5235 h 66"/>
                <a:gd name="T14" fmla="*/ 7778 w 77"/>
                <a:gd name="T15" fmla="*/ 5118 h 66"/>
                <a:gd name="T16" fmla="*/ 7517 w 77"/>
                <a:gd name="T17" fmla="*/ 5689 h 66"/>
                <a:gd name="T18" fmla="*/ 8300 w 77"/>
                <a:gd name="T19" fmla="*/ 5572 h 66"/>
                <a:gd name="T20" fmla="*/ 8852 w 77"/>
                <a:gd name="T21" fmla="*/ 5450 h 66"/>
                <a:gd name="T22" fmla="*/ 8561 w 77"/>
                <a:gd name="T23" fmla="*/ 5689 h 66"/>
                <a:gd name="T24" fmla="*/ 8852 w 77"/>
                <a:gd name="T25" fmla="*/ 5928 h 66"/>
                <a:gd name="T26" fmla="*/ 9502 w 77"/>
                <a:gd name="T27" fmla="*/ 5450 h 66"/>
                <a:gd name="T28" fmla="*/ 9922 w 77"/>
                <a:gd name="T29" fmla="*/ 5572 h 66"/>
                <a:gd name="T30" fmla="*/ 9794 w 77"/>
                <a:gd name="T31" fmla="*/ 5928 h 66"/>
                <a:gd name="T32" fmla="*/ 9113 w 77"/>
                <a:gd name="T33" fmla="*/ 6499 h 66"/>
                <a:gd name="T34" fmla="*/ 9502 w 77"/>
                <a:gd name="T35" fmla="*/ 6972 h 66"/>
                <a:gd name="T36" fmla="*/ 10316 w 77"/>
                <a:gd name="T37" fmla="*/ 7547 h 66"/>
                <a:gd name="T38" fmla="*/ 9502 w 77"/>
                <a:gd name="T39" fmla="*/ 7308 h 66"/>
                <a:gd name="T40" fmla="*/ 8561 w 77"/>
                <a:gd name="T41" fmla="*/ 6855 h 66"/>
                <a:gd name="T42" fmla="*/ 8167 w 77"/>
                <a:gd name="T43" fmla="*/ 7186 h 66"/>
                <a:gd name="T44" fmla="*/ 8039 w 77"/>
                <a:gd name="T45" fmla="*/ 7547 h 66"/>
                <a:gd name="T46" fmla="*/ 7645 w 77"/>
                <a:gd name="T47" fmla="*/ 7308 h 66"/>
                <a:gd name="T48" fmla="*/ 7225 w 77"/>
                <a:gd name="T49" fmla="*/ 7308 h 66"/>
                <a:gd name="T50" fmla="*/ 6570 w 77"/>
                <a:gd name="T51" fmla="*/ 7426 h 66"/>
                <a:gd name="T52" fmla="*/ 5501 w 77"/>
                <a:gd name="T53" fmla="*/ 6855 h 66"/>
                <a:gd name="T54" fmla="*/ 5081 w 77"/>
                <a:gd name="T55" fmla="*/ 6616 h 66"/>
                <a:gd name="T56" fmla="*/ 4948 w 77"/>
                <a:gd name="T57" fmla="*/ 6499 h 66"/>
                <a:gd name="T58" fmla="*/ 4554 w 77"/>
                <a:gd name="T59" fmla="*/ 6381 h 66"/>
                <a:gd name="T60" fmla="*/ 4426 w 77"/>
                <a:gd name="T61" fmla="*/ 6259 h 66"/>
                <a:gd name="T62" fmla="*/ 4165 w 77"/>
                <a:gd name="T63" fmla="*/ 6738 h 66"/>
                <a:gd name="T64" fmla="*/ 2016 w 77"/>
                <a:gd name="T65" fmla="*/ 6499 h 66"/>
                <a:gd name="T66" fmla="*/ 522 w 77"/>
                <a:gd name="T67" fmla="*/ 6381 h 66"/>
                <a:gd name="T68" fmla="*/ 681 w 77"/>
                <a:gd name="T69" fmla="*/ 6167 h 66"/>
                <a:gd name="T70" fmla="*/ 814 w 77"/>
                <a:gd name="T71" fmla="*/ 5333 h 66"/>
                <a:gd name="T72" fmla="*/ 814 w 77"/>
                <a:gd name="T73" fmla="*/ 4879 h 66"/>
                <a:gd name="T74" fmla="*/ 1202 w 77"/>
                <a:gd name="T75" fmla="*/ 4308 h 66"/>
                <a:gd name="T76" fmla="*/ 942 w 77"/>
                <a:gd name="T77" fmla="*/ 3474 h 66"/>
                <a:gd name="T78" fmla="*/ 814 w 77"/>
                <a:gd name="T79" fmla="*/ 3259 h 66"/>
                <a:gd name="T80" fmla="*/ 522 w 77"/>
                <a:gd name="T81" fmla="*/ 2903 h 66"/>
                <a:gd name="T82" fmla="*/ 133 w 77"/>
                <a:gd name="T83" fmla="*/ 2215 h 66"/>
                <a:gd name="T84" fmla="*/ 0 w 77"/>
                <a:gd name="T85" fmla="*/ 11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pattFill prst="pct20">
              <a:fgClr>
                <a:schemeClr val="tx2"/>
              </a:fgClr>
              <a:bgClr>
                <a:srgbClr val="AA1202"/>
              </a:bgClr>
            </a:pattFill>
            <a:ln w="12700" cmpd="sng">
              <a:solidFill>
                <a:schemeClr val="tx1"/>
              </a:solidFill>
              <a:prstDash val="solid"/>
              <a:round/>
              <a:headEnd/>
              <a:tailEnd/>
            </a:ln>
          </p:spPr>
          <p:txBody>
            <a:bodyPr/>
            <a:lstStyle/>
            <a:p>
              <a:endParaRPr lang="en-US"/>
            </a:p>
          </p:txBody>
        </p:sp>
        <p:sp>
          <p:nvSpPr>
            <p:cNvPr id="54360" name="Freeform 55" descr="20%"/>
            <p:cNvSpPr>
              <a:spLocks/>
            </p:cNvSpPr>
            <p:nvPr/>
          </p:nvSpPr>
          <p:spPr bwMode="auto">
            <a:xfrm>
              <a:off x="3665" y="2423"/>
              <a:ext cx="240" cy="405"/>
            </a:xfrm>
            <a:custGeom>
              <a:avLst/>
              <a:gdLst>
                <a:gd name="T0" fmla="*/ 5867 w 47"/>
                <a:gd name="T1" fmla="*/ 0 h 83"/>
                <a:gd name="T2" fmla="*/ 2007 w 47"/>
                <a:gd name="T3" fmla="*/ 239 h 83"/>
                <a:gd name="T4" fmla="*/ 2007 w 47"/>
                <a:gd name="T5" fmla="*/ 356 h 83"/>
                <a:gd name="T6" fmla="*/ 1588 w 47"/>
                <a:gd name="T7" fmla="*/ 571 h 83"/>
                <a:gd name="T8" fmla="*/ 1588 w 47"/>
                <a:gd name="T9" fmla="*/ 927 h 83"/>
                <a:gd name="T10" fmla="*/ 1588 w 47"/>
                <a:gd name="T11" fmla="*/ 1283 h 83"/>
                <a:gd name="T12" fmla="*/ 1460 w 47"/>
                <a:gd name="T13" fmla="*/ 1405 h 83"/>
                <a:gd name="T14" fmla="*/ 1200 w 47"/>
                <a:gd name="T15" fmla="*/ 1620 h 83"/>
                <a:gd name="T16" fmla="*/ 940 w 47"/>
                <a:gd name="T17" fmla="*/ 1859 h 83"/>
                <a:gd name="T18" fmla="*/ 807 w 47"/>
                <a:gd name="T19" fmla="*/ 1976 h 83"/>
                <a:gd name="T20" fmla="*/ 807 w 47"/>
                <a:gd name="T21" fmla="*/ 2215 h 83"/>
                <a:gd name="T22" fmla="*/ 679 w 47"/>
                <a:gd name="T23" fmla="*/ 2430 h 83"/>
                <a:gd name="T24" fmla="*/ 679 w 47"/>
                <a:gd name="T25" fmla="*/ 2547 h 83"/>
                <a:gd name="T26" fmla="*/ 521 w 47"/>
                <a:gd name="T27" fmla="*/ 2903 h 83"/>
                <a:gd name="T28" fmla="*/ 393 w 47"/>
                <a:gd name="T29" fmla="*/ 3142 h 83"/>
                <a:gd name="T30" fmla="*/ 521 w 47"/>
                <a:gd name="T31" fmla="*/ 3474 h 83"/>
                <a:gd name="T32" fmla="*/ 679 w 47"/>
                <a:gd name="T33" fmla="*/ 3596 h 83"/>
                <a:gd name="T34" fmla="*/ 679 w 47"/>
                <a:gd name="T35" fmla="*/ 3835 h 83"/>
                <a:gd name="T36" fmla="*/ 679 w 47"/>
                <a:gd name="T37" fmla="*/ 3835 h 83"/>
                <a:gd name="T38" fmla="*/ 679 w 47"/>
                <a:gd name="T39" fmla="*/ 3952 h 83"/>
                <a:gd name="T40" fmla="*/ 679 w 47"/>
                <a:gd name="T41" fmla="*/ 3952 h 83"/>
                <a:gd name="T42" fmla="*/ 521 w 47"/>
                <a:gd name="T43" fmla="*/ 4192 h 83"/>
                <a:gd name="T44" fmla="*/ 679 w 47"/>
                <a:gd name="T45" fmla="*/ 4309 h 83"/>
                <a:gd name="T46" fmla="*/ 521 w 47"/>
                <a:gd name="T47" fmla="*/ 4406 h 83"/>
                <a:gd name="T48" fmla="*/ 807 w 47"/>
                <a:gd name="T49" fmla="*/ 4880 h 83"/>
                <a:gd name="T50" fmla="*/ 807 w 47"/>
                <a:gd name="T51" fmla="*/ 5236 h 83"/>
                <a:gd name="T52" fmla="*/ 940 w 47"/>
                <a:gd name="T53" fmla="*/ 5450 h 83"/>
                <a:gd name="T54" fmla="*/ 1067 w 47"/>
                <a:gd name="T55" fmla="*/ 5572 h 83"/>
                <a:gd name="T56" fmla="*/ 1067 w 47"/>
                <a:gd name="T57" fmla="*/ 5690 h 83"/>
                <a:gd name="T58" fmla="*/ 807 w 47"/>
                <a:gd name="T59" fmla="*/ 5812 h 83"/>
                <a:gd name="T60" fmla="*/ 807 w 47"/>
                <a:gd name="T61" fmla="*/ 5929 h 83"/>
                <a:gd name="T62" fmla="*/ 679 w 47"/>
                <a:gd name="T63" fmla="*/ 6260 h 83"/>
                <a:gd name="T64" fmla="*/ 393 w 47"/>
                <a:gd name="T65" fmla="*/ 6856 h 83"/>
                <a:gd name="T66" fmla="*/ 0 w 47"/>
                <a:gd name="T67" fmla="*/ 7666 h 83"/>
                <a:gd name="T68" fmla="*/ 0 w 47"/>
                <a:gd name="T69" fmla="*/ 8237 h 83"/>
                <a:gd name="T70" fmla="*/ 3600 w 47"/>
                <a:gd name="T71" fmla="*/ 8144 h 83"/>
                <a:gd name="T72" fmla="*/ 3600 w 47"/>
                <a:gd name="T73" fmla="*/ 8237 h 83"/>
                <a:gd name="T74" fmla="*/ 3467 w 47"/>
                <a:gd name="T75" fmla="*/ 8476 h 83"/>
                <a:gd name="T76" fmla="*/ 3600 w 47"/>
                <a:gd name="T77" fmla="*/ 8954 h 83"/>
                <a:gd name="T78" fmla="*/ 3860 w 47"/>
                <a:gd name="T79" fmla="*/ 9286 h 83"/>
                <a:gd name="T80" fmla="*/ 3988 w 47"/>
                <a:gd name="T81" fmla="*/ 9642 h 83"/>
                <a:gd name="T82" fmla="*/ 4249 w 47"/>
                <a:gd name="T83" fmla="*/ 9642 h 83"/>
                <a:gd name="T84" fmla="*/ 4667 w 47"/>
                <a:gd name="T85" fmla="*/ 9403 h 83"/>
                <a:gd name="T86" fmla="*/ 5449 w 47"/>
                <a:gd name="T87" fmla="*/ 9169 h 83"/>
                <a:gd name="T88" fmla="*/ 5734 w 47"/>
                <a:gd name="T89" fmla="*/ 9169 h 83"/>
                <a:gd name="T90" fmla="*/ 5995 w 47"/>
                <a:gd name="T91" fmla="*/ 9071 h 83"/>
                <a:gd name="T92" fmla="*/ 6128 w 47"/>
                <a:gd name="T93" fmla="*/ 9169 h 83"/>
                <a:gd name="T94" fmla="*/ 6260 w 47"/>
                <a:gd name="T95" fmla="*/ 9286 h 83"/>
                <a:gd name="T96" fmla="*/ 6260 w 47"/>
                <a:gd name="T97" fmla="*/ 9169 h 83"/>
                <a:gd name="T98" fmla="*/ 5867 w 47"/>
                <a:gd name="T99" fmla="*/ 6260 h 83"/>
                <a:gd name="T100" fmla="*/ 5867 w 47"/>
                <a:gd name="T101" fmla="*/ 6046 h 83"/>
                <a:gd name="T102" fmla="*/ 5995 w 47"/>
                <a:gd name="T103" fmla="*/ 239 h 83"/>
                <a:gd name="T104" fmla="*/ 5867 w 47"/>
                <a:gd name="T105" fmla="*/ 0 h 83"/>
                <a:gd name="T106" fmla="*/ 586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pattFill prst="pct20">
              <a:fgClr>
                <a:schemeClr val="tx2"/>
              </a:fgClr>
              <a:bgClr>
                <a:srgbClr val="AA1202"/>
              </a:bgClr>
            </a:pattFill>
            <a:ln w="12700" cmpd="sng">
              <a:solidFill>
                <a:schemeClr val="tx1"/>
              </a:solidFill>
              <a:prstDash val="solid"/>
              <a:round/>
              <a:headEnd/>
              <a:tailEnd/>
            </a:ln>
          </p:spPr>
          <p:txBody>
            <a:bodyPr/>
            <a:lstStyle/>
            <a:p>
              <a:endParaRPr lang="en-US"/>
            </a:p>
          </p:txBody>
        </p:sp>
      </p:grpSp>
      <p:sp>
        <p:nvSpPr>
          <p:cNvPr id="54298" name="Freeform 56"/>
          <p:cNvSpPr>
            <a:spLocks/>
          </p:cNvSpPr>
          <p:nvPr/>
        </p:nvSpPr>
        <p:spPr bwMode="auto">
          <a:xfrm>
            <a:off x="6114345" y="2732089"/>
            <a:ext cx="568677"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99" name="Freeform 57"/>
          <p:cNvSpPr>
            <a:spLocks/>
          </p:cNvSpPr>
          <p:nvPr/>
        </p:nvSpPr>
        <p:spPr bwMode="auto">
          <a:xfrm>
            <a:off x="5923845" y="3127376"/>
            <a:ext cx="738012"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300" name="Freeform 4"/>
          <p:cNvSpPr>
            <a:spLocks/>
          </p:cNvSpPr>
          <p:nvPr/>
        </p:nvSpPr>
        <p:spPr bwMode="auto">
          <a:xfrm>
            <a:off x="3962400" y="2794000"/>
            <a:ext cx="805745"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01" name="Freeform 6"/>
          <p:cNvSpPr>
            <a:spLocks/>
          </p:cNvSpPr>
          <p:nvPr/>
        </p:nvSpPr>
        <p:spPr bwMode="auto">
          <a:xfrm>
            <a:off x="4020256" y="3590925"/>
            <a:ext cx="839611"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02" name="Freeform 8"/>
          <p:cNvSpPr>
            <a:spLocks/>
          </p:cNvSpPr>
          <p:nvPr/>
        </p:nvSpPr>
        <p:spPr bwMode="auto">
          <a:xfrm>
            <a:off x="4731456" y="31273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03" name="Freeform 10"/>
          <p:cNvSpPr>
            <a:spLocks/>
          </p:cNvSpPr>
          <p:nvPr/>
        </p:nvSpPr>
        <p:spPr bwMode="auto">
          <a:xfrm>
            <a:off x="5343879" y="3265489"/>
            <a:ext cx="719667"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04" name="Freeform 11"/>
          <p:cNvSpPr>
            <a:spLocks/>
          </p:cNvSpPr>
          <p:nvPr/>
        </p:nvSpPr>
        <p:spPr bwMode="auto">
          <a:xfrm>
            <a:off x="5280378" y="3560764"/>
            <a:ext cx="801511"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05" name="Freeform 12"/>
          <p:cNvSpPr>
            <a:spLocks/>
          </p:cNvSpPr>
          <p:nvPr/>
        </p:nvSpPr>
        <p:spPr bwMode="auto">
          <a:xfrm>
            <a:off x="5489223" y="3824288"/>
            <a:ext cx="376767"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06" name="Freeform 14"/>
          <p:cNvSpPr>
            <a:spLocks/>
          </p:cNvSpPr>
          <p:nvPr/>
        </p:nvSpPr>
        <p:spPr bwMode="auto">
          <a:xfrm>
            <a:off x="5844823" y="3459163"/>
            <a:ext cx="860778"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07" name="Freeform 17"/>
          <p:cNvSpPr>
            <a:spLocks/>
          </p:cNvSpPr>
          <p:nvPr/>
        </p:nvSpPr>
        <p:spPr bwMode="auto">
          <a:xfrm>
            <a:off x="4844345" y="3660776"/>
            <a:ext cx="486833"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ED4213"/>
          </a:solidFill>
          <a:ln w="12700" cmpd="sng">
            <a:solidFill>
              <a:schemeClr val="tx1"/>
            </a:solidFill>
            <a:prstDash val="solid"/>
            <a:round/>
            <a:headEnd/>
            <a:tailEnd/>
          </a:ln>
        </p:spPr>
        <p:txBody>
          <a:bodyPr/>
          <a:lstStyle/>
          <a:p>
            <a:endParaRPr lang="en-US"/>
          </a:p>
        </p:txBody>
      </p:sp>
      <p:grpSp>
        <p:nvGrpSpPr>
          <p:cNvPr id="54308" name="Group 25"/>
          <p:cNvGrpSpPr>
            <a:grpSpLocks/>
          </p:cNvGrpSpPr>
          <p:nvPr/>
        </p:nvGrpSpPr>
        <p:grpSpPr bwMode="auto">
          <a:xfrm>
            <a:off x="1027289" y="3886200"/>
            <a:ext cx="1786467" cy="1390650"/>
            <a:chOff x="768" y="2832"/>
            <a:chExt cx="1203" cy="876"/>
          </a:xfrm>
        </p:grpSpPr>
        <p:sp>
          <p:nvSpPr>
            <p:cNvPr id="54343" name="Freeform 26"/>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44" name="Freeform 27"/>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ED4213"/>
            </a:solidFill>
            <a:ln w="12700" cmpd="sng">
              <a:solidFill>
                <a:schemeClr val="tx1"/>
              </a:solidFill>
              <a:prstDash val="solid"/>
              <a:round/>
              <a:headEnd/>
              <a:tailEnd/>
            </a:ln>
          </p:spPr>
          <p:txBody>
            <a:bodyPr/>
            <a:lstStyle/>
            <a:p>
              <a:endParaRPr lang="en-US"/>
            </a:p>
          </p:txBody>
        </p:sp>
        <p:sp>
          <p:nvSpPr>
            <p:cNvPr id="54345" name="Freeform 28"/>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46" name="Freeform 29"/>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4347" name="Freeform 30"/>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48" name="Freeform 31"/>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4349" name="Freeform 32"/>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50" name="Freeform 33"/>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4351" name="Freeform 34"/>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52" name="Freeform 35"/>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4353" name="Freeform 36"/>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54" name="Freeform 37"/>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4355" name="Freeform 38"/>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56" name="Freeform 39"/>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57" name="Freeform 40"/>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ED4213"/>
            </a:solidFill>
            <a:ln w="12700" cmpd="sng">
              <a:solidFill>
                <a:schemeClr val="tx1"/>
              </a:solidFill>
              <a:prstDash val="solid"/>
              <a:round/>
              <a:headEnd/>
              <a:tailEnd/>
            </a:ln>
          </p:spPr>
          <p:txBody>
            <a:bodyPr/>
            <a:lstStyle/>
            <a:p>
              <a:endParaRPr lang="en-US"/>
            </a:p>
          </p:txBody>
        </p:sp>
      </p:grpSp>
      <p:grpSp>
        <p:nvGrpSpPr>
          <p:cNvPr id="54309" name="Group 51"/>
          <p:cNvGrpSpPr>
            <a:grpSpLocks/>
          </p:cNvGrpSpPr>
          <p:nvPr/>
        </p:nvGrpSpPr>
        <p:grpSpPr bwMode="auto">
          <a:xfrm>
            <a:off x="5177367" y="2197100"/>
            <a:ext cx="738011" cy="742950"/>
            <a:chOff x="3562" y="1636"/>
            <a:chExt cx="497" cy="468"/>
          </a:xfrm>
        </p:grpSpPr>
        <p:sp>
          <p:nvSpPr>
            <p:cNvPr id="54341" name="Freeform 52"/>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42" name="Freeform 53"/>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ED4213"/>
            </a:solidFill>
            <a:ln w="12700" cmpd="sng">
              <a:solidFill>
                <a:schemeClr val="tx1"/>
              </a:solidFill>
              <a:prstDash val="solid"/>
              <a:round/>
              <a:headEnd/>
              <a:tailEnd/>
            </a:ln>
          </p:spPr>
          <p:txBody>
            <a:bodyPr/>
            <a:lstStyle/>
            <a:p>
              <a:endParaRPr lang="en-US"/>
            </a:p>
          </p:txBody>
        </p:sp>
      </p:grpSp>
      <p:sp>
        <p:nvSpPr>
          <p:cNvPr id="54310" name="Freeform 54"/>
          <p:cNvSpPr>
            <a:spLocks/>
          </p:cNvSpPr>
          <p:nvPr/>
        </p:nvSpPr>
        <p:spPr bwMode="auto">
          <a:xfrm>
            <a:off x="5475111" y="2917826"/>
            <a:ext cx="290689"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11" name="Freeform 58"/>
          <p:cNvSpPr>
            <a:spLocks/>
          </p:cNvSpPr>
          <p:nvPr/>
        </p:nvSpPr>
        <p:spPr bwMode="auto">
          <a:xfrm>
            <a:off x="5974644" y="3730626"/>
            <a:ext cx="498123"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12" name="Freeform 59"/>
          <p:cNvSpPr>
            <a:spLocks/>
          </p:cNvSpPr>
          <p:nvPr/>
        </p:nvSpPr>
        <p:spPr bwMode="auto">
          <a:xfrm>
            <a:off x="5748867" y="3784600"/>
            <a:ext cx="530578"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13" name="Freeform 60"/>
          <p:cNvSpPr>
            <a:spLocks/>
          </p:cNvSpPr>
          <p:nvPr/>
        </p:nvSpPr>
        <p:spPr bwMode="auto">
          <a:xfrm>
            <a:off x="6248400" y="3041650"/>
            <a:ext cx="450145"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314" name="Freeform 61"/>
          <p:cNvSpPr>
            <a:spLocks/>
          </p:cNvSpPr>
          <p:nvPr/>
        </p:nvSpPr>
        <p:spPr bwMode="auto">
          <a:xfrm>
            <a:off x="6589889" y="3017839"/>
            <a:ext cx="108656"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315" name="Freeform 62"/>
          <p:cNvSpPr>
            <a:spLocks/>
          </p:cNvSpPr>
          <p:nvPr/>
        </p:nvSpPr>
        <p:spPr bwMode="auto">
          <a:xfrm>
            <a:off x="6618111" y="2801939"/>
            <a:ext cx="136878"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316" name="Freeform 63"/>
          <p:cNvSpPr>
            <a:spLocks/>
          </p:cNvSpPr>
          <p:nvPr/>
        </p:nvSpPr>
        <p:spPr bwMode="auto">
          <a:xfrm>
            <a:off x="6740879" y="2654301"/>
            <a:ext cx="166511"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4317" name="Freeform 64"/>
          <p:cNvSpPr>
            <a:spLocks/>
          </p:cNvSpPr>
          <p:nvPr/>
        </p:nvSpPr>
        <p:spPr bwMode="auto">
          <a:xfrm>
            <a:off x="6733822" y="2522538"/>
            <a:ext cx="327378"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318" name="Freeform 65"/>
          <p:cNvSpPr>
            <a:spLocks/>
          </p:cNvSpPr>
          <p:nvPr/>
        </p:nvSpPr>
        <p:spPr bwMode="auto">
          <a:xfrm>
            <a:off x="6886222" y="2638425"/>
            <a:ext cx="86078"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319" name="Freeform 66"/>
          <p:cNvSpPr>
            <a:spLocks/>
          </p:cNvSpPr>
          <p:nvPr/>
        </p:nvSpPr>
        <p:spPr bwMode="auto">
          <a:xfrm>
            <a:off x="6791678" y="2212975"/>
            <a:ext cx="15240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320" name="Freeform 67"/>
          <p:cNvSpPr>
            <a:spLocks/>
          </p:cNvSpPr>
          <p:nvPr/>
        </p:nvSpPr>
        <p:spPr bwMode="auto">
          <a:xfrm>
            <a:off x="6842478" y="1887539"/>
            <a:ext cx="354188"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54321" name="Group 68"/>
          <p:cNvGrpSpPr>
            <a:grpSpLocks/>
          </p:cNvGrpSpPr>
          <p:nvPr/>
        </p:nvGrpSpPr>
        <p:grpSpPr bwMode="auto">
          <a:xfrm>
            <a:off x="2808112" y="4589463"/>
            <a:ext cx="928511" cy="635000"/>
            <a:chOff x="1991" y="3321"/>
            <a:chExt cx="361" cy="231"/>
          </a:xfrm>
        </p:grpSpPr>
        <p:sp>
          <p:nvSpPr>
            <p:cNvPr id="54333" name="Freeform 69"/>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54334" name="Freeform 70"/>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54335" name="Freeform 71"/>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54336" name="Freeform 72"/>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54337" name="Freeform 73"/>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54338" name="Freeform 74"/>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54339" name="Freeform 75"/>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54340" name="Freeform 76"/>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chemeClr val="accent2"/>
            </a:solidFill>
            <a:ln w="12700" cmpd="sng">
              <a:solidFill>
                <a:schemeClr val="tx1"/>
              </a:solidFill>
              <a:prstDash val="solid"/>
              <a:round/>
              <a:headEnd/>
              <a:tailEnd/>
            </a:ln>
          </p:spPr>
          <p:txBody>
            <a:bodyPr/>
            <a:lstStyle/>
            <a:p>
              <a:endParaRPr lang="en-US"/>
            </a:p>
          </p:txBody>
        </p:sp>
      </p:grpSp>
      <p:sp>
        <p:nvSpPr>
          <p:cNvPr id="54322" name="Rectangle 77"/>
          <p:cNvSpPr>
            <a:spLocks noGrp="1" noChangeArrowheads="1"/>
          </p:cNvSpPr>
          <p:nvPr>
            <p:ph type="title"/>
          </p:nvPr>
        </p:nvSpPr>
        <p:spPr>
          <a:xfrm>
            <a:off x="0" y="242888"/>
            <a:ext cx="9144000" cy="1143000"/>
          </a:xfrm>
        </p:spPr>
        <p:txBody>
          <a:bodyPr/>
          <a:lstStyle/>
          <a:p>
            <a:pPr eaLnBrk="1" hangingPunct="1"/>
            <a:r>
              <a:rPr lang="en-US" altLang="en-US" sz="2400" smtClean="0"/>
              <a:t>Obesity Trends* Among U.S. Adults</a:t>
            </a:r>
            <a:br>
              <a:rPr lang="en-US" altLang="en-US" sz="2400" smtClean="0"/>
            </a:br>
            <a:r>
              <a:rPr lang="en-US" altLang="en-US" sz="2400" smtClean="0">
                <a:solidFill>
                  <a:srgbClr val="DE3021"/>
                </a:solidFill>
              </a:rPr>
              <a:t>BRFSS, 2005</a:t>
            </a:r>
          </a:p>
        </p:txBody>
      </p:sp>
      <p:sp>
        <p:nvSpPr>
          <p:cNvPr id="54323" name="Text Box 86"/>
          <p:cNvSpPr txBox="1">
            <a:spLocks noChangeArrowheads="1"/>
          </p:cNvSpPr>
          <p:nvPr/>
        </p:nvSpPr>
        <p:spPr bwMode="auto">
          <a:xfrm>
            <a:off x="2119489" y="1200151"/>
            <a:ext cx="55194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altLang="en-US" sz="1400" b="1">
                <a:solidFill>
                  <a:srgbClr val="000000"/>
                </a:solidFill>
                <a:latin typeface="Verdana" pitchFamily="34" charset="0"/>
              </a:rPr>
              <a:t>(*BMI ≥30, or ~ 30 lbs. overweight for 5’ 4” person)</a:t>
            </a:r>
          </a:p>
        </p:txBody>
      </p:sp>
      <p:sp>
        <p:nvSpPr>
          <p:cNvPr id="54324" name="Rectangle 101"/>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54325" name="Rectangle 102"/>
          <p:cNvSpPr>
            <a:spLocks noChangeArrowheads="1"/>
          </p:cNvSpPr>
          <p:nvPr/>
        </p:nvSpPr>
        <p:spPr bwMode="auto">
          <a:xfrm>
            <a:off x="1347612" y="5953125"/>
            <a:ext cx="208844" cy="234950"/>
          </a:xfrm>
          <a:prstGeom prst="rect">
            <a:avLst/>
          </a:prstGeom>
          <a:solidFill>
            <a:srgbClr val="99CCFF"/>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54326" name="Rectangle 103"/>
          <p:cNvSpPr>
            <a:spLocks noChangeArrowheads="1"/>
          </p:cNvSpPr>
          <p:nvPr/>
        </p:nvSpPr>
        <p:spPr bwMode="auto">
          <a:xfrm>
            <a:off x="2064456" y="5951538"/>
            <a:ext cx="208844" cy="234950"/>
          </a:xfrm>
          <a:prstGeom prst="rect">
            <a:avLst/>
          </a:prstGeom>
          <a:solidFill>
            <a:srgbClr val="6699FF"/>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pPr algn="ctr"/>
            <a:endParaRPr lang="en-US" altLang="en-US">
              <a:solidFill>
                <a:srgbClr val="000000"/>
              </a:solidFill>
            </a:endParaRPr>
          </a:p>
        </p:txBody>
      </p:sp>
      <p:sp>
        <p:nvSpPr>
          <p:cNvPr id="54327" name="Rectangle 104"/>
          <p:cNvSpPr>
            <a:spLocks noChangeArrowheads="1"/>
          </p:cNvSpPr>
          <p:nvPr/>
        </p:nvSpPr>
        <p:spPr bwMode="auto">
          <a:xfrm>
            <a:off x="3060701" y="5961063"/>
            <a:ext cx="208844" cy="234950"/>
          </a:xfrm>
          <a:prstGeom prst="rect">
            <a:avLst/>
          </a:prstGeom>
          <a:solidFill>
            <a:srgbClr val="0000A0"/>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54328" name="Rectangle 105"/>
          <p:cNvSpPr>
            <a:spLocks noChangeArrowheads="1"/>
          </p:cNvSpPr>
          <p:nvPr/>
        </p:nvSpPr>
        <p:spPr bwMode="auto">
          <a:xfrm>
            <a:off x="4996745" y="5948363"/>
            <a:ext cx="208844" cy="234950"/>
          </a:xfrm>
          <a:prstGeom prst="rect">
            <a:avLst/>
          </a:prstGeom>
          <a:solidFill>
            <a:srgbClr val="ED4213"/>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54329" name="Rectangle 106"/>
          <p:cNvSpPr>
            <a:spLocks noChangeArrowheads="1"/>
          </p:cNvSpPr>
          <p:nvPr/>
        </p:nvSpPr>
        <p:spPr bwMode="auto">
          <a:xfrm>
            <a:off x="4037190" y="5945188"/>
            <a:ext cx="208844" cy="234950"/>
          </a:xfrm>
          <a:prstGeom prst="rect">
            <a:avLst/>
          </a:prstGeom>
          <a:solidFill>
            <a:srgbClr val="FFC66D"/>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54330" name="Rectangle 107"/>
          <p:cNvSpPr>
            <a:spLocks noChangeArrowheads="1"/>
          </p:cNvSpPr>
          <p:nvPr/>
        </p:nvSpPr>
        <p:spPr bwMode="auto">
          <a:xfrm>
            <a:off x="395110" y="5892800"/>
            <a:ext cx="7148689"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54331" name="Rectangle 108" descr="20%"/>
          <p:cNvSpPr>
            <a:spLocks noChangeArrowheads="1"/>
          </p:cNvSpPr>
          <p:nvPr/>
        </p:nvSpPr>
        <p:spPr bwMode="auto">
          <a:xfrm>
            <a:off x="6002867" y="5948363"/>
            <a:ext cx="208844" cy="234950"/>
          </a:xfrm>
          <a:prstGeom prst="rect">
            <a:avLst/>
          </a:prstGeom>
          <a:pattFill prst="pct20">
            <a:fgClr>
              <a:schemeClr val="tx2"/>
            </a:fgClr>
            <a:bgClr>
              <a:srgbClr val="AA1202"/>
            </a:bgClr>
          </a:patt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54332" name="Text Box 81"/>
          <p:cNvSpPr txBox="1">
            <a:spLocks noChangeArrowheads="1"/>
          </p:cNvSpPr>
          <p:nvPr/>
        </p:nvSpPr>
        <p:spPr bwMode="auto">
          <a:xfrm>
            <a:off x="173566" y="5913438"/>
            <a:ext cx="7240411"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altLang="en-US" sz="1400" b="1" dirty="0">
                <a:solidFill>
                  <a:srgbClr val="000000"/>
                </a:solidFill>
                <a:latin typeface="Arial Narrow" pitchFamily="34" charset="0"/>
              </a:rPr>
              <a:t> No Data          &lt;10%           10%–14%	    15%–19%           20%–24%          25%–29%           ≥30%</a:t>
            </a:r>
            <a:r>
              <a:rPr lang="en-US" altLang="en-US" sz="1400" dirty="0">
                <a:solidFill>
                  <a:srgbClr val="000000"/>
                </a:solidFill>
                <a:latin typeface="Arial Narrow" pitchFamily="34" charset="0"/>
              </a:rPr>
              <a:t> </a:t>
            </a:r>
          </a:p>
        </p:txBody>
      </p:sp>
    </p:spTree>
    <p:extLst>
      <p:ext uri="{BB962C8B-B14F-4D97-AF65-F5344CB8AC3E}">
        <p14:creationId xmlns:p14="http://schemas.microsoft.com/office/powerpoint/2010/main" val="413474635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298" name="Group 2"/>
          <p:cNvGrpSpPr>
            <a:grpSpLocks/>
          </p:cNvGrpSpPr>
          <p:nvPr/>
        </p:nvGrpSpPr>
        <p:grpSpPr bwMode="auto">
          <a:xfrm>
            <a:off x="1027289" y="1709738"/>
            <a:ext cx="6169378" cy="3567112"/>
            <a:chOff x="728" y="1077"/>
            <a:chExt cx="4372" cy="2247"/>
          </a:xfrm>
        </p:grpSpPr>
        <p:sp>
          <p:nvSpPr>
            <p:cNvPr id="55310" name="Freeform 3"/>
            <p:cNvSpPr>
              <a:spLocks/>
            </p:cNvSpPr>
            <p:nvPr/>
          </p:nvSpPr>
          <p:spPr bwMode="auto">
            <a:xfrm>
              <a:off x="2844" y="1262"/>
              <a:ext cx="456" cy="269"/>
            </a:xfrm>
            <a:custGeom>
              <a:avLst/>
              <a:gdLst>
                <a:gd name="T0" fmla="*/ 0 w 89"/>
                <a:gd name="T1" fmla="*/ 5957 h 55"/>
                <a:gd name="T2" fmla="*/ 681 w 89"/>
                <a:gd name="T3" fmla="*/ 0 h 55"/>
                <a:gd name="T4" fmla="*/ 5908 w 89"/>
                <a:gd name="T5" fmla="*/ 357 h 55"/>
                <a:gd name="T6" fmla="*/ 11026 w 89"/>
                <a:gd name="T7" fmla="*/ 479 h 55"/>
                <a:gd name="T8" fmla="*/ 11026 w 89"/>
                <a:gd name="T9" fmla="*/ 572 h 55"/>
                <a:gd name="T10" fmla="*/ 11159 w 89"/>
                <a:gd name="T11" fmla="*/ 1052 h 55"/>
                <a:gd name="T12" fmla="*/ 11159 w 89"/>
                <a:gd name="T13" fmla="*/ 1174 h 55"/>
                <a:gd name="T14" fmla="*/ 11026 w 89"/>
                <a:gd name="T15" fmla="*/ 1531 h 55"/>
                <a:gd name="T16" fmla="*/ 11026 w 89"/>
                <a:gd name="T17" fmla="*/ 2103 h 55"/>
                <a:gd name="T18" fmla="*/ 11287 w 89"/>
                <a:gd name="T19" fmla="*/ 2680 h 55"/>
                <a:gd name="T20" fmla="*/ 11446 w 89"/>
                <a:gd name="T21" fmla="*/ 2920 h 55"/>
                <a:gd name="T22" fmla="*/ 11579 w 89"/>
                <a:gd name="T23" fmla="*/ 3517 h 55"/>
                <a:gd name="T24" fmla="*/ 11579 w 89"/>
                <a:gd name="T25" fmla="*/ 4451 h 55"/>
                <a:gd name="T26" fmla="*/ 11707 w 89"/>
                <a:gd name="T27" fmla="*/ 4690 h 55"/>
                <a:gd name="T28" fmla="*/ 11707 w 89"/>
                <a:gd name="T29" fmla="*/ 5023 h 55"/>
                <a:gd name="T30" fmla="*/ 11707 w 89"/>
                <a:gd name="T31" fmla="*/ 5145 h 55"/>
                <a:gd name="T32" fmla="*/ 11969 w 89"/>
                <a:gd name="T33" fmla="*/ 5957 h 55"/>
                <a:gd name="T34" fmla="*/ 11969 w 89"/>
                <a:gd name="T35" fmla="*/ 6197 h 55"/>
                <a:gd name="T36" fmla="*/ 11969 w 89"/>
                <a:gd name="T37" fmla="*/ 6436 h 55"/>
                <a:gd name="T38" fmla="*/ 0 w 89"/>
                <a:gd name="T39" fmla="*/ 5957 h 55"/>
                <a:gd name="T40" fmla="*/ 0 w 89"/>
                <a:gd name="T41" fmla="*/ 595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11" name="Freeform 4"/>
            <p:cNvSpPr>
              <a:spLocks/>
            </p:cNvSpPr>
            <p:nvPr/>
          </p:nvSpPr>
          <p:spPr bwMode="auto">
            <a:xfrm>
              <a:off x="2824" y="1511"/>
              <a:ext cx="483" cy="312"/>
            </a:xfrm>
            <a:custGeom>
              <a:avLst/>
              <a:gdLst>
                <a:gd name="T0" fmla="*/ 0 w 94"/>
                <a:gd name="T1" fmla="*/ 5918 h 64"/>
                <a:gd name="T2" fmla="*/ 396 w 94"/>
                <a:gd name="T3" fmla="*/ 1974 h 64"/>
                <a:gd name="T4" fmla="*/ 555 w 94"/>
                <a:gd name="T5" fmla="*/ 0 h 64"/>
                <a:gd name="T6" fmla="*/ 12620 w 94"/>
                <a:gd name="T7" fmla="*/ 473 h 64"/>
                <a:gd name="T8" fmla="*/ 12620 w 94"/>
                <a:gd name="T9" fmla="*/ 687 h 64"/>
                <a:gd name="T10" fmla="*/ 12486 w 94"/>
                <a:gd name="T11" fmla="*/ 809 h 64"/>
                <a:gd name="T12" fmla="*/ 12198 w 94"/>
                <a:gd name="T13" fmla="*/ 1165 h 64"/>
                <a:gd name="T14" fmla="*/ 12198 w 94"/>
                <a:gd name="T15" fmla="*/ 1282 h 64"/>
                <a:gd name="T16" fmla="*/ 12753 w 94"/>
                <a:gd name="T17" fmla="*/ 1736 h 64"/>
                <a:gd name="T18" fmla="*/ 12753 w 94"/>
                <a:gd name="T19" fmla="*/ 5324 h 64"/>
                <a:gd name="T20" fmla="*/ 12753 w 94"/>
                <a:gd name="T21" fmla="*/ 5324 h 64"/>
                <a:gd name="T22" fmla="*/ 12486 w 94"/>
                <a:gd name="T23" fmla="*/ 5324 h 64"/>
                <a:gd name="T24" fmla="*/ 12620 w 94"/>
                <a:gd name="T25" fmla="*/ 5441 h 64"/>
                <a:gd name="T26" fmla="*/ 12753 w 94"/>
                <a:gd name="T27" fmla="*/ 5562 h 64"/>
                <a:gd name="T28" fmla="*/ 12620 w 94"/>
                <a:gd name="T29" fmla="*/ 5796 h 64"/>
                <a:gd name="T30" fmla="*/ 12753 w 94"/>
                <a:gd name="T31" fmla="*/ 5918 h 64"/>
                <a:gd name="T32" fmla="*/ 12753 w 94"/>
                <a:gd name="T33" fmla="*/ 6250 h 64"/>
                <a:gd name="T34" fmla="*/ 12620 w 94"/>
                <a:gd name="T35" fmla="*/ 6250 h 64"/>
                <a:gd name="T36" fmla="*/ 12753 w 94"/>
                <a:gd name="T37" fmla="*/ 6489 h 64"/>
                <a:gd name="T38" fmla="*/ 12486 w 94"/>
                <a:gd name="T39" fmla="*/ 6845 h 64"/>
                <a:gd name="T40" fmla="*/ 12753 w 94"/>
                <a:gd name="T41" fmla="*/ 7176 h 64"/>
                <a:gd name="T42" fmla="*/ 12753 w 94"/>
                <a:gd name="T43" fmla="*/ 7415 h 64"/>
                <a:gd name="T44" fmla="*/ 12753 w 94"/>
                <a:gd name="T45" fmla="*/ 7415 h 64"/>
                <a:gd name="T46" fmla="*/ 12358 w 94"/>
                <a:gd name="T47" fmla="*/ 7176 h 64"/>
                <a:gd name="T48" fmla="*/ 11669 w 94"/>
                <a:gd name="T49" fmla="*/ 6845 h 64"/>
                <a:gd name="T50" fmla="*/ 11407 w 94"/>
                <a:gd name="T51" fmla="*/ 6728 h 64"/>
                <a:gd name="T52" fmla="*/ 11114 w 94"/>
                <a:gd name="T53" fmla="*/ 6728 h 64"/>
                <a:gd name="T54" fmla="*/ 10852 w 94"/>
                <a:gd name="T55" fmla="*/ 6937 h 64"/>
                <a:gd name="T56" fmla="*/ 10718 w 94"/>
                <a:gd name="T57" fmla="*/ 6937 h 64"/>
                <a:gd name="T58" fmla="*/ 10456 w 94"/>
                <a:gd name="T59" fmla="*/ 6937 h 64"/>
                <a:gd name="T60" fmla="*/ 10323 w 94"/>
                <a:gd name="T61" fmla="*/ 6606 h 64"/>
                <a:gd name="T62" fmla="*/ 10164 w 94"/>
                <a:gd name="T63" fmla="*/ 6489 h 64"/>
                <a:gd name="T64" fmla="*/ 9902 w 94"/>
                <a:gd name="T65" fmla="*/ 6606 h 64"/>
                <a:gd name="T66" fmla="*/ 9634 w 94"/>
                <a:gd name="T67" fmla="*/ 6606 h 64"/>
                <a:gd name="T68" fmla="*/ 9372 w 94"/>
                <a:gd name="T69" fmla="*/ 6250 h 64"/>
                <a:gd name="T70" fmla="*/ 0 w 94"/>
                <a:gd name="T71" fmla="*/ 5918 h 64"/>
                <a:gd name="T72" fmla="*/ 0 w 94"/>
                <a:gd name="T73" fmla="*/ 5918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12" name="Freeform 5"/>
            <p:cNvSpPr>
              <a:spLocks/>
            </p:cNvSpPr>
            <p:nvPr/>
          </p:nvSpPr>
          <p:spPr bwMode="auto">
            <a:xfrm>
              <a:off x="2921" y="2018"/>
              <a:ext cx="512" cy="259"/>
            </a:xfrm>
            <a:custGeom>
              <a:avLst/>
              <a:gdLst>
                <a:gd name="T0" fmla="*/ 394 w 100"/>
                <a:gd name="T1" fmla="*/ 0 h 53"/>
                <a:gd name="T2" fmla="*/ 11955 w 100"/>
                <a:gd name="T3" fmla="*/ 239 h 53"/>
                <a:gd name="T4" fmla="*/ 12739 w 100"/>
                <a:gd name="T5" fmla="*/ 694 h 53"/>
                <a:gd name="T6" fmla="*/ 12477 w 100"/>
                <a:gd name="T7" fmla="*/ 933 h 53"/>
                <a:gd name="T8" fmla="*/ 12477 w 100"/>
                <a:gd name="T9" fmla="*/ 1168 h 53"/>
                <a:gd name="T10" fmla="*/ 12611 w 100"/>
                <a:gd name="T11" fmla="*/ 1407 h 53"/>
                <a:gd name="T12" fmla="*/ 12739 w 100"/>
                <a:gd name="T13" fmla="*/ 1407 h 53"/>
                <a:gd name="T14" fmla="*/ 12897 w 100"/>
                <a:gd name="T15" fmla="*/ 1745 h 53"/>
                <a:gd name="T16" fmla="*/ 13030 w 100"/>
                <a:gd name="T17" fmla="*/ 1862 h 53"/>
                <a:gd name="T18" fmla="*/ 13292 w 100"/>
                <a:gd name="T19" fmla="*/ 1862 h 53"/>
                <a:gd name="T20" fmla="*/ 13292 w 100"/>
                <a:gd name="T21" fmla="*/ 1984 h 53"/>
                <a:gd name="T22" fmla="*/ 13420 w 100"/>
                <a:gd name="T23" fmla="*/ 6187 h 53"/>
                <a:gd name="T24" fmla="*/ 0 w 100"/>
                <a:gd name="T25" fmla="*/ 5947 h 53"/>
                <a:gd name="T26" fmla="*/ 394 w 100"/>
                <a:gd name="T27" fmla="*/ 0 h 53"/>
                <a:gd name="T28" fmla="*/ 394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13" name="Freeform 6"/>
            <p:cNvSpPr>
              <a:spLocks/>
            </p:cNvSpPr>
            <p:nvPr/>
          </p:nvSpPr>
          <p:spPr bwMode="auto">
            <a:xfrm>
              <a:off x="3296" y="1726"/>
              <a:ext cx="420" cy="263"/>
            </a:xfrm>
            <a:custGeom>
              <a:avLst/>
              <a:gdLst>
                <a:gd name="T0" fmla="*/ 8866 w 82"/>
                <a:gd name="T1" fmla="*/ 0 h 54"/>
                <a:gd name="T2" fmla="*/ 9127 w 82"/>
                <a:gd name="T3" fmla="*/ 453 h 54"/>
                <a:gd name="T4" fmla="*/ 8999 w 82"/>
                <a:gd name="T5" fmla="*/ 687 h 54"/>
                <a:gd name="T6" fmla="*/ 9260 w 82"/>
                <a:gd name="T7" fmla="*/ 1495 h 54"/>
                <a:gd name="T8" fmla="*/ 9942 w 82"/>
                <a:gd name="T9" fmla="*/ 1851 h 54"/>
                <a:gd name="T10" fmla="*/ 10075 w 82"/>
                <a:gd name="T11" fmla="*/ 2089 h 54"/>
                <a:gd name="T12" fmla="*/ 10495 w 82"/>
                <a:gd name="T13" fmla="*/ 2421 h 54"/>
                <a:gd name="T14" fmla="*/ 11017 w 82"/>
                <a:gd name="T15" fmla="*/ 3015 h 54"/>
                <a:gd name="T16" fmla="*/ 10756 w 82"/>
                <a:gd name="T17" fmla="*/ 3346 h 54"/>
                <a:gd name="T18" fmla="*/ 10756 w 82"/>
                <a:gd name="T19" fmla="*/ 3580 h 54"/>
                <a:gd name="T20" fmla="*/ 10075 w 82"/>
                <a:gd name="T21" fmla="*/ 3935 h 54"/>
                <a:gd name="T22" fmla="*/ 9680 w 82"/>
                <a:gd name="T23" fmla="*/ 4033 h 54"/>
                <a:gd name="T24" fmla="*/ 9419 w 82"/>
                <a:gd name="T25" fmla="*/ 4388 h 54"/>
                <a:gd name="T26" fmla="*/ 9680 w 82"/>
                <a:gd name="T27" fmla="*/ 4744 h 54"/>
                <a:gd name="T28" fmla="*/ 9680 w 82"/>
                <a:gd name="T29" fmla="*/ 5075 h 54"/>
                <a:gd name="T30" fmla="*/ 9127 w 82"/>
                <a:gd name="T31" fmla="*/ 5786 h 54"/>
                <a:gd name="T32" fmla="*/ 8999 w 82"/>
                <a:gd name="T33" fmla="*/ 6122 h 54"/>
                <a:gd name="T34" fmla="*/ 8472 w 82"/>
                <a:gd name="T35" fmla="*/ 5786 h 54"/>
                <a:gd name="T36" fmla="*/ 1470 w 82"/>
                <a:gd name="T37" fmla="*/ 5883 h 54"/>
                <a:gd name="T38" fmla="*/ 1470 w 82"/>
                <a:gd name="T39" fmla="*/ 5552 h 54"/>
                <a:gd name="T40" fmla="*/ 1209 w 82"/>
                <a:gd name="T41" fmla="*/ 5197 h 54"/>
                <a:gd name="T42" fmla="*/ 1337 w 82"/>
                <a:gd name="T43" fmla="*/ 4861 h 54"/>
                <a:gd name="T44" fmla="*/ 1076 w 82"/>
                <a:gd name="T45" fmla="*/ 4505 h 54"/>
                <a:gd name="T46" fmla="*/ 1076 w 82"/>
                <a:gd name="T47" fmla="*/ 4150 h 54"/>
                <a:gd name="T48" fmla="*/ 814 w 82"/>
                <a:gd name="T49" fmla="*/ 3818 h 54"/>
                <a:gd name="T50" fmla="*/ 681 w 82"/>
                <a:gd name="T51" fmla="*/ 3580 h 54"/>
                <a:gd name="T52" fmla="*/ 394 w 82"/>
                <a:gd name="T53" fmla="*/ 3015 h 54"/>
                <a:gd name="T54" fmla="*/ 522 w 82"/>
                <a:gd name="T55" fmla="*/ 2654 h 54"/>
                <a:gd name="T56" fmla="*/ 261 w 82"/>
                <a:gd name="T57" fmla="*/ 2299 h 54"/>
                <a:gd name="T58" fmla="*/ 261 w 82"/>
                <a:gd name="T59" fmla="*/ 2089 h 54"/>
                <a:gd name="T60" fmla="*/ 261 w 82"/>
                <a:gd name="T61" fmla="*/ 1373 h 54"/>
                <a:gd name="T62" fmla="*/ 261 w 82"/>
                <a:gd name="T63" fmla="*/ 1164 h 54"/>
                <a:gd name="T64" fmla="*/ 133 w 82"/>
                <a:gd name="T65" fmla="*/ 687 h 54"/>
                <a:gd name="T66" fmla="*/ 133 w 82"/>
                <a:gd name="T67" fmla="*/ 356 h 54"/>
                <a:gd name="T68" fmla="*/ 261 w 82"/>
                <a:gd name="T69" fmla="*/ 239 h 54"/>
                <a:gd name="T70" fmla="*/ 261 w 82"/>
                <a:gd name="T71" fmla="*/ 239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14" name="Freeform 7"/>
            <p:cNvSpPr>
              <a:spLocks/>
            </p:cNvSpPr>
            <p:nvPr/>
          </p:nvSpPr>
          <p:spPr bwMode="auto">
            <a:xfrm>
              <a:off x="3526" y="1438"/>
              <a:ext cx="364" cy="371"/>
            </a:xfrm>
            <a:custGeom>
              <a:avLst/>
              <a:gdLst>
                <a:gd name="T0" fmla="*/ 3917 w 71"/>
                <a:gd name="T1" fmla="*/ 8723 h 76"/>
                <a:gd name="T2" fmla="*/ 3235 w 71"/>
                <a:gd name="T3" fmla="*/ 8362 h 76"/>
                <a:gd name="T4" fmla="*/ 2968 w 71"/>
                <a:gd name="T5" fmla="*/ 7552 h 76"/>
                <a:gd name="T6" fmla="*/ 3102 w 71"/>
                <a:gd name="T7" fmla="*/ 7342 h 76"/>
                <a:gd name="T8" fmla="*/ 2840 w 71"/>
                <a:gd name="T9" fmla="*/ 6864 h 76"/>
                <a:gd name="T10" fmla="*/ 2840 w 71"/>
                <a:gd name="T11" fmla="*/ 6292 h 76"/>
                <a:gd name="T12" fmla="*/ 2287 w 71"/>
                <a:gd name="T13" fmla="*/ 5814 h 76"/>
                <a:gd name="T14" fmla="*/ 1630 w 71"/>
                <a:gd name="T15" fmla="*/ 5243 h 76"/>
                <a:gd name="T16" fmla="*/ 1077 w 71"/>
                <a:gd name="T17" fmla="*/ 5004 h 76"/>
                <a:gd name="T18" fmla="*/ 948 w 71"/>
                <a:gd name="T19" fmla="*/ 4886 h 76"/>
                <a:gd name="T20" fmla="*/ 395 w 71"/>
                <a:gd name="T21" fmla="*/ 4764 h 76"/>
                <a:gd name="T22" fmla="*/ 133 w 71"/>
                <a:gd name="T23" fmla="*/ 4525 h 76"/>
                <a:gd name="T24" fmla="*/ 261 w 71"/>
                <a:gd name="T25" fmla="*/ 3598 h 76"/>
                <a:gd name="T26" fmla="*/ 395 w 71"/>
                <a:gd name="T27" fmla="*/ 3266 h 76"/>
                <a:gd name="T28" fmla="*/ 0 w 71"/>
                <a:gd name="T29" fmla="*/ 2909 h 76"/>
                <a:gd name="T30" fmla="*/ 133 w 71"/>
                <a:gd name="T31" fmla="*/ 2548 h 76"/>
                <a:gd name="T32" fmla="*/ 682 w 71"/>
                <a:gd name="T33" fmla="*/ 1977 h 76"/>
                <a:gd name="T34" fmla="*/ 948 w 71"/>
                <a:gd name="T35" fmla="*/ 1860 h 76"/>
                <a:gd name="T36" fmla="*/ 948 w 71"/>
                <a:gd name="T37" fmla="*/ 693 h 76"/>
                <a:gd name="T38" fmla="*/ 1210 w 71"/>
                <a:gd name="T39" fmla="*/ 571 h 76"/>
                <a:gd name="T40" fmla="*/ 1758 w 71"/>
                <a:gd name="T41" fmla="*/ 571 h 76"/>
                <a:gd name="T42" fmla="*/ 2968 w 71"/>
                <a:gd name="T43" fmla="*/ 117 h 76"/>
                <a:gd name="T44" fmla="*/ 3235 w 71"/>
                <a:gd name="T45" fmla="*/ 117 h 76"/>
                <a:gd name="T46" fmla="*/ 3102 w 71"/>
                <a:gd name="T47" fmla="*/ 356 h 76"/>
                <a:gd name="T48" fmla="*/ 2968 w 71"/>
                <a:gd name="T49" fmla="*/ 693 h 76"/>
                <a:gd name="T50" fmla="*/ 3496 w 71"/>
                <a:gd name="T51" fmla="*/ 571 h 76"/>
                <a:gd name="T52" fmla="*/ 3784 w 71"/>
                <a:gd name="T53" fmla="*/ 693 h 76"/>
                <a:gd name="T54" fmla="*/ 4178 w 71"/>
                <a:gd name="T55" fmla="*/ 928 h 76"/>
                <a:gd name="T56" fmla="*/ 4312 w 71"/>
                <a:gd name="T57" fmla="*/ 1167 h 76"/>
                <a:gd name="T58" fmla="*/ 5942 w 71"/>
                <a:gd name="T59" fmla="*/ 1504 h 76"/>
                <a:gd name="T60" fmla="*/ 6465 w 71"/>
                <a:gd name="T61" fmla="*/ 1738 h 76"/>
                <a:gd name="T62" fmla="*/ 6726 w 71"/>
                <a:gd name="T63" fmla="*/ 1738 h 76"/>
                <a:gd name="T64" fmla="*/ 6860 w 71"/>
                <a:gd name="T65" fmla="*/ 1738 h 76"/>
                <a:gd name="T66" fmla="*/ 7541 w 71"/>
                <a:gd name="T67" fmla="*/ 1860 h 76"/>
                <a:gd name="T68" fmla="*/ 7541 w 71"/>
                <a:gd name="T69" fmla="*/ 1977 h 76"/>
                <a:gd name="T70" fmla="*/ 7808 w 71"/>
                <a:gd name="T71" fmla="*/ 2099 h 76"/>
                <a:gd name="T72" fmla="*/ 8228 w 71"/>
                <a:gd name="T73" fmla="*/ 2455 h 76"/>
                <a:gd name="T74" fmla="*/ 8095 w 71"/>
                <a:gd name="T75" fmla="*/ 2909 h 76"/>
                <a:gd name="T76" fmla="*/ 8490 w 71"/>
                <a:gd name="T77" fmla="*/ 2909 h 76"/>
                <a:gd name="T78" fmla="*/ 8357 w 71"/>
                <a:gd name="T79" fmla="*/ 3144 h 76"/>
                <a:gd name="T80" fmla="*/ 8623 w 71"/>
                <a:gd name="T81" fmla="*/ 3481 h 76"/>
                <a:gd name="T82" fmla="*/ 8228 w 71"/>
                <a:gd name="T83" fmla="*/ 3837 h 76"/>
                <a:gd name="T84" fmla="*/ 7936 w 71"/>
                <a:gd name="T85" fmla="*/ 4432 h 76"/>
                <a:gd name="T86" fmla="*/ 7936 w 71"/>
                <a:gd name="T87" fmla="*/ 4525 h 76"/>
                <a:gd name="T88" fmla="*/ 8490 w 71"/>
                <a:gd name="T89" fmla="*/ 4076 h 76"/>
                <a:gd name="T90" fmla="*/ 8885 w 71"/>
                <a:gd name="T91" fmla="*/ 3837 h 76"/>
                <a:gd name="T92" fmla="*/ 9172 w 71"/>
                <a:gd name="T93" fmla="*/ 3598 h 76"/>
                <a:gd name="T94" fmla="*/ 9172 w 71"/>
                <a:gd name="T95" fmla="*/ 3266 h 76"/>
                <a:gd name="T96" fmla="*/ 9305 w 71"/>
                <a:gd name="T97" fmla="*/ 3144 h 76"/>
                <a:gd name="T98" fmla="*/ 9438 w 71"/>
                <a:gd name="T99" fmla="*/ 2909 h 76"/>
                <a:gd name="T100" fmla="*/ 9567 w 71"/>
                <a:gd name="T101" fmla="*/ 3027 h 76"/>
                <a:gd name="T102" fmla="*/ 9305 w 71"/>
                <a:gd name="T103" fmla="*/ 3837 h 76"/>
                <a:gd name="T104" fmla="*/ 9172 w 71"/>
                <a:gd name="T105" fmla="*/ 4076 h 76"/>
                <a:gd name="T106" fmla="*/ 8885 w 71"/>
                <a:gd name="T107" fmla="*/ 4647 h 76"/>
                <a:gd name="T108" fmla="*/ 8885 w 71"/>
                <a:gd name="T109" fmla="*/ 5243 h 76"/>
                <a:gd name="T110" fmla="*/ 8623 w 71"/>
                <a:gd name="T111" fmla="*/ 5458 h 76"/>
                <a:gd name="T112" fmla="*/ 8751 w 71"/>
                <a:gd name="T113" fmla="*/ 6292 h 76"/>
                <a:gd name="T114" fmla="*/ 8490 w 71"/>
                <a:gd name="T115" fmla="*/ 6864 h 76"/>
                <a:gd name="T116" fmla="*/ 8751 w 71"/>
                <a:gd name="T117" fmla="*/ 8147 h 76"/>
                <a:gd name="T118" fmla="*/ 8751 w 71"/>
                <a:gd name="T119" fmla="*/ 8269 h 76"/>
                <a:gd name="T120" fmla="*/ 8751 w 71"/>
                <a:gd name="T121" fmla="*/ 8601 h 76"/>
                <a:gd name="T122" fmla="*/ 4050 w 71"/>
                <a:gd name="T123" fmla="*/ 8841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15" name="Freeform 8"/>
            <p:cNvSpPr>
              <a:spLocks/>
            </p:cNvSpPr>
            <p:nvPr/>
          </p:nvSpPr>
          <p:spPr bwMode="auto">
            <a:xfrm>
              <a:off x="4060" y="1789"/>
              <a:ext cx="291" cy="307"/>
            </a:xfrm>
            <a:custGeom>
              <a:avLst/>
              <a:gdLst>
                <a:gd name="T0" fmla="*/ 679 w 57"/>
                <a:gd name="T1" fmla="*/ 6364 h 63"/>
                <a:gd name="T2" fmla="*/ 1067 w 57"/>
                <a:gd name="T3" fmla="*/ 6481 h 63"/>
                <a:gd name="T4" fmla="*/ 1327 w 57"/>
                <a:gd name="T5" fmla="*/ 6364 h 63"/>
                <a:gd name="T6" fmla="*/ 1720 w 57"/>
                <a:gd name="T7" fmla="*/ 6837 h 63"/>
                <a:gd name="T8" fmla="*/ 2399 w 57"/>
                <a:gd name="T9" fmla="*/ 6934 h 63"/>
                <a:gd name="T10" fmla="*/ 2920 w 57"/>
                <a:gd name="T11" fmla="*/ 7051 h 63"/>
                <a:gd name="T12" fmla="*/ 3334 w 57"/>
                <a:gd name="T13" fmla="*/ 7051 h 63"/>
                <a:gd name="T14" fmla="*/ 3727 w 57"/>
                <a:gd name="T15" fmla="*/ 7051 h 63"/>
                <a:gd name="T16" fmla="*/ 3860 w 57"/>
                <a:gd name="T17" fmla="*/ 6837 h 63"/>
                <a:gd name="T18" fmla="*/ 4120 w 57"/>
                <a:gd name="T19" fmla="*/ 6837 h 63"/>
                <a:gd name="T20" fmla="*/ 4533 w 57"/>
                <a:gd name="T21" fmla="*/ 7173 h 63"/>
                <a:gd name="T22" fmla="*/ 4794 w 57"/>
                <a:gd name="T23" fmla="*/ 7290 h 63"/>
                <a:gd name="T24" fmla="*/ 5187 w 57"/>
                <a:gd name="T25" fmla="*/ 7051 h 63"/>
                <a:gd name="T26" fmla="*/ 5315 w 57"/>
                <a:gd name="T27" fmla="*/ 6720 h 63"/>
                <a:gd name="T28" fmla="*/ 5447 w 57"/>
                <a:gd name="T29" fmla="*/ 6008 h 63"/>
                <a:gd name="T30" fmla="*/ 5866 w 57"/>
                <a:gd name="T31" fmla="*/ 6247 h 63"/>
                <a:gd name="T32" fmla="*/ 5994 w 57"/>
                <a:gd name="T33" fmla="*/ 5911 h 63"/>
                <a:gd name="T34" fmla="*/ 6254 w 57"/>
                <a:gd name="T35" fmla="*/ 5438 h 63"/>
                <a:gd name="T36" fmla="*/ 6387 w 57"/>
                <a:gd name="T37" fmla="*/ 5200 h 63"/>
                <a:gd name="T38" fmla="*/ 6775 w 57"/>
                <a:gd name="T39" fmla="*/ 5083 h 63"/>
                <a:gd name="T40" fmla="*/ 7066 w 57"/>
                <a:gd name="T41" fmla="*/ 4751 h 63"/>
                <a:gd name="T42" fmla="*/ 7326 w 57"/>
                <a:gd name="T43" fmla="*/ 4512 h 63"/>
                <a:gd name="T44" fmla="*/ 7326 w 57"/>
                <a:gd name="T45" fmla="*/ 4157 h 63"/>
                <a:gd name="T46" fmla="*/ 7454 w 57"/>
                <a:gd name="T47" fmla="*/ 3942 h 63"/>
                <a:gd name="T48" fmla="*/ 7193 w 57"/>
                <a:gd name="T49" fmla="*/ 3016 h 63"/>
                <a:gd name="T50" fmla="*/ 7326 w 57"/>
                <a:gd name="T51" fmla="*/ 2661 h 63"/>
                <a:gd name="T52" fmla="*/ 7586 w 57"/>
                <a:gd name="T53" fmla="*/ 2539 h 63"/>
                <a:gd name="T54" fmla="*/ 6126 w 57"/>
                <a:gd name="T55" fmla="*/ 356 h 63"/>
                <a:gd name="T56" fmla="*/ 5580 w 57"/>
                <a:gd name="T57" fmla="*/ 687 h 63"/>
                <a:gd name="T58" fmla="*/ 4927 w 57"/>
                <a:gd name="T59" fmla="*/ 1165 h 63"/>
                <a:gd name="T60" fmla="*/ 4533 w 57"/>
                <a:gd name="T61" fmla="*/ 1165 h 63"/>
                <a:gd name="T62" fmla="*/ 3987 w 57"/>
                <a:gd name="T63" fmla="*/ 1496 h 63"/>
                <a:gd name="T64" fmla="*/ 3599 w 57"/>
                <a:gd name="T65" fmla="*/ 1379 h 63"/>
                <a:gd name="T66" fmla="*/ 3334 w 57"/>
                <a:gd name="T67" fmla="*/ 1379 h 63"/>
                <a:gd name="T68" fmla="*/ 3334 w 57"/>
                <a:gd name="T69" fmla="*/ 1282 h 63"/>
                <a:gd name="T70" fmla="*/ 2527 w 57"/>
                <a:gd name="T71" fmla="*/ 1043 h 63"/>
                <a:gd name="T72" fmla="*/ 2267 w 57"/>
                <a:gd name="T73" fmla="*/ 1165 h 63"/>
                <a:gd name="T74" fmla="*/ 0 w 57"/>
                <a:gd name="T75" fmla="*/ 1282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16" name="Freeform 9"/>
            <p:cNvSpPr>
              <a:spLocks/>
            </p:cNvSpPr>
            <p:nvPr/>
          </p:nvSpPr>
          <p:spPr bwMode="auto">
            <a:xfrm>
              <a:off x="3962" y="2716"/>
              <a:ext cx="632" cy="453"/>
            </a:xfrm>
            <a:custGeom>
              <a:avLst/>
              <a:gdLst>
                <a:gd name="T0" fmla="*/ 0 w 123"/>
                <a:gd name="T1" fmla="*/ 925 h 93"/>
                <a:gd name="T2" fmla="*/ 0 w 123"/>
                <a:gd name="T3" fmla="*/ 1164 h 93"/>
                <a:gd name="T4" fmla="*/ 262 w 123"/>
                <a:gd name="T5" fmla="*/ 1378 h 93"/>
                <a:gd name="T6" fmla="*/ 396 w 123"/>
                <a:gd name="T7" fmla="*/ 1734 h 93"/>
                <a:gd name="T8" fmla="*/ 555 w 123"/>
                <a:gd name="T9" fmla="*/ 1968 h 93"/>
                <a:gd name="T10" fmla="*/ 396 w 123"/>
                <a:gd name="T11" fmla="*/ 2207 h 93"/>
                <a:gd name="T12" fmla="*/ 951 w 123"/>
                <a:gd name="T13" fmla="*/ 2090 h 93"/>
                <a:gd name="T14" fmla="*/ 1213 w 123"/>
                <a:gd name="T15" fmla="*/ 1734 h 93"/>
                <a:gd name="T16" fmla="*/ 1346 w 123"/>
                <a:gd name="T17" fmla="*/ 1734 h 93"/>
                <a:gd name="T18" fmla="*/ 1213 w 123"/>
                <a:gd name="T19" fmla="*/ 1968 h 93"/>
                <a:gd name="T20" fmla="*/ 2590 w 123"/>
                <a:gd name="T21" fmla="*/ 1612 h 93"/>
                <a:gd name="T22" fmla="*/ 2590 w 123"/>
                <a:gd name="T23" fmla="*/ 1851 h 93"/>
                <a:gd name="T24" fmla="*/ 3381 w 123"/>
                <a:gd name="T25" fmla="*/ 1968 h 93"/>
                <a:gd name="T26" fmla="*/ 3936 w 123"/>
                <a:gd name="T27" fmla="*/ 2090 h 93"/>
                <a:gd name="T28" fmla="*/ 4198 w 123"/>
                <a:gd name="T29" fmla="*/ 2207 h 93"/>
                <a:gd name="T30" fmla="*/ 4198 w 123"/>
                <a:gd name="T31" fmla="*/ 2299 h 93"/>
                <a:gd name="T32" fmla="*/ 4886 w 123"/>
                <a:gd name="T33" fmla="*/ 2776 h 93"/>
                <a:gd name="T34" fmla="*/ 4753 w 123"/>
                <a:gd name="T35" fmla="*/ 2893 h 93"/>
                <a:gd name="T36" fmla="*/ 4619 w 123"/>
                <a:gd name="T37" fmla="*/ 3015 h 93"/>
                <a:gd name="T38" fmla="*/ 5570 w 123"/>
                <a:gd name="T39" fmla="*/ 2776 h 93"/>
                <a:gd name="T40" fmla="*/ 6788 w 123"/>
                <a:gd name="T41" fmla="*/ 2421 h 93"/>
                <a:gd name="T42" fmla="*/ 6788 w 123"/>
                <a:gd name="T43" fmla="*/ 2090 h 93"/>
                <a:gd name="T44" fmla="*/ 8262 w 123"/>
                <a:gd name="T45" fmla="*/ 2421 h 93"/>
                <a:gd name="T46" fmla="*/ 9372 w 123"/>
                <a:gd name="T47" fmla="*/ 3225 h 93"/>
                <a:gd name="T48" fmla="*/ 10035 w 123"/>
                <a:gd name="T49" fmla="*/ 3463 h 93"/>
                <a:gd name="T50" fmla="*/ 10456 w 123"/>
                <a:gd name="T51" fmla="*/ 4150 h 93"/>
                <a:gd name="T52" fmla="*/ 10323 w 123"/>
                <a:gd name="T53" fmla="*/ 5553 h 93"/>
                <a:gd name="T54" fmla="*/ 10852 w 123"/>
                <a:gd name="T55" fmla="*/ 6240 h 93"/>
                <a:gd name="T56" fmla="*/ 10718 w 123"/>
                <a:gd name="T57" fmla="*/ 5792 h 93"/>
                <a:gd name="T58" fmla="*/ 11114 w 123"/>
                <a:gd name="T59" fmla="*/ 5884 h 93"/>
                <a:gd name="T60" fmla="*/ 11248 w 123"/>
                <a:gd name="T61" fmla="*/ 5792 h 93"/>
                <a:gd name="T62" fmla="*/ 11248 w 123"/>
                <a:gd name="T63" fmla="*/ 6123 h 93"/>
                <a:gd name="T64" fmla="*/ 10852 w 123"/>
                <a:gd name="T65" fmla="*/ 6595 h 93"/>
                <a:gd name="T66" fmla="*/ 11248 w 123"/>
                <a:gd name="T67" fmla="*/ 7048 h 93"/>
                <a:gd name="T68" fmla="*/ 12065 w 123"/>
                <a:gd name="T69" fmla="*/ 7852 h 93"/>
                <a:gd name="T70" fmla="*/ 12357 w 123"/>
                <a:gd name="T71" fmla="*/ 7974 h 93"/>
                <a:gd name="T72" fmla="*/ 12753 w 123"/>
                <a:gd name="T73" fmla="*/ 8544 h 93"/>
                <a:gd name="T74" fmla="*/ 13436 w 123"/>
                <a:gd name="T75" fmla="*/ 9469 h 93"/>
                <a:gd name="T76" fmla="*/ 14654 w 123"/>
                <a:gd name="T77" fmla="*/ 10180 h 93"/>
                <a:gd name="T78" fmla="*/ 15050 w 123"/>
                <a:gd name="T79" fmla="*/ 10390 h 93"/>
                <a:gd name="T80" fmla="*/ 14916 w 123"/>
                <a:gd name="T81" fmla="*/ 10512 h 93"/>
                <a:gd name="T82" fmla="*/ 14783 w 123"/>
                <a:gd name="T83" fmla="*/ 10628 h 93"/>
                <a:gd name="T84" fmla="*/ 15338 w 123"/>
                <a:gd name="T85" fmla="*/ 10628 h 93"/>
                <a:gd name="T86" fmla="*/ 16422 w 123"/>
                <a:gd name="T87" fmla="*/ 10180 h 93"/>
                <a:gd name="T88" fmla="*/ 16422 w 123"/>
                <a:gd name="T89" fmla="*/ 9469 h 93"/>
                <a:gd name="T90" fmla="*/ 16555 w 123"/>
                <a:gd name="T91" fmla="*/ 8544 h 93"/>
                <a:gd name="T92" fmla="*/ 16422 w 123"/>
                <a:gd name="T93" fmla="*/ 7048 h 93"/>
                <a:gd name="T94" fmla="*/ 15338 w 123"/>
                <a:gd name="T95" fmla="*/ 5553 h 93"/>
                <a:gd name="T96" fmla="*/ 14916 w 123"/>
                <a:gd name="T97" fmla="*/ 4959 h 93"/>
                <a:gd name="T98" fmla="*/ 14916 w 123"/>
                <a:gd name="T99" fmla="*/ 4389 h 93"/>
                <a:gd name="T100" fmla="*/ 13966 w 123"/>
                <a:gd name="T101" fmla="*/ 3346 h 93"/>
                <a:gd name="T102" fmla="*/ 13436 w 123"/>
                <a:gd name="T103" fmla="*/ 2776 h 93"/>
                <a:gd name="T104" fmla="*/ 12486 w 123"/>
                <a:gd name="T105" fmla="*/ 925 h 93"/>
                <a:gd name="T106" fmla="*/ 12198 w 123"/>
                <a:gd name="T107" fmla="*/ 687 h 93"/>
                <a:gd name="T108" fmla="*/ 11931 w 123"/>
                <a:gd name="T109" fmla="*/ 117 h 93"/>
                <a:gd name="T110" fmla="*/ 11114 w 123"/>
                <a:gd name="T111" fmla="*/ 117 h 93"/>
                <a:gd name="T112" fmla="*/ 11114 w 123"/>
                <a:gd name="T113" fmla="*/ 809 h 93"/>
                <a:gd name="T114" fmla="*/ 10852 w 123"/>
                <a:gd name="T115" fmla="*/ 925 h 93"/>
                <a:gd name="T116" fmla="*/ 5282 w 123"/>
                <a:gd name="T117" fmla="*/ 809 h 93"/>
                <a:gd name="T118" fmla="*/ 5148 w 123"/>
                <a:gd name="T119" fmla="*/ 356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17" name="Freeform 10"/>
            <p:cNvSpPr>
              <a:spLocks/>
            </p:cNvSpPr>
            <p:nvPr/>
          </p:nvSpPr>
          <p:spPr bwMode="auto">
            <a:xfrm>
              <a:off x="1492" y="1614"/>
              <a:ext cx="553" cy="897"/>
            </a:xfrm>
            <a:custGeom>
              <a:avLst/>
              <a:gdLst>
                <a:gd name="T0" fmla="*/ 8182 w 108"/>
                <a:gd name="T1" fmla="*/ 20748 h 184"/>
                <a:gd name="T2" fmla="*/ 8182 w 108"/>
                <a:gd name="T3" fmla="*/ 20509 h 184"/>
                <a:gd name="T4" fmla="*/ 8049 w 108"/>
                <a:gd name="T5" fmla="*/ 20270 h 184"/>
                <a:gd name="T6" fmla="*/ 7655 w 108"/>
                <a:gd name="T7" fmla="*/ 18896 h 184"/>
                <a:gd name="T8" fmla="*/ 6713 w 108"/>
                <a:gd name="T9" fmla="*/ 18086 h 184"/>
                <a:gd name="T10" fmla="*/ 6452 w 108"/>
                <a:gd name="T11" fmla="*/ 17730 h 184"/>
                <a:gd name="T12" fmla="*/ 6185 w 108"/>
                <a:gd name="T13" fmla="*/ 17375 h 184"/>
                <a:gd name="T14" fmla="*/ 5243 w 108"/>
                <a:gd name="T15" fmla="*/ 17038 h 184"/>
                <a:gd name="T16" fmla="*/ 4429 w 108"/>
                <a:gd name="T17" fmla="*/ 16326 h 184"/>
                <a:gd name="T18" fmla="*/ 2965 w 108"/>
                <a:gd name="T19" fmla="*/ 15756 h 184"/>
                <a:gd name="T20" fmla="*/ 2965 w 108"/>
                <a:gd name="T21" fmla="*/ 15308 h 184"/>
                <a:gd name="T22" fmla="*/ 3093 w 108"/>
                <a:gd name="T23" fmla="*/ 14713 h 184"/>
                <a:gd name="T24" fmla="*/ 2832 w 108"/>
                <a:gd name="T25" fmla="*/ 14142 h 184"/>
                <a:gd name="T26" fmla="*/ 2965 w 108"/>
                <a:gd name="T27" fmla="*/ 13904 h 184"/>
                <a:gd name="T28" fmla="*/ 2151 w 108"/>
                <a:gd name="T29" fmla="*/ 12621 h 184"/>
                <a:gd name="T30" fmla="*/ 1598 w 108"/>
                <a:gd name="T31" fmla="*/ 11812 h 184"/>
                <a:gd name="T32" fmla="*/ 1889 w 108"/>
                <a:gd name="T33" fmla="*/ 11120 h 184"/>
                <a:gd name="T34" fmla="*/ 1889 w 108"/>
                <a:gd name="T35" fmla="*/ 10550 h 184"/>
                <a:gd name="T36" fmla="*/ 1208 w 108"/>
                <a:gd name="T37" fmla="*/ 9960 h 184"/>
                <a:gd name="T38" fmla="*/ 1208 w 108"/>
                <a:gd name="T39" fmla="*/ 9029 h 184"/>
                <a:gd name="T40" fmla="*/ 1470 w 108"/>
                <a:gd name="T41" fmla="*/ 8697 h 184"/>
                <a:gd name="T42" fmla="*/ 1598 w 108"/>
                <a:gd name="T43" fmla="*/ 9150 h 184"/>
                <a:gd name="T44" fmla="*/ 2017 w 108"/>
                <a:gd name="T45" fmla="*/ 9029 h 184"/>
                <a:gd name="T46" fmla="*/ 1889 w 108"/>
                <a:gd name="T47" fmla="*/ 8224 h 184"/>
                <a:gd name="T48" fmla="*/ 1598 w 108"/>
                <a:gd name="T49" fmla="*/ 8463 h 184"/>
                <a:gd name="T50" fmla="*/ 942 w 108"/>
                <a:gd name="T51" fmla="*/ 8102 h 184"/>
                <a:gd name="T52" fmla="*/ 814 w 108"/>
                <a:gd name="T53" fmla="*/ 7059 h 184"/>
                <a:gd name="T54" fmla="*/ 133 w 108"/>
                <a:gd name="T55" fmla="*/ 5918 h 184"/>
                <a:gd name="T56" fmla="*/ 133 w 108"/>
                <a:gd name="T57" fmla="*/ 5324 h 184"/>
                <a:gd name="T58" fmla="*/ 522 w 108"/>
                <a:gd name="T59" fmla="*/ 4636 h 184"/>
                <a:gd name="T60" fmla="*/ 261 w 108"/>
                <a:gd name="T61" fmla="*/ 3710 h 184"/>
                <a:gd name="T62" fmla="*/ 0 w 108"/>
                <a:gd name="T63" fmla="*/ 3232 h 184"/>
                <a:gd name="T64" fmla="*/ 0 w 108"/>
                <a:gd name="T65" fmla="*/ 2779 h 184"/>
                <a:gd name="T66" fmla="*/ 814 w 108"/>
                <a:gd name="T67" fmla="*/ 1736 h 184"/>
                <a:gd name="T68" fmla="*/ 1208 w 108"/>
                <a:gd name="T69" fmla="*/ 1165 h 184"/>
                <a:gd name="T70" fmla="*/ 1208 w 108"/>
                <a:gd name="T71" fmla="*/ 117 h 184"/>
                <a:gd name="T72" fmla="*/ 6452 w 108"/>
                <a:gd name="T73" fmla="*/ 7415 h 184"/>
                <a:gd name="T74" fmla="*/ 13973 w 108"/>
                <a:gd name="T75" fmla="*/ 17253 h 184"/>
                <a:gd name="T76" fmla="*/ 14107 w 108"/>
                <a:gd name="T77" fmla="*/ 17730 h 184"/>
                <a:gd name="T78" fmla="*/ 14235 w 108"/>
                <a:gd name="T79" fmla="*/ 18179 h 184"/>
                <a:gd name="T80" fmla="*/ 14368 w 108"/>
                <a:gd name="T81" fmla="*/ 18535 h 184"/>
                <a:gd name="T82" fmla="*/ 13815 w 108"/>
                <a:gd name="T83" fmla="*/ 18774 h 184"/>
                <a:gd name="T84" fmla="*/ 13159 w 108"/>
                <a:gd name="T85" fmla="*/ 19939 h 184"/>
                <a:gd name="T86" fmla="*/ 13031 w 108"/>
                <a:gd name="T87" fmla="*/ 20153 h 184"/>
                <a:gd name="T88" fmla="*/ 12898 w 108"/>
                <a:gd name="T89" fmla="*/ 20626 h 184"/>
                <a:gd name="T90" fmla="*/ 13159 w 108"/>
                <a:gd name="T91" fmla="*/ 20963 h 184"/>
                <a:gd name="T92" fmla="*/ 12898 w 108"/>
                <a:gd name="T93" fmla="*/ 21318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18" name="Freeform 11"/>
            <p:cNvSpPr>
              <a:spLocks/>
            </p:cNvSpPr>
            <p:nvPr/>
          </p:nvSpPr>
          <p:spPr bwMode="auto">
            <a:xfrm>
              <a:off x="2357" y="1545"/>
              <a:ext cx="483" cy="381"/>
            </a:xfrm>
            <a:custGeom>
              <a:avLst/>
              <a:gdLst>
                <a:gd name="T0" fmla="*/ 11936 w 94"/>
                <a:gd name="T1" fmla="*/ 9090 h 78"/>
                <a:gd name="T2" fmla="*/ 12358 w 94"/>
                <a:gd name="T3" fmla="*/ 5129 h 78"/>
                <a:gd name="T4" fmla="*/ 12753 w 94"/>
                <a:gd name="T5" fmla="*/ 1167 h 78"/>
                <a:gd name="T6" fmla="*/ 1346 w 94"/>
                <a:gd name="T7" fmla="*/ 0 h 78"/>
                <a:gd name="T8" fmla="*/ 1213 w 94"/>
                <a:gd name="T9" fmla="*/ 928 h 78"/>
                <a:gd name="T10" fmla="*/ 396 w 94"/>
                <a:gd name="T11" fmla="*/ 5822 h 78"/>
                <a:gd name="T12" fmla="*/ 262 w 94"/>
                <a:gd name="T13" fmla="*/ 5822 h 78"/>
                <a:gd name="T14" fmla="*/ 0 w 94"/>
                <a:gd name="T15" fmla="*/ 7801 h 78"/>
                <a:gd name="T16" fmla="*/ 3381 w 94"/>
                <a:gd name="T17" fmla="*/ 8279 h 78"/>
                <a:gd name="T18" fmla="*/ 11936 w 94"/>
                <a:gd name="T19" fmla="*/ 9090 h 78"/>
                <a:gd name="T20" fmla="*/ 11936 w 94"/>
                <a:gd name="T21" fmla="*/ 9090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19" name="Freeform 12"/>
            <p:cNvSpPr>
              <a:spLocks/>
            </p:cNvSpPr>
            <p:nvPr/>
          </p:nvSpPr>
          <p:spPr bwMode="auto">
            <a:xfrm>
              <a:off x="2435" y="1892"/>
              <a:ext cx="507" cy="375"/>
            </a:xfrm>
            <a:custGeom>
              <a:avLst/>
              <a:gdLst>
                <a:gd name="T0" fmla="*/ 0 w 99"/>
                <a:gd name="T1" fmla="*/ 7734 h 77"/>
                <a:gd name="T2" fmla="*/ 1337 w 99"/>
                <a:gd name="T3" fmla="*/ 0 h 77"/>
                <a:gd name="T4" fmla="*/ 9807 w 99"/>
                <a:gd name="T5" fmla="*/ 808 h 77"/>
                <a:gd name="T6" fmla="*/ 13295 w 99"/>
                <a:gd name="T7" fmla="*/ 1042 h 77"/>
                <a:gd name="T8" fmla="*/ 13167 w 99"/>
                <a:gd name="T9" fmla="*/ 3015 h 77"/>
                <a:gd name="T10" fmla="*/ 12772 w 99"/>
                <a:gd name="T11" fmla="*/ 8893 h 77"/>
                <a:gd name="T12" fmla="*/ 11016 w 99"/>
                <a:gd name="T13" fmla="*/ 8776 h 77"/>
                <a:gd name="T14" fmla="*/ 0 w 99"/>
                <a:gd name="T15" fmla="*/ 7734 h 77"/>
                <a:gd name="T16" fmla="*/ 0 w 99"/>
                <a:gd name="T17" fmla="*/ 7734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5320" name="Freeform 13"/>
            <p:cNvSpPr>
              <a:spLocks/>
            </p:cNvSpPr>
            <p:nvPr/>
          </p:nvSpPr>
          <p:spPr bwMode="auto">
            <a:xfrm>
              <a:off x="2368" y="2218"/>
              <a:ext cx="486" cy="478"/>
            </a:xfrm>
            <a:custGeom>
              <a:avLst/>
              <a:gdLst>
                <a:gd name="T0" fmla="*/ 1755 w 95"/>
                <a:gd name="T1" fmla="*/ 0 h 98"/>
                <a:gd name="T2" fmla="*/ 0 w 95"/>
                <a:gd name="T3" fmla="*/ 11135 h 98"/>
                <a:gd name="T4" fmla="*/ 0 w 95"/>
                <a:gd name="T5" fmla="*/ 11135 h 98"/>
                <a:gd name="T6" fmla="*/ 1596 w 95"/>
                <a:gd name="T7" fmla="*/ 11370 h 98"/>
                <a:gd name="T8" fmla="*/ 1755 w 95"/>
                <a:gd name="T9" fmla="*/ 10443 h 98"/>
                <a:gd name="T10" fmla="*/ 4947 w 95"/>
                <a:gd name="T11" fmla="*/ 10799 h 98"/>
                <a:gd name="T12" fmla="*/ 4947 w 95"/>
                <a:gd name="T13" fmla="*/ 10799 h 98"/>
                <a:gd name="T14" fmla="*/ 4814 w 95"/>
                <a:gd name="T15" fmla="*/ 10682 h 98"/>
                <a:gd name="T16" fmla="*/ 4947 w 95"/>
                <a:gd name="T17" fmla="*/ 10565 h 98"/>
                <a:gd name="T18" fmla="*/ 4814 w 95"/>
                <a:gd name="T19" fmla="*/ 10443 h 98"/>
                <a:gd name="T20" fmla="*/ 4814 w 95"/>
                <a:gd name="T21" fmla="*/ 10443 h 98"/>
                <a:gd name="T22" fmla="*/ 4814 w 95"/>
                <a:gd name="T23" fmla="*/ 10443 h 98"/>
                <a:gd name="T24" fmla="*/ 11649 w 95"/>
                <a:gd name="T25" fmla="*/ 10896 h 98"/>
                <a:gd name="T26" fmla="*/ 12457 w 95"/>
                <a:gd name="T27" fmla="*/ 2092 h 98"/>
                <a:gd name="T28" fmla="*/ 12590 w 95"/>
                <a:gd name="T29" fmla="*/ 2092 h 98"/>
                <a:gd name="T30" fmla="*/ 12718 w 95"/>
                <a:gd name="T31" fmla="*/ 1049 h 98"/>
                <a:gd name="T32" fmla="*/ 1755 w 95"/>
                <a:gd name="T33" fmla="*/ 0 h 98"/>
                <a:gd name="T34" fmla="*/ 1755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21" name="Freeform 14"/>
            <p:cNvSpPr>
              <a:spLocks/>
            </p:cNvSpPr>
            <p:nvPr/>
          </p:nvSpPr>
          <p:spPr bwMode="auto">
            <a:xfrm>
              <a:off x="2553" y="2306"/>
              <a:ext cx="968" cy="898"/>
            </a:xfrm>
            <a:custGeom>
              <a:avLst/>
              <a:gdLst>
                <a:gd name="T0" fmla="*/ 22981 w 189"/>
                <a:gd name="T1" fmla="*/ 5813 h 184"/>
                <a:gd name="T2" fmla="*/ 21352 w 189"/>
                <a:gd name="T3" fmla="*/ 5456 h 184"/>
                <a:gd name="T4" fmla="*/ 20277 w 189"/>
                <a:gd name="T5" fmla="*/ 5691 h 184"/>
                <a:gd name="T6" fmla="*/ 19488 w 189"/>
                <a:gd name="T7" fmla="*/ 5691 h 184"/>
                <a:gd name="T8" fmla="*/ 19201 w 189"/>
                <a:gd name="T9" fmla="*/ 5691 h 184"/>
                <a:gd name="T10" fmla="*/ 18807 w 189"/>
                <a:gd name="T11" fmla="*/ 5456 h 184"/>
                <a:gd name="T12" fmla="*/ 18412 w 189"/>
                <a:gd name="T13" fmla="*/ 5930 h 184"/>
                <a:gd name="T14" fmla="*/ 18126 w 189"/>
                <a:gd name="T15" fmla="*/ 5573 h 184"/>
                <a:gd name="T16" fmla="*/ 17337 w 189"/>
                <a:gd name="T17" fmla="*/ 5456 h 184"/>
                <a:gd name="T18" fmla="*/ 16789 w 189"/>
                <a:gd name="T19" fmla="*/ 5359 h 184"/>
                <a:gd name="T20" fmla="*/ 15975 w 189"/>
                <a:gd name="T21" fmla="*/ 5120 h 184"/>
                <a:gd name="T22" fmla="*/ 15452 w 189"/>
                <a:gd name="T23" fmla="*/ 5002 h 184"/>
                <a:gd name="T24" fmla="*/ 14638 w 189"/>
                <a:gd name="T25" fmla="*/ 4763 h 184"/>
                <a:gd name="T26" fmla="*/ 14243 w 189"/>
                <a:gd name="T27" fmla="*/ 4407 h 184"/>
                <a:gd name="T28" fmla="*/ 13429 w 189"/>
                <a:gd name="T29" fmla="*/ 4192 h 184"/>
                <a:gd name="T30" fmla="*/ 7790 w 189"/>
                <a:gd name="T31" fmla="*/ 0 h 184"/>
                <a:gd name="T32" fmla="*/ 0 w 189"/>
                <a:gd name="T33" fmla="*/ 8360 h 184"/>
                <a:gd name="T34" fmla="*/ 133 w 189"/>
                <a:gd name="T35" fmla="*/ 8716 h 184"/>
                <a:gd name="T36" fmla="*/ 681 w 189"/>
                <a:gd name="T37" fmla="*/ 9409 h 184"/>
                <a:gd name="T38" fmla="*/ 3094 w 189"/>
                <a:gd name="T39" fmla="*/ 11503 h 184"/>
                <a:gd name="T40" fmla="*/ 3360 w 189"/>
                <a:gd name="T41" fmla="*/ 12099 h 184"/>
                <a:gd name="T42" fmla="*/ 5117 w 189"/>
                <a:gd name="T43" fmla="*/ 14290 h 184"/>
                <a:gd name="T44" fmla="*/ 6586 w 189"/>
                <a:gd name="T45" fmla="*/ 14529 h 184"/>
                <a:gd name="T46" fmla="*/ 7529 w 189"/>
                <a:gd name="T47" fmla="*/ 13246 h 184"/>
                <a:gd name="T48" fmla="*/ 8051 w 189"/>
                <a:gd name="T49" fmla="*/ 13123 h 184"/>
                <a:gd name="T50" fmla="*/ 8999 w 189"/>
                <a:gd name="T51" fmla="*/ 13363 h 184"/>
                <a:gd name="T52" fmla="*/ 10074 w 189"/>
                <a:gd name="T53" fmla="*/ 13841 h 184"/>
                <a:gd name="T54" fmla="*/ 10336 w 189"/>
                <a:gd name="T55" fmla="*/ 14075 h 184"/>
                <a:gd name="T56" fmla="*/ 11150 w 189"/>
                <a:gd name="T57" fmla="*/ 15007 h 184"/>
                <a:gd name="T58" fmla="*/ 12620 w 189"/>
                <a:gd name="T59" fmla="*/ 17316 h 184"/>
                <a:gd name="T60" fmla="*/ 13429 w 189"/>
                <a:gd name="T61" fmla="*/ 18009 h 184"/>
                <a:gd name="T62" fmla="*/ 13695 w 189"/>
                <a:gd name="T63" fmla="*/ 19175 h 184"/>
                <a:gd name="T64" fmla="*/ 14925 w 189"/>
                <a:gd name="T65" fmla="*/ 20459 h 184"/>
                <a:gd name="T66" fmla="*/ 16917 w 189"/>
                <a:gd name="T67" fmla="*/ 21030 h 184"/>
                <a:gd name="T68" fmla="*/ 18126 w 189"/>
                <a:gd name="T69" fmla="*/ 21152 h 184"/>
                <a:gd name="T70" fmla="*/ 17993 w 189"/>
                <a:gd name="T71" fmla="*/ 20913 h 184"/>
                <a:gd name="T72" fmla="*/ 17603 w 189"/>
                <a:gd name="T73" fmla="*/ 18838 h 184"/>
                <a:gd name="T74" fmla="*/ 17470 w 189"/>
                <a:gd name="T75" fmla="*/ 18604 h 184"/>
                <a:gd name="T76" fmla="*/ 17864 w 189"/>
                <a:gd name="T77" fmla="*/ 17794 h 184"/>
                <a:gd name="T78" fmla="*/ 17993 w 189"/>
                <a:gd name="T79" fmla="*/ 17555 h 184"/>
                <a:gd name="T80" fmla="*/ 18412 w 189"/>
                <a:gd name="T81" fmla="*/ 16862 h 184"/>
                <a:gd name="T82" fmla="*/ 18679 w 189"/>
                <a:gd name="T83" fmla="*/ 16862 h 184"/>
                <a:gd name="T84" fmla="*/ 18940 w 189"/>
                <a:gd name="T85" fmla="*/ 16506 h 184"/>
                <a:gd name="T86" fmla="*/ 19201 w 189"/>
                <a:gd name="T87" fmla="*/ 16506 h 184"/>
                <a:gd name="T88" fmla="*/ 19754 w 189"/>
                <a:gd name="T89" fmla="*/ 16266 h 184"/>
                <a:gd name="T90" fmla="*/ 20016 w 189"/>
                <a:gd name="T91" fmla="*/ 15817 h 184"/>
                <a:gd name="T92" fmla="*/ 20144 w 189"/>
                <a:gd name="T93" fmla="*/ 16052 h 184"/>
                <a:gd name="T94" fmla="*/ 22167 w 189"/>
                <a:gd name="T95" fmla="*/ 15100 h 184"/>
                <a:gd name="T96" fmla="*/ 22561 w 189"/>
                <a:gd name="T97" fmla="*/ 14075 h 184"/>
                <a:gd name="T98" fmla="*/ 22981 w 189"/>
                <a:gd name="T99" fmla="*/ 13958 h 184"/>
                <a:gd name="T100" fmla="*/ 24318 w 189"/>
                <a:gd name="T101" fmla="*/ 13841 h 184"/>
                <a:gd name="T102" fmla="*/ 24712 w 189"/>
                <a:gd name="T103" fmla="*/ 13602 h 184"/>
                <a:gd name="T104" fmla="*/ 24866 w 189"/>
                <a:gd name="T105" fmla="*/ 13246 h 184"/>
                <a:gd name="T106" fmla="*/ 24999 w 189"/>
                <a:gd name="T107" fmla="*/ 12313 h 184"/>
                <a:gd name="T108" fmla="*/ 25260 w 189"/>
                <a:gd name="T109" fmla="*/ 11742 h 184"/>
                <a:gd name="T110" fmla="*/ 25132 w 189"/>
                <a:gd name="T111" fmla="*/ 10576 h 184"/>
                <a:gd name="T112" fmla="*/ 24866 w 189"/>
                <a:gd name="T113" fmla="*/ 10220 h 184"/>
                <a:gd name="T114" fmla="*/ 24712 w 189"/>
                <a:gd name="T115" fmla="*/ 9527 h 184"/>
                <a:gd name="T116" fmla="*/ 24185 w 189"/>
                <a:gd name="T117" fmla="*/ 6169 h 184"/>
                <a:gd name="T118" fmla="*/ 23370 w 189"/>
                <a:gd name="T119" fmla="*/ 5930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22" name="Freeform 15"/>
            <p:cNvSpPr>
              <a:spLocks/>
            </p:cNvSpPr>
            <p:nvPr/>
          </p:nvSpPr>
          <p:spPr bwMode="auto">
            <a:xfrm>
              <a:off x="4373" y="1453"/>
              <a:ext cx="522" cy="380"/>
            </a:xfrm>
            <a:custGeom>
              <a:avLst/>
              <a:gdLst>
                <a:gd name="T0" fmla="*/ 10450 w 102"/>
                <a:gd name="T1" fmla="*/ 8092 h 78"/>
                <a:gd name="T2" fmla="*/ 10189 w 102"/>
                <a:gd name="T3" fmla="*/ 8448 h 78"/>
                <a:gd name="T4" fmla="*/ 10056 w 102"/>
                <a:gd name="T5" fmla="*/ 8662 h 78"/>
                <a:gd name="T6" fmla="*/ 10056 w 102"/>
                <a:gd name="T7" fmla="*/ 9018 h 78"/>
                <a:gd name="T8" fmla="*/ 10317 w 102"/>
                <a:gd name="T9" fmla="*/ 8784 h 78"/>
                <a:gd name="T10" fmla="*/ 10870 w 102"/>
                <a:gd name="T11" fmla="*/ 8662 h 78"/>
                <a:gd name="T12" fmla="*/ 11653 w 102"/>
                <a:gd name="T13" fmla="*/ 8448 h 78"/>
                <a:gd name="T14" fmla="*/ 12861 w 102"/>
                <a:gd name="T15" fmla="*/ 7644 h 78"/>
                <a:gd name="T16" fmla="*/ 13280 w 102"/>
                <a:gd name="T17" fmla="*/ 7405 h 78"/>
                <a:gd name="T18" fmla="*/ 13669 w 102"/>
                <a:gd name="T19" fmla="*/ 7049 h 78"/>
                <a:gd name="T20" fmla="*/ 13408 w 102"/>
                <a:gd name="T21" fmla="*/ 7166 h 78"/>
                <a:gd name="T22" fmla="*/ 12989 w 102"/>
                <a:gd name="T23" fmla="*/ 7405 h 78"/>
                <a:gd name="T24" fmla="*/ 12600 w 102"/>
                <a:gd name="T25" fmla="*/ 7522 h 78"/>
                <a:gd name="T26" fmla="*/ 12989 w 102"/>
                <a:gd name="T27" fmla="*/ 7049 h 78"/>
                <a:gd name="T28" fmla="*/ 12728 w 102"/>
                <a:gd name="T29" fmla="*/ 7166 h 78"/>
                <a:gd name="T30" fmla="*/ 11525 w 102"/>
                <a:gd name="T31" fmla="*/ 7736 h 78"/>
                <a:gd name="T32" fmla="*/ 10711 w 102"/>
                <a:gd name="T33" fmla="*/ 8331 h 78"/>
                <a:gd name="T34" fmla="*/ 10583 w 102"/>
                <a:gd name="T35" fmla="*/ 7858 h 78"/>
                <a:gd name="T36" fmla="*/ 10870 w 102"/>
                <a:gd name="T37" fmla="*/ 7405 h 78"/>
                <a:gd name="T38" fmla="*/ 10583 w 102"/>
                <a:gd name="T39" fmla="*/ 5671 h 78"/>
                <a:gd name="T40" fmla="*/ 10317 w 102"/>
                <a:gd name="T41" fmla="*/ 3941 h 78"/>
                <a:gd name="T42" fmla="*/ 10056 w 102"/>
                <a:gd name="T43" fmla="*/ 2894 h 78"/>
                <a:gd name="T44" fmla="*/ 9928 w 102"/>
                <a:gd name="T45" fmla="*/ 2777 h 78"/>
                <a:gd name="T46" fmla="*/ 9795 w 102"/>
                <a:gd name="T47" fmla="*/ 2421 h 78"/>
                <a:gd name="T48" fmla="*/ 9637 w 102"/>
                <a:gd name="T49" fmla="*/ 1379 h 78"/>
                <a:gd name="T50" fmla="*/ 9248 w 102"/>
                <a:gd name="T51" fmla="*/ 356 h 78"/>
                <a:gd name="T52" fmla="*/ 9115 w 102"/>
                <a:gd name="T53" fmla="*/ 0 h 78"/>
                <a:gd name="T54" fmla="*/ 6837 w 102"/>
                <a:gd name="T55" fmla="*/ 453 h 78"/>
                <a:gd name="T56" fmla="*/ 5629 w 102"/>
                <a:gd name="T57" fmla="*/ 1613 h 78"/>
                <a:gd name="T58" fmla="*/ 5501 w 102"/>
                <a:gd name="T59" fmla="*/ 2090 h 78"/>
                <a:gd name="T60" fmla="*/ 4821 w 102"/>
                <a:gd name="T61" fmla="*/ 2660 h 78"/>
                <a:gd name="T62" fmla="*/ 5082 w 102"/>
                <a:gd name="T63" fmla="*/ 2894 h 78"/>
                <a:gd name="T64" fmla="*/ 5082 w 102"/>
                <a:gd name="T65" fmla="*/ 3133 h 78"/>
                <a:gd name="T66" fmla="*/ 5240 w 102"/>
                <a:gd name="T67" fmla="*/ 3703 h 78"/>
                <a:gd name="T68" fmla="*/ 4033 w 102"/>
                <a:gd name="T69" fmla="*/ 4511 h 78"/>
                <a:gd name="T70" fmla="*/ 2538 w 102"/>
                <a:gd name="T71" fmla="*/ 4511 h 78"/>
                <a:gd name="T72" fmla="*/ 1203 w 102"/>
                <a:gd name="T73" fmla="*/ 4867 h 78"/>
                <a:gd name="T74" fmla="*/ 814 w 102"/>
                <a:gd name="T75" fmla="*/ 5315 h 78"/>
                <a:gd name="T76" fmla="*/ 1203 w 102"/>
                <a:gd name="T77" fmla="*/ 6007 h 78"/>
                <a:gd name="T78" fmla="*/ 261 w 102"/>
                <a:gd name="T79" fmla="*/ 6933 h 78"/>
                <a:gd name="T80" fmla="*/ 7518 w 102"/>
                <a:gd name="T81" fmla="*/ 6363 h 78"/>
                <a:gd name="T82" fmla="*/ 7646 w 102"/>
                <a:gd name="T83" fmla="*/ 6596 h 78"/>
                <a:gd name="T84" fmla="*/ 7912 w 102"/>
                <a:gd name="T85" fmla="*/ 6718 h 78"/>
                <a:gd name="T86" fmla="*/ 8301 w 102"/>
                <a:gd name="T87" fmla="*/ 7288 h 78"/>
                <a:gd name="T88" fmla="*/ 8854 w 102"/>
                <a:gd name="T89" fmla="*/ 7405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23" name="Freeform 16"/>
            <p:cNvSpPr>
              <a:spLocks/>
            </p:cNvSpPr>
            <p:nvPr/>
          </p:nvSpPr>
          <p:spPr bwMode="auto">
            <a:xfrm>
              <a:off x="4721" y="1428"/>
              <a:ext cx="118" cy="205"/>
            </a:xfrm>
            <a:custGeom>
              <a:avLst/>
              <a:gdLst>
                <a:gd name="T0" fmla="*/ 0 w 23"/>
                <a:gd name="T1" fmla="*/ 571 h 42"/>
                <a:gd name="T2" fmla="*/ 133 w 23"/>
                <a:gd name="T3" fmla="*/ 810 h 42"/>
                <a:gd name="T4" fmla="*/ 0 w 23"/>
                <a:gd name="T5" fmla="*/ 927 h 42"/>
                <a:gd name="T6" fmla="*/ 133 w 23"/>
                <a:gd name="T7" fmla="*/ 927 h 42"/>
                <a:gd name="T8" fmla="*/ 133 w 23"/>
                <a:gd name="T9" fmla="*/ 1049 h 42"/>
                <a:gd name="T10" fmla="*/ 395 w 23"/>
                <a:gd name="T11" fmla="*/ 1620 h 42"/>
                <a:gd name="T12" fmla="*/ 554 w 23"/>
                <a:gd name="T13" fmla="*/ 1977 h 42"/>
                <a:gd name="T14" fmla="*/ 395 w 23"/>
                <a:gd name="T15" fmla="*/ 2216 h 42"/>
                <a:gd name="T16" fmla="*/ 395 w 23"/>
                <a:gd name="T17" fmla="*/ 2455 h 42"/>
                <a:gd name="T18" fmla="*/ 682 w 23"/>
                <a:gd name="T19" fmla="*/ 3026 h 42"/>
                <a:gd name="T20" fmla="*/ 682 w 23"/>
                <a:gd name="T21" fmla="*/ 3265 h 42"/>
                <a:gd name="T22" fmla="*/ 682 w 23"/>
                <a:gd name="T23" fmla="*/ 3383 h 42"/>
                <a:gd name="T24" fmla="*/ 816 w 23"/>
                <a:gd name="T25" fmla="*/ 3383 h 42"/>
                <a:gd name="T26" fmla="*/ 682 w 23"/>
                <a:gd name="T27" fmla="*/ 3265 h 42"/>
                <a:gd name="T28" fmla="*/ 816 w 23"/>
                <a:gd name="T29" fmla="*/ 3265 h 42"/>
                <a:gd name="T30" fmla="*/ 949 w 23"/>
                <a:gd name="T31" fmla="*/ 3480 h 42"/>
                <a:gd name="T32" fmla="*/ 1077 w 23"/>
                <a:gd name="T33" fmla="*/ 3954 h 42"/>
                <a:gd name="T34" fmla="*/ 1077 w 23"/>
                <a:gd name="T35" fmla="*/ 4310 h 42"/>
                <a:gd name="T36" fmla="*/ 1211 w 23"/>
                <a:gd name="T37" fmla="*/ 4525 h 42"/>
                <a:gd name="T38" fmla="*/ 1344 w 23"/>
                <a:gd name="T39" fmla="*/ 4886 h 42"/>
                <a:gd name="T40" fmla="*/ 2709 w 23"/>
                <a:gd name="T41" fmla="*/ 4647 h 42"/>
                <a:gd name="T42" fmla="*/ 2555 w 23"/>
                <a:gd name="T43" fmla="*/ 4525 h 42"/>
                <a:gd name="T44" fmla="*/ 2422 w 23"/>
                <a:gd name="T45" fmla="*/ 4408 h 42"/>
                <a:gd name="T46" fmla="*/ 2422 w 23"/>
                <a:gd name="T47" fmla="*/ 4310 h 42"/>
                <a:gd name="T48" fmla="*/ 2555 w 23"/>
                <a:gd name="T49" fmla="*/ 4193 h 42"/>
                <a:gd name="T50" fmla="*/ 2422 w 23"/>
                <a:gd name="T51" fmla="*/ 3954 h 42"/>
                <a:gd name="T52" fmla="*/ 2422 w 23"/>
                <a:gd name="T53" fmla="*/ 3143 h 42"/>
                <a:gd name="T54" fmla="*/ 2422 w 23"/>
                <a:gd name="T55" fmla="*/ 2904 h 42"/>
                <a:gd name="T56" fmla="*/ 2555 w 23"/>
                <a:gd name="T57" fmla="*/ 2455 h 42"/>
                <a:gd name="T58" fmla="*/ 2555 w 23"/>
                <a:gd name="T59" fmla="*/ 2216 h 42"/>
                <a:gd name="T60" fmla="*/ 2555 w 23"/>
                <a:gd name="T61" fmla="*/ 1977 h 42"/>
                <a:gd name="T62" fmla="*/ 2555 w 23"/>
                <a:gd name="T63" fmla="*/ 1738 h 42"/>
                <a:gd name="T64" fmla="*/ 2555 w 23"/>
                <a:gd name="T65" fmla="*/ 1620 h 42"/>
                <a:gd name="T66" fmla="*/ 2555 w 23"/>
                <a:gd name="T67" fmla="*/ 1498 h 42"/>
                <a:gd name="T68" fmla="*/ 2976 w 23"/>
                <a:gd name="T69" fmla="*/ 1289 h 42"/>
                <a:gd name="T70" fmla="*/ 3104 w 23"/>
                <a:gd name="T71" fmla="*/ 810 h 42"/>
                <a:gd name="T72" fmla="*/ 2976 w 23"/>
                <a:gd name="T73" fmla="*/ 571 h 42"/>
                <a:gd name="T74" fmla="*/ 2976 w 23"/>
                <a:gd name="T75" fmla="*/ 356 h 42"/>
                <a:gd name="T76" fmla="*/ 2976 w 23"/>
                <a:gd name="T77" fmla="*/ 356 h 42"/>
                <a:gd name="T78" fmla="*/ 2976 w 23"/>
                <a:gd name="T79" fmla="*/ 239 h 42"/>
                <a:gd name="T80" fmla="*/ 2842 w 23"/>
                <a:gd name="T81" fmla="*/ 0 h 42"/>
                <a:gd name="T82" fmla="*/ 0 w 23"/>
                <a:gd name="T83" fmla="*/ 571 h 42"/>
                <a:gd name="T84" fmla="*/ 0 w 23"/>
                <a:gd name="T85" fmla="*/ 571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24" name="Freeform 17"/>
            <p:cNvSpPr>
              <a:spLocks/>
            </p:cNvSpPr>
            <p:nvPr/>
          </p:nvSpPr>
          <p:spPr bwMode="auto">
            <a:xfrm>
              <a:off x="2096" y="1760"/>
              <a:ext cx="390" cy="458"/>
            </a:xfrm>
            <a:custGeom>
              <a:avLst/>
              <a:gdLst>
                <a:gd name="T0" fmla="*/ 8929 w 76"/>
                <a:gd name="T1" fmla="*/ 10875 h 94"/>
                <a:gd name="T2" fmla="*/ 10268 w 76"/>
                <a:gd name="T3" fmla="*/ 3133 h 94"/>
                <a:gd name="T4" fmla="*/ 6897 w 76"/>
                <a:gd name="T5" fmla="*/ 2660 h 94"/>
                <a:gd name="T6" fmla="*/ 7164 w 76"/>
                <a:gd name="T7" fmla="*/ 687 h 94"/>
                <a:gd name="T8" fmla="*/ 2160 w 76"/>
                <a:gd name="T9" fmla="*/ 0 h 94"/>
                <a:gd name="T10" fmla="*/ 0 w 76"/>
                <a:gd name="T11" fmla="*/ 9711 h 94"/>
                <a:gd name="T12" fmla="*/ 0 w 76"/>
                <a:gd name="T13" fmla="*/ 9711 h 94"/>
                <a:gd name="T14" fmla="*/ 8929 w 76"/>
                <a:gd name="T15" fmla="*/ 10875 h 94"/>
                <a:gd name="T16" fmla="*/ 8929 w 76"/>
                <a:gd name="T17" fmla="*/ 10875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25" name="Freeform 18"/>
            <p:cNvSpPr>
              <a:spLocks/>
            </p:cNvSpPr>
            <p:nvPr/>
          </p:nvSpPr>
          <p:spPr bwMode="auto">
            <a:xfrm>
              <a:off x="1661" y="1077"/>
              <a:ext cx="460" cy="322"/>
            </a:xfrm>
            <a:custGeom>
              <a:avLst/>
              <a:gdLst>
                <a:gd name="T0" fmla="*/ 133 w 90"/>
                <a:gd name="T1" fmla="*/ 4640 h 66"/>
                <a:gd name="T2" fmla="*/ 0 w 90"/>
                <a:gd name="T3" fmla="*/ 4640 h 66"/>
                <a:gd name="T4" fmla="*/ 133 w 90"/>
                <a:gd name="T5" fmla="*/ 4308 h 66"/>
                <a:gd name="T6" fmla="*/ 133 w 90"/>
                <a:gd name="T7" fmla="*/ 4069 h 66"/>
                <a:gd name="T8" fmla="*/ 133 w 90"/>
                <a:gd name="T9" fmla="*/ 4069 h 66"/>
                <a:gd name="T10" fmla="*/ 261 w 90"/>
                <a:gd name="T11" fmla="*/ 4191 h 66"/>
                <a:gd name="T12" fmla="*/ 133 w 90"/>
                <a:gd name="T13" fmla="*/ 4308 h 66"/>
                <a:gd name="T14" fmla="*/ 394 w 90"/>
                <a:gd name="T15" fmla="*/ 4191 h 66"/>
                <a:gd name="T16" fmla="*/ 394 w 90"/>
                <a:gd name="T17" fmla="*/ 4069 h 66"/>
                <a:gd name="T18" fmla="*/ 394 w 90"/>
                <a:gd name="T19" fmla="*/ 3830 h 66"/>
                <a:gd name="T20" fmla="*/ 261 w 90"/>
                <a:gd name="T21" fmla="*/ 3474 h 66"/>
                <a:gd name="T22" fmla="*/ 394 w 90"/>
                <a:gd name="T23" fmla="*/ 3474 h 66"/>
                <a:gd name="T24" fmla="*/ 680 w 90"/>
                <a:gd name="T25" fmla="*/ 3357 h 66"/>
                <a:gd name="T26" fmla="*/ 521 w 90"/>
                <a:gd name="T27" fmla="*/ 3259 h 66"/>
                <a:gd name="T28" fmla="*/ 394 w 90"/>
                <a:gd name="T29" fmla="*/ 3357 h 66"/>
                <a:gd name="T30" fmla="*/ 394 w 90"/>
                <a:gd name="T31" fmla="*/ 2903 h 66"/>
                <a:gd name="T32" fmla="*/ 394 w 90"/>
                <a:gd name="T33" fmla="*/ 2547 h 66"/>
                <a:gd name="T34" fmla="*/ 394 w 90"/>
                <a:gd name="T35" fmla="*/ 1976 h 66"/>
                <a:gd name="T36" fmla="*/ 261 w 90"/>
                <a:gd name="T37" fmla="*/ 1283 h 66"/>
                <a:gd name="T38" fmla="*/ 261 w 90"/>
                <a:gd name="T39" fmla="*/ 688 h 66"/>
                <a:gd name="T40" fmla="*/ 1462 w 90"/>
                <a:gd name="T41" fmla="*/ 1049 h 66"/>
                <a:gd name="T42" fmla="*/ 2535 w 90"/>
                <a:gd name="T43" fmla="*/ 1498 h 66"/>
                <a:gd name="T44" fmla="*/ 3082 w 90"/>
                <a:gd name="T45" fmla="*/ 1620 h 66"/>
                <a:gd name="T46" fmla="*/ 3215 w 90"/>
                <a:gd name="T47" fmla="*/ 1737 h 66"/>
                <a:gd name="T48" fmla="*/ 3215 w 90"/>
                <a:gd name="T49" fmla="*/ 2332 h 66"/>
                <a:gd name="T50" fmla="*/ 2924 w 90"/>
                <a:gd name="T51" fmla="*/ 2664 h 66"/>
                <a:gd name="T52" fmla="*/ 2924 w 90"/>
                <a:gd name="T53" fmla="*/ 2903 h 66"/>
                <a:gd name="T54" fmla="*/ 2924 w 90"/>
                <a:gd name="T55" fmla="*/ 3142 h 66"/>
                <a:gd name="T56" fmla="*/ 3082 w 90"/>
                <a:gd name="T57" fmla="*/ 3259 h 66"/>
                <a:gd name="T58" fmla="*/ 3343 w 90"/>
                <a:gd name="T59" fmla="*/ 2786 h 66"/>
                <a:gd name="T60" fmla="*/ 3603 w 90"/>
                <a:gd name="T61" fmla="*/ 2430 h 66"/>
                <a:gd name="T62" fmla="*/ 3864 w 90"/>
                <a:gd name="T63" fmla="*/ 2093 h 66"/>
                <a:gd name="T64" fmla="*/ 3476 w 90"/>
                <a:gd name="T65" fmla="*/ 1166 h 66"/>
                <a:gd name="T66" fmla="*/ 3603 w 90"/>
                <a:gd name="T67" fmla="*/ 1049 h 66"/>
                <a:gd name="T68" fmla="*/ 3864 w 90"/>
                <a:gd name="T69" fmla="*/ 810 h 66"/>
                <a:gd name="T70" fmla="*/ 3603 w 90"/>
                <a:gd name="T71" fmla="*/ 571 h 66"/>
                <a:gd name="T72" fmla="*/ 3603 w 90"/>
                <a:gd name="T73" fmla="*/ 0 h 66"/>
                <a:gd name="T74" fmla="*/ 8280 w 90"/>
                <a:gd name="T75" fmla="*/ 1049 h 66"/>
                <a:gd name="T76" fmla="*/ 12016 w 90"/>
                <a:gd name="T77" fmla="*/ 1859 h 66"/>
                <a:gd name="T78" fmla="*/ 10682 w 90"/>
                <a:gd name="T79" fmla="*/ 6855 h 66"/>
                <a:gd name="T80" fmla="*/ 10682 w 90"/>
                <a:gd name="T81" fmla="*/ 6972 h 66"/>
                <a:gd name="T82" fmla="*/ 10682 w 90"/>
                <a:gd name="T83" fmla="*/ 7094 h 66"/>
                <a:gd name="T84" fmla="*/ 10815 w 90"/>
                <a:gd name="T85" fmla="*/ 7308 h 66"/>
                <a:gd name="T86" fmla="*/ 10682 w 90"/>
                <a:gd name="T87" fmla="*/ 7426 h 66"/>
                <a:gd name="T88" fmla="*/ 10682 w 90"/>
                <a:gd name="T89" fmla="*/ 7665 h 66"/>
                <a:gd name="T90" fmla="*/ 7340 w 90"/>
                <a:gd name="T91" fmla="*/ 7094 h 66"/>
                <a:gd name="T92" fmla="*/ 6951 w 90"/>
                <a:gd name="T93" fmla="*/ 7094 h 66"/>
                <a:gd name="T94" fmla="*/ 6685 w 90"/>
                <a:gd name="T95" fmla="*/ 6972 h 66"/>
                <a:gd name="T96" fmla="*/ 6271 w 90"/>
                <a:gd name="T97" fmla="*/ 7094 h 66"/>
                <a:gd name="T98" fmla="*/ 5878 w 90"/>
                <a:gd name="T99" fmla="*/ 6972 h 66"/>
                <a:gd name="T100" fmla="*/ 5484 w 90"/>
                <a:gd name="T101" fmla="*/ 7094 h 66"/>
                <a:gd name="T102" fmla="*/ 4937 w 90"/>
                <a:gd name="T103" fmla="*/ 6972 h 66"/>
                <a:gd name="T104" fmla="*/ 3997 w 90"/>
                <a:gd name="T105" fmla="*/ 6972 h 66"/>
                <a:gd name="T106" fmla="*/ 3215 w 90"/>
                <a:gd name="T107" fmla="*/ 6738 h 66"/>
                <a:gd name="T108" fmla="*/ 2535 w 90"/>
                <a:gd name="T109" fmla="*/ 6738 h 66"/>
                <a:gd name="T110" fmla="*/ 1595 w 90"/>
                <a:gd name="T111" fmla="*/ 6499 h 66"/>
                <a:gd name="T112" fmla="*/ 1462 w 90"/>
                <a:gd name="T113" fmla="*/ 5806 h 66"/>
                <a:gd name="T114" fmla="*/ 1462 w 90"/>
                <a:gd name="T115" fmla="*/ 5450 h 66"/>
                <a:gd name="T116" fmla="*/ 940 w 90"/>
                <a:gd name="T117" fmla="*/ 5118 h 66"/>
                <a:gd name="T118" fmla="*/ 808 w 90"/>
                <a:gd name="T119" fmla="*/ 5001 h 66"/>
                <a:gd name="T120" fmla="*/ 394 w 90"/>
                <a:gd name="T121" fmla="*/ 4879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26" name="Freeform 19"/>
            <p:cNvSpPr>
              <a:spLocks/>
            </p:cNvSpPr>
            <p:nvPr/>
          </p:nvSpPr>
          <p:spPr bwMode="auto">
            <a:xfrm>
              <a:off x="1537" y="1282"/>
              <a:ext cx="555" cy="439"/>
            </a:xfrm>
            <a:custGeom>
              <a:avLst/>
              <a:gdLst>
                <a:gd name="T0" fmla="*/ 0 w 108"/>
                <a:gd name="T1" fmla="*/ 7780 h 90"/>
                <a:gd name="T2" fmla="*/ 0 w 108"/>
                <a:gd name="T3" fmla="*/ 7185 h 90"/>
                <a:gd name="T4" fmla="*/ 134 w 108"/>
                <a:gd name="T5" fmla="*/ 6614 h 90"/>
                <a:gd name="T6" fmla="*/ 262 w 108"/>
                <a:gd name="T7" fmla="*/ 5927 h 90"/>
                <a:gd name="T8" fmla="*/ 396 w 108"/>
                <a:gd name="T9" fmla="*/ 5687 h 90"/>
                <a:gd name="T10" fmla="*/ 689 w 108"/>
                <a:gd name="T11" fmla="*/ 5448 h 90"/>
                <a:gd name="T12" fmla="*/ 689 w 108"/>
                <a:gd name="T13" fmla="*/ 5234 h 90"/>
                <a:gd name="T14" fmla="*/ 1346 w 108"/>
                <a:gd name="T15" fmla="*/ 4283 h 90"/>
                <a:gd name="T16" fmla="*/ 2163 w 108"/>
                <a:gd name="T17" fmla="*/ 2663 h 90"/>
                <a:gd name="T18" fmla="*/ 2718 w 108"/>
                <a:gd name="T19" fmla="*/ 1497 h 90"/>
                <a:gd name="T20" fmla="*/ 3248 w 108"/>
                <a:gd name="T21" fmla="*/ 356 h 90"/>
                <a:gd name="T22" fmla="*/ 3248 w 108"/>
                <a:gd name="T23" fmla="*/ 0 h 90"/>
                <a:gd name="T24" fmla="*/ 3669 w 108"/>
                <a:gd name="T25" fmla="*/ 0 h 90"/>
                <a:gd name="T26" fmla="*/ 4065 w 108"/>
                <a:gd name="T27" fmla="*/ 117 h 90"/>
                <a:gd name="T28" fmla="*/ 4198 w 108"/>
                <a:gd name="T29" fmla="*/ 239 h 90"/>
                <a:gd name="T30" fmla="*/ 4753 w 108"/>
                <a:gd name="T31" fmla="*/ 571 h 90"/>
                <a:gd name="T32" fmla="*/ 4753 w 108"/>
                <a:gd name="T33" fmla="*/ 927 h 90"/>
                <a:gd name="T34" fmla="*/ 4887 w 108"/>
                <a:gd name="T35" fmla="*/ 1619 h 90"/>
                <a:gd name="T36" fmla="*/ 5838 w 108"/>
                <a:gd name="T37" fmla="*/ 1854 h 90"/>
                <a:gd name="T38" fmla="*/ 6521 w 108"/>
                <a:gd name="T39" fmla="*/ 1854 h 90"/>
                <a:gd name="T40" fmla="*/ 7343 w 108"/>
                <a:gd name="T41" fmla="*/ 2093 h 90"/>
                <a:gd name="T42" fmla="*/ 8263 w 108"/>
                <a:gd name="T43" fmla="*/ 2093 h 90"/>
                <a:gd name="T44" fmla="*/ 8818 w 108"/>
                <a:gd name="T45" fmla="*/ 2215 h 90"/>
                <a:gd name="T46" fmla="*/ 9214 w 108"/>
                <a:gd name="T47" fmla="*/ 2093 h 90"/>
                <a:gd name="T48" fmla="*/ 9641 w 108"/>
                <a:gd name="T49" fmla="*/ 2215 h 90"/>
                <a:gd name="T50" fmla="*/ 10036 w 108"/>
                <a:gd name="T51" fmla="*/ 2093 h 90"/>
                <a:gd name="T52" fmla="*/ 10324 w 108"/>
                <a:gd name="T53" fmla="*/ 2215 h 90"/>
                <a:gd name="T54" fmla="*/ 10720 w 108"/>
                <a:gd name="T55" fmla="*/ 2215 h 90"/>
                <a:gd name="T56" fmla="*/ 14101 w 108"/>
                <a:gd name="T57" fmla="*/ 2785 h 90"/>
                <a:gd name="T58" fmla="*/ 14260 w 108"/>
                <a:gd name="T59" fmla="*/ 3141 h 90"/>
                <a:gd name="T60" fmla="*/ 14656 w 108"/>
                <a:gd name="T61" fmla="*/ 3258 h 90"/>
                <a:gd name="T62" fmla="*/ 13839 w 108"/>
                <a:gd name="T63" fmla="*/ 4639 h 90"/>
                <a:gd name="T64" fmla="*/ 13705 w 108"/>
                <a:gd name="T65" fmla="*/ 4878 h 90"/>
                <a:gd name="T66" fmla="*/ 13310 w 108"/>
                <a:gd name="T67" fmla="*/ 5117 h 90"/>
                <a:gd name="T68" fmla="*/ 12755 w 108"/>
                <a:gd name="T69" fmla="*/ 5927 h 90"/>
                <a:gd name="T70" fmla="*/ 13150 w 108"/>
                <a:gd name="T71" fmla="*/ 6161 h 90"/>
                <a:gd name="T72" fmla="*/ 13150 w 108"/>
                <a:gd name="T73" fmla="*/ 6375 h 90"/>
                <a:gd name="T74" fmla="*/ 13017 w 108"/>
                <a:gd name="T75" fmla="*/ 6497 h 90"/>
                <a:gd name="T76" fmla="*/ 12888 w 108"/>
                <a:gd name="T77" fmla="*/ 6970 h 90"/>
                <a:gd name="T78" fmla="*/ 7051 w 108"/>
                <a:gd name="T79" fmla="*/ 9399 h 90"/>
                <a:gd name="T80" fmla="*/ 134 w 108"/>
                <a:gd name="T81" fmla="*/ 789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27" name="Freeform 20"/>
            <p:cNvSpPr>
              <a:spLocks/>
            </p:cNvSpPr>
            <p:nvPr/>
          </p:nvSpPr>
          <p:spPr bwMode="auto">
            <a:xfrm>
              <a:off x="1989" y="1155"/>
              <a:ext cx="415" cy="634"/>
            </a:xfrm>
            <a:custGeom>
              <a:avLst/>
              <a:gdLst>
                <a:gd name="T0" fmla="*/ 943 w 81"/>
                <a:gd name="T1" fmla="*/ 9964 h 130"/>
                <a:gd name="T2" fmla="*/ 1076 w 81"/>
                <a:gd name="T3" fmla="*/ 9515 h 130"/>
                <a:gd name="T4" fmla="*/ 1209 w 81"/>
                <a:gd name="T5" fmla="*/ 9393 h 130"/>
                <a:gd name="T6" fmla="*/ 1209 w 81"/>
                <a:gd name="T7" fmla="*/ 9159 h 130"/>
                <a:gd name="T8" fmla="*/ 815 w 81"/>
                <a:gd name="T9" fmla="*/ 8944 h 130"/>
                <a:gd name="T10" fmla="*/ 1337 w 81"/>
                <a:gd name="T11" fmla="*/ 8110 h 130"/>
                <a:gd name="T12" fmla="*/ 1757 w 81"/>
                <a:gd name="T13" fmla="*/ 7896 h 130"/>
                <a:gd name="T14" fmla="*/ 1891 w 81"/>
                <a:gd name="T15" fmla="*/ 7657 h 130"/>
                <a:gd name="T16" fmla="*/ 2680 w 81"/>
                <a:gd name="T17" fmla="*/ 6257 h 130"/>
                <a:gd name="T18" fmla="*/ 2285 w 81"/>
                <a:gd name="T19" fmla="*/ 6135 h 130"/>
                <a:gd name="T20" fmla="*/ 2152 w 81"/>
                <a:gd name="T21" fmla="*/ 5804 h 130"/>
                <a:gd name="T22" fmla="*/ 2152 w 81"/>
                <a:gd name="T23" fmla="*/ 5448 h 130"/>
                <a:gd name="T24" fmla="*/ 2152 w 81"/>
                <a:gd name="T25" fmla="*/ 5209 h 130"/>
                <a:gd name="T26" fmla="*/ 2152 w 81"/>
                <a:gd name="T27" fmla="*/ 4994 h 130"/>
                <a:gd name="T28" fmla="*/ 3489 w 81"/>
                <a:gd name="T29" fmla="*/ 0 h 130"/>
                <a:gd name="T30" fmla="*/ 4565 w 81"/>
                <a:gd name="T31" fmla="*/ 2214 h 130"/>
                <a:gd name="T32" fmla="*/ 4831 w 81"/>
                <a:gd name="T33" fmla="*/ 3019 h 130"/>
                <a:gd name="T34" fmla="*/ 4698 w 81"/>
                <a:gd name="T35" fmla="*/ 3355 h 130"/>
                <a:gd name="T36" fmla="*/ 4985 w 81"/>
                <a:gd name="T37" fmla="*/ 3589 h 130"/>
                <a:gd name="T38" fmla="*/ 5646 w 81"/>
                <a:gd name="T39" fmla="*/ 4521 h 130"/>
                <a:gd name="T40" fmla="*/ 5774 w 81"/>
                <a:gd name="T41" fmla="*/ 4994 h 130"/>
                <a:gd name="T42" fmla="*/ 6066 w 81"/>
                <a:gd name="T43" fmla="*/ 5209 h 130"/>
                <a:gd name="T44" fmla="*/ 6589 w 81"/>
                <a:gd name="T45" fmla="*/ 5326 h 130"/>
                <a:gd name="T46" fmla="*/ 6194 w 81"/>
                <a:gd name="T47" fmla="*/ 6043 h 130"/>
                <a:gd name="T48" fmla="*/ 6066 w 81"/>
                <a:gd name="T49" fmla="*/ 6491 h 130"/>
                <a:gd name="T50" fmla="*/ 6066 w 81"/>
                <a:gd name="T51" fmla="*/ 6613 h 130"/>
                <a:gd name="T52" fmla="*/ 5774 w 81"/>
                <a:gd name="T53" fmla="*/ 6969 h 130"/>
                <a:gd name="T54" fmla="*/ 5774 w 81"/>
                <a:gd name="T55" fmla="*/ 7184 h 130"/>
                <a:gd name="T56" fmla="*/ 6194 w 81"/>
                <a:gd name="T57" fmla="*/ 7540 h 130"/>
                <a:gd name="T58" fmla="*/ 6722 w 81"/>
                <a:gd name="T59" fmla="*/ 7062 h 130"/>
                <a:gd name="T60" fmla="*/ 6850 w 81"/>
                <a:gd name="T61" fmla="*/ 7301 h 130"/>
                <a:gd name="T62" fmla="*/ 6983 w 81"/>
                <a:gd name="T63" fmla="*/ 7423 h 130"/>
                <a:gd name="T64" fmla="*/ 6983 w 81"/>
                <a:gd name="T65" fmla="*/ 8018 h 130"/>
                <a:gd name="T66" fmla="*/ 7270 w 81"/>
                <a:gd name="T67" fmla="*/ 8588 h 130"/>
                <a:gd name="T68" fmla="*/ 7142 w 81"/>
                <a:gd name="T69" fmla="*/ 8822 h 130"/>
                <a:gd name="T70" fmla="*/ 7531 w 81"/>
                <a:gd name="T71" fmla="*/ 9037 h 130"/>
                <a:gd name="T72" fmla="*/ 7665 w 81"/>
                <a:gd name="T73" fmla="*/ 9393 h 130"/>
                <a:gd name="T74" fmla="*/ 7665 w 81"/>
                <a:gd name="T75" fmla="*/ 9754 h 130"/>
                <a:gd name="T76" fmla="*/ 7926 w 81"/>
                <a:gd name="T77" fmla="*/ 10085 h 130"/>
                <a:gd name="T78" fmla="*/ 8218 w 81"/>
                <a:gd name="T79" fmla="*/ 9754 h 130"/>
                <a:gd name="T80" fmla="*/ 8741 w 81"/>
                <a:gd name="T81" fmla="*/ 9964 h 130"/>
                <a:gd name="T82" fmla="*/ 9002 w 81"/>
                <a:gd name="T83" fmla="*/ 9754 h 130"/>
                <a:gd name="T84" fmla="*/ 9555 w 81"/>
                <a:gd name="T85" fmla="*/ 9871 h 130"/>
                <a:gd name="T86" fmla="*/ 9817 w 81"/>
                <a:gd name="T87" fmla="*/ 9964 h 130"/>
                <a:gd name="T88" fmla="*/ 10211 w 81"/>
                <a:gd name="T89" fmla="*/ 9754 h 130"/>
                <a:gd name="T90" fmla="*/ 10631 w 81"/>
                <a:gd name="T91" fmla="*/ 9871 h 130"/>
                <a:gd name="T92" fmla="*/ 10892 w 81"/>
                <a:gd name="T93" fmla="*/ 10203 h 130"/>
                <a:gd name="T94" fmla="*/ 9950 w 81"/>
                <a:gd name="T95" fmla="*/ 15079 h 130"/>
                <a:gd name="T96" fmla="*/ 0 w 81"/>
                <a:gd name="T97" fmla="*/ 13460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28" name="Freeform 21"/>
            <p:cNvSpPr>
              <a:spLocks/>
            </p:cNvSpPr>
            <p:nvPr/>
          </p:nvSpPr>
          <p:spPr bwMode="auto">
            <a:xfrm>
              <a:off x="2164" y="1170"/>
              <a:ext cx="706" cy="424"/>
            </a:xfrm>
            <a:custGeom>
              <a:avLst/>
              <a:gdLst>
                <a:gd name="T0" fmla="*/ 6441 w 138"/>
                <a:gd name="T1" fmla="*/ 8909 h 87"/>
                <a:gd name="T2" fmla="*/ 6021 w 138"/>
                <a:gd name="T3" fmla="*/ 9713 h 87"/>
                <a:gd name="T4" fmla="*/ 5761 w 138"/>
                <a:gd name="T5" fmla="*/ 9265 h 87"/>
                <a:gd name="T6" fmla="*/ 5628 w 138"/>
                <a:gd name="T7" fmla="*/ 9620 h 87"/>
                <a:gd name="T8" fmla="*/ 5075 w 138"/>
                <a:gd name="T9" fmla="*/ 9620 h 87"/>
                <a:gd name="T10" fmla="*/ 4425 w 138"/>
                <a:gd name="T11" fmla="*/ 9499 h 87"/>
                <a:gd name="T12" fmla="*/ 4292 w 138"/>
                <a:gd name="T13" fmla="*/ 9499 h 87"/>
                <a:gd name="T14" fmla="*/ 3873 w 138"/>
                <a:gd name="T15" fmla="*/ 9499 h 87"/>
                <a:gd name="T16" fmla="*/ 3479 w 138"/>
                <a:gd name="T17" fmla="*/ 9499 h 87"/>
                <a:gd name="T18" fmla="*/ 3218 w 138"/>
                <a:gd name="T19" fmla="*/ 9620 h 87"/>
                <a:gd name="T20" fmla="*/ 3090 w 138"/>
                <a:gd name="T21" fmla="*/ 9265 h 87"/>
                <a:gd name="T22" fmla="*/ 3090 w 138"/>
                <a:gd name="T23" fmla="*/ 8909 h 87"/>
                <a:gd name="T24" fmla="*/ 2671 w 138"/>
                <a:gd name="T25" fmla="*/ 8694 h 87"/>
                <a:gd name="T26" fmla="*/ 2671 w 138"/>
                <a:gd name="T27" fmla="*/ 8339 h 87"/>
                <a:gd name="T28" fmla="*/ 2410 w 138"/>
                <a:gd name="T29" fmla="*/ 7983 h 87"/>
                <a:gd name="T30" fmla="*/ 2410 w 138"/>
                <a:gd name="T31" fmla="*/ 7291 h 87"/>
                <a:gd name="T32" fmla="*/ 2277 w 138"/>
                <a:gd name="T33" fmla="*/ 6935 h 87"/>
                <a:gd name="T34" fmla="*/ 2149 w 138"/>
                <a:gd name="T35" fmla="*/ 6842 h 87"/>
                <a:gd name="T36" fmla="*/ 2016 w 138"/>
                <a:gd name="T37" fmla="*/ 6842 h 87"/>
                <a:gd name="T38" fmla="*/ 1463 w 138"/>
                <a:gd name="T39" fmla="*/ 7174 h 87"/>
                <a:gd name="T40" fmla="*/ 1202 w 138"/>
                <a:gd name="T41" fmla="*/ 6721 h 87"/>
                <a:gd name="T42" fmla="*/ 1202 w 138"/>
                <a:gd name="T43" fmla="*/ 6482 h 87"/>
                <a:gd name="T44" fmla="*/ 1463 w 138"/>
                <a:gd name="T45" fmla="*/ 6126 h 87"/>
                <a:gd name="T46" fmla="*/ 1463 w 138"/>
                <a:gd name="T47" fmla="*/ 5795 h 87"/>
                <a:gd name="T48" fmla="*/ 1596 w 138"/>
                <a:gd name="T49" fmla="*/ 5556 h 87"/>
                <a:gd name="T50" fmla="*/ 1883 w 138"/>
                <a:gd name="T51" fmla="*/ 4869 h 87"/>
                <a:gd name="T52" fmla="*/ 1463 w 138"/>
                <a:gd name="T53" fmla="*/ 4630 h 87"/>
                <a:gd name="T54" fmla="*/ 1074 w 138"/>
                <a:gd name="T55" fmla="*/ 4396 h 87"/>
                <a:gd name="T56" fmla="*/ 813 w 138"/>
                <a:gd name="T57" fmla="*/ 3587 h 87"/>
                <a:gd name="T58" fmla="*/ 261 w 138"/>
                <a:gd name="T59" fmla="*/ 3134 h 87"/>
                <a:gd name="T60" fmla="*/ 261 w 138"/>
                <a:gd name="T61" fmla="*/ 2900 h 87"/>
                <a:gd name="T62" fmla="*/ 261 w 138"/>
                <a:gd name="T63" fmla="*/ 2305 h 87"/>
                <a:gd name="T64" fmla="*/ 394 w 138"/>
                <a:gd name="T65" fmla="*/ 0 h 87"/>
                <a:gd name="T66" fmla="*/ 6569 w 138"/>
                <a:gd name="T67" fmla="*/ 926 h 87"/>
                <a:gd name="T68" fmla="*/ 18479 w 138"/>
                <a:gd name="T69" fmla="*/ 2208 h 87"/>
                <a:gd name="T70" fmla="*/ 17665 w 138"/>
                <a:gd name="T71" fmla="*/ 10069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29" name="Freeform 22"/>
            <p:cNvSpPr>
              <a:spLocks/>
            </p:cNvSpPr>
            <p:nvPr/>
          </p:nvSpPr>
          <p:spPr bwMode="auto">
            <a:xfrm>
              <a:off x="1738" y="1677"/>
              <a:ext cx="440" cy="649"/>
            </a:xfrm>
            <a:custGeom>
              <a:avLst/>
              <a:gdLst>
                <a:gd name="T0" fmla="*/ 1755 w 86"/>
                <a:gd name="T1" fmla="*/ 0 h 133"/>
                <a:gd name="T2" fmla="*/ 0 w 86"/>
                <a:gd name="T3" fmla="*/ 5929 h 133"/>
                <a:gd name="T4" fmla="*/ 7511 w 86"/>
                <a:gd name="T5" fmla="*/ 15454 h 133"/>
                <a:gd name="T6" fmla="*/ 7511 w 86"/>
                <a:gd name="T7" fmla="*/ 15337 h 133"/>
                <a:gd name="T8" fmla="*/ 7511 w 86"/>
                <a:gd name="T9" fmla="*/ 15215 h 133"/>
                <a:gd name="T10" fmla="*/ 7644 w 86"/>
                <a:gd name="T11" fmla="*/ 14761 h 133"/>
                <a:gd name="T12" fmla="*/ 7644 w 86"/>
                <a:gd name="T13" fmla="*/ 14644 h 133"/>
                <a:gd name="T14" fmla="*/ 7644 w 86"/>
                <a:gd name="T15" fmla="*/ 13717 h 133"/>
                <a:gd name="T16" fmla="*/ 7644 w 86"/>
                <a:gd name="T17" fmla="*/ 13361 h 133"/>
                <a:gd name="T18" fmla="*/ 7644 w 86"/>
                <a:gd name="T19" fmla="*/ 13239 h 133"/>
                <a:gd name="T20" fmla="*/ 8038 w 86"/>
                <a:gd name="T21" fmla="*/ 13239 h 133"/>
                <a:gd name="T22" fmla="*/ 8299 w 86"/>
                <a:gd name="T23" fmla="*/ 13239 h 133"/>
                <a:gd name="T24" fmla="*/ 8427 w 86"/>
                <a:gd name="T25" fmla="*/ 13361 h 133"/>
                <a:gd name="T26" fmla="*/ 8427 w 86"/>
                <a:gd name="T27" fmla="*/ 13478 h 133"/>
                <a:gd name="T28" fmla="*/ 8560 w 86"/>
                <a:gd name="T29" fmla="*/ 13595 h 133"/>
                <a:gd name="T30" fmla="*/ 8846 w 86"/>
                <a:gd name="T31" fmla="*/ 13595 h 133"/>
                <a:gd name="T32" fmla="*/ 9107 w 86"/>
                <a:gd name="T33" fmla="*/ 12785 h 133"/>
                <a:gd name="T34" fmla="*/ 9373 w 86"/>
                <a:gd name="T35" fmla="*/ 11741 h 133"/>
                <a:gd name="T36" fmla="*/ 11517 w 86"/>
                <a:gd name="T37" fmla="*/ 1976 h 133"/>
                <a:gd name="T38" fmla="*/ 6569 w 86"/>
                <a:gd name="T39" fmla="*/ 1049 h 133"/>
                <a:gd name="T40" fmla="*/ 1755 w 86"/>
                <a:gd name="T41" fmla="*/ 0 h 133"/>
                <a:gd name="T42" fmla="*/ 1755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30" name="Freeform 23"/>
            <p:cNvSpPr>
              <a:spLocks/>
            </p:cNvSpPr>
            <p:nvPr/>
          </p:nvSpPr>
          <p:spPr bwMode="auto">
            <a:xfrm>
              <a:off x="1968" y="2170"/>
              <a:ext cx="467" cy="517"/>
            </a:xfrm>
            <a:custGeom>
              <a:avLst/>
              <a:gdLst>
                <a:gd name="T0" fmla="*/ 10536 w 91"/>
                <a:gd name="T1" fmla="*/ 12301 h 106"/>
                <a:gd name="T2" fmla="*/ 12301 w 91"/>
                <a:gd name="T3" fmla="*/ 1166 h 106"/>
                <a:gd name="T4" fmla="*/ 3372 w 91"/>
                <a:gd name="T5" fmla="*/ 0 h 106"/>
                <a:gd name="T6" fmla="*/ 3372 w 91"/>
                <a:gd name="T7" fmla="*/ 0 h 106"/>
                <a:gd name="T8" fmla="*/ 3110 w 91"/>
                <a:gd name="T9" fmla="*/ 1049 h 106"/>
                <a:gd name="T10" fmla="*/ 2843 w 91"/>
                <a:gd name="T11" fmla="*/ 1853 h 106"/>
                <a:gd name="T12" fmla="*/ 2581 w 91"/>
                <a:gd name="T13" fmla="*/ 1853 h 106"/>
                <a:gd name="T14" fmla="*/ 2422 w 91"/>
                <a:gd name="T15" fmla="*/ 1736 h 106"/>
                <a:gd name="T16" fmla="*/ 2422 w 91"/>
                <a:gd name="T17" fmla="*/ 1619 h 106"/>
                <a:gd name="T18" fmla="*/ 2289 w 91"/>
                <a:gd name="T19" fmla="*/ 1497 h 106"/>
                <a:gd name="T20" fmla="*/ 2027 w 91"/>
                <a:gd name="T21" fmla="*/ 1497 h 106"/>
                <a:gd name="T22" fmla="*/ 1632 w 91"/>
                <a:gd name="T23" fmla="*/ 1497 h 106"/>
                <a:gd name="T24" fmla="*/ 1632 w 91"/>
                <a:gd name="T25" fmla="*/ 1619 h 106"/>
                <a:gd name="T26" fmla="*/ 1632 w 91"/>
                <a:gd name="T27" fmla="*/ 1975 h 106"/>
                <a:gd name="T28" fmla="*/ 1632 w 91"/>
                <a:gd name="T29" fmla="*/ 2902 h 106"/>
                <a:gd name="T30" fmla="*/ 1632 w 91"/>
                <a:gd name="T31" fmla="*/ 3019 h 106"/>
                <a:gd name="T32" fmla="*/ 1473 w 91"/>
                <a:gd name="T33" fmla="*/ 3473 h 106"/>
                <a:gd name="T34" fmla="*/ 1473 w 91"/>
                <a:gd name="T35" fmla="*/ 3590 h 106"/>
                <a:gd name="T36" fmla="*/ 1473 w 91"/>
                <a:gd name="T37" fmla="*/ 3712 h 106"/>
                <a:gd name="T38" fmla="*/ 1473 w 91"/>
                <a:gd name="T39" fmla="*/ 3951 h 106"/>
                <a:gd name="T40" fmla="*/ 1473 w 91"/>
                <a:gd name="T41" fmla="*/ 4068 h 106"/>
                <a:gd name="T42" fmla="*/ 1473 w 91"/>
                <a:gd name="T43" fmla="*/ 4185 h 106"/>
                <a:gd name="T44" fmla="*/ 1632 w 91"/>
                <a:gd name="T45" fmla="*/ 4399 h 106"/>
                <a:gd name="T46" fmla="*/ 1632 w 91"/>
                <a:gd name="T47" fmla="*/ 4521 h 106"/>
                <a:gd name="T48" fmla="*/ 1632 w 91"/>
                <a:gd name="T49" fmla="*/ 4755 h 106"/>
                <a:gd name="T50" fmla="*/ 1765 w 91"/>
                <a:gd name="T51" fmla="*/ 4994 h 106"/>
                <a:gd name="T52" fmla="*/ 1765 w 91"/>
                <a:gd name="T53" fmla="*/ 4994 h 106"/>
                <a:gd name="T54" fmla="*/ 1894 w 91"/>
                <a:gd name="T55" fmla="*/ 5116 h 106"/>
                <a:gd name="T56" fmla="*/ 2027 w 91"/>
                <a:gd name="T57" fmla="*/ 5331 h 106"/>
                <a:gd name="T58" fmla="*/ 1894 w 91"/>
                <a:gd name="T59" fmla="*/ 5331 h 106"/>
                <a:gd name="T60" fmla="*/ 1894 w 91"/>
                <a:gd name="T61" fmla="*/ 5331 h 106"/>
                <a:gd name="T62" fmla="*/ 1632 w 91"/>
                <a:gd name="T63" fmla="*/ 5448 h 106"/>
                <a:gd name="T64" fmla="*/ 1345 w 91"/>
                <a:gd name="T65" fmla="*/ 5565 h 106"/>
                <a:gd name="T66" fmla="*/ 1211 w 91"/>
                <a:gd name="T67" fmla="*/ 5804 h 106"/>
                <a:gd name="T68" fmla="*/ 949 w 91"/>
                <a:gd name="T69" fmla="*/ 6375 h 106"/>
                <a:gd name="T70" fmla="*/ 683 w 91"/>
                <a:gd name="T71" fmla="*/ 6731 h 106"/>
                <a:gd name="T72" fmla="*/ 395 w 91"/>
                <a:gd name="T73" fmla="*/ 6731 h 106"/>
                <a:gd name="T74" fmla="*/ 395 w 91"/>
                <a:gd name="T75" fmla="*/ 6853 h 106"/>
                <a:gd name="T76" fmla="*/ 554 w 91"/>
                <a:gd name="T77" fmla="*/ 6970 h 106"/>
                <a:gd name="T78" fmla="*/ 395 w 91"/>
                <a:gd name="T79" fmla="*/ 7087 h 106"/>
                <a:gd name="T80" fmla="*/ 395 w 91"/>
                <a:gd name="T81" fmla="*/ 7301 h 106"/>
                <a:gd name="T82" fmla="*/ 395 w 91"/>
                <a:gd name="T83" fmla="*/ 7423 h 106"/>
                <a:gd name="T84" fmla="*/ 683 w 91"/>
                <a:gd name="T85" fmla="*/ 7662 h 106"/>
                <a:gd name="T86" fmla="*/ 816 w 91"/>
                <a:gd name="T87" fmla="*/ 7779 h 106"/>
                <a:gd name="T88" fmla="*/ 683 w 91"/>
                <a:gd name="T89" fmla="*/ 7779 h 106"/>
                <a:gd name="T90" fmla="*/ 683 w 91"/>
                <a:gd name="T91" fmla="*/ 8018 h 106"/>
                <a:gd name="T92" fmla="*/ 554 w 91"/>
                <a:gd name="T93" fmla="*/ 8111 h 106"/>
                <a:gd name="T94" fmla="*/ 395 w 91"/>
                <a:gd name="T95" fmla="*/ 8111 h 106"/>
                <a:gd name="T96" fmla="*/ 133 w 91"/>
                <a:gd name="T97" fmla="*/ 8018 h 106"/>
                <a:gd name="T98" fmla="*/ 0 w 91"/>
                <a:gd name="T99" fmla="*/ 8467 h 106"/>
                <a:gd name="T100" fmla="*/ 6610 w 91"/>
                <a:gd name="T101" fmla="*/ 11823 h 106"/>
                <a:gd name="T102" fmla="*/ 10536 w 91"/>
                <a:gd name="T103" fmla="*/ 12301 h 106"/>
                <a:gd name="T104" fmla="*/ 10536 w 91"/>
                <a:gd name="T105" fmla="*/ 12301 h 106"/>
                <a:gd name="T106" fmla="*/ 10536 w 91"/>
                <a:gd name="T107" fmla="*/ 12301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31" name="Freeform 24"/>
            <p:cNvSpPr>
              <a:spLocks/>
            </p:cNvSpPr>
            <p:nvPr/>
          </p:nvSpPr>
          <p:spPr bwMode="auto">
            <a:xfrm>
              <a:off x="3265" y="1248"/>
              <a:ext cx="456" cy="487"/>
            </a:xfrm>
            <a:custGeom>
              <a:avLst/>
              <a:gdLst>
                <a:gd name="T0" fmla="*/ 1076 w 89"/>
                <a:gd name="T1" fmla="*/ 7967 h 100"/>
                <a:gd name="T2" fmla="*/ 523 w 89"/>
                <a:gd name="T3" fmla="*/ 7398 h 100"/>
                <a:gd name="T4" fmla="*/ 943 w 89"/>
                <a:gd name="T5" fmla="*/ 6925 h 100"/>
                <a:gd name="T6" fmla="*/ 943 w 89"/>
                <a:gd name="T7" fmla="*/ 6477 h 100"/>
                <a:gd name="T8" fmla="*/ 681 w 89"/>
                <a:gd name="T9" fmla="*/ 5430 h 100"/>
                <a:gd name="T10" fmla="*/ 681 w 89"/>
                <a:gd name="T11" fmla="*/ 4958 h 100"/>
                <a:gd name="T12" fmla="*/ 523 w 89"/>
                <a:gd name="T13" fmla="*/ 3818 h 100"/>
                <a:gd name="T14" fmla="*/ 261 w 89"/>
                <a:gd name="T15" fmla="*/ 3010 h 100"/>
                <a:gd name="T16" fmla="*/ 0 w 89"/>
                <a:gd name="T17" fmla="*/ 1851 h 100"/>
                <a:gd name="T18" fmla="*/ 133 w 89"/>
                <a:gd name="T19" fmla="*/ 1373 h 100"/>
                <a:gd name="T20" fmla="*/ 0 w 89"/>
                <a:gd name="T21" fmla="*/ 808 h 100"/>
                <a:gd name="T22" fmla="*/ 3100 w 89"/>
                <a:gd name="T23" fmla="*/ 356 h 100"/>
                <a:gd name="T24" fmla="*/ 3361 w 89"/>
                <a:gd name="T25" fmla="*/ 117 h 100"/>
                <a:gd name="T26" fmla="*/ 3756 w 89"/>
                <a:gd name="T27" fmla="*/ 570 h 100"/>
                <a:gd name="T28" fmla="*/ 3756 w 89"/>
                <a:gd name="T29" fmla="*/ 1164 h 100"/>
                <a:gd name="T30" fmla="*/ 4304 w 89"/>
                <a:gd name="T31" fmla="*/ 1373 h 100"/>
                <a:gd name="T32" fmla="*/ 4570 w 89"/>
                <a:gd name="T33" fmla="*/ 1495 h 100"/>
                <a:gd name="T34" fmla="*/ 5118 w 89"/>
                <a:gd name="T35" fmla="*/ 1495 h 100"/>
                <a:gd name="T36" fmla="*/ 5252 w 89"/>
                <a:gd name="T37" fmla="*/ 1612 h 100"/>
                <a:gd name="T38" fmla="*/ 5774 w 89"/>
                <a:gd name="T39" fmla="*/ 1495 h 100"/>
                <a:gd name="T40" fmla="*/ 6850 w 89"/>
                <a:gd name="T41" fmla="*/ 1612 h 100"/>
                <a:gd name="T42" fmla="*/ 6983 w 89"/>
                <a:gd name="T43" fmla="*/ 1734 h 100"/>
                <a:gd name="T44" fmla="*/ 7142 w 89"/>
                <a:gd name="T45" fmla="*/ 1734 h 100"/>
                <a:gd name="T46" fmla="*/ 7270 w 89"/>
                <a:gd name="T47" fmla="*/ 2089 h 100"/>
                <a:gd name="T48" fmla="*/ 7665 w 89"/>
                <a:gd name="T49" fmla="*/ 1967 h 100"/>
                <a:gd name="T50" fmla="*/ 7926 w 89"/>
                <a:gd name="T51" fmla="*/ 1967 h 100"/>
                <a:gd name="T52" fmla="*/ 8346 w 89"/>
                <a:gd name="T53" fmla="*/ 2206 h 100"/>
                <a:gd name="T54" fmla="*/ 8613 w 89"/>
                <a:gd name="T55" fmla="*/ 2420 h 100"/>
                <a:gd name="T56" fmla="*/ 9135 w 89"/>
                <a:gd name="T57" fmla="*/ 2420 h 100"/>
                <a:gd name="T58" fmla="*/ 9817 w 89"/>
                <a:gd name="T59" fmla="*/ 2089 h 100"/>
                <a:gd name="T60" fmla="*/ 10893 w 89"/>
                <a:gd name="T61" fmla="*/ 2299 h 100"/>
                <a:gd name="T62" fmla="*/ 11159 w 89"/>
                <a:gd name="T63" fmla="*/ 2299 h 100"/>
                <a:gd name="T64" fmla="*/ 11579 w 89"/>
                <a:gd name="T65" fmla="*/ 2420 h 100"/>
                <a:gd name="T66" fmla="*/ 11707 w 89"/>
                <a:gd name="T67" fmla="*/ 2537 h 100"/>
                <a:gd name="T68" fmla="*/ 10893 w 89"/>
                <a:gd name="T69" fmla="*/ 2893 h 100"/>
                <a:gd name="T70" fmla="*/ 10498 w 89"/>
                <a:gd name="T71" fmla="*/ 3224 h 100"/>
                <a:gd name="T72" fmla="*/ 9817 w 89"/>
                <a:gd name="T73" fmla="*/ 3463 h 100"/>
                <a:gd name="T74" fmla="*/ 7926 w 89"/>
                <a:gd name="T75" fmla="*/ 5075 h 100"/>
                <a:gd name="T76" fmla="*/ 7665 w 89"/>
                <a:gd name="T77" fmla="*/ 5313 h 100"/>
                <a:gd name="T78" fmla="*/ 7665 w 89"/>
                <a:gd name="T79" fmla="*/ 6477 h 100"/>
                <a:gd name="T80" fmla="*/ 6983 w 89"/>
                <a:gd name="T81" fmla="*/ 6808 h 100"/>
                <a:gd name="T82" fmla="*/ 6983 w 89"/>
                <a:gd name="T83" fmla="*/ 7042 h 100"/>
                <a:gd name="T84" fmla="*/ 6983 w 89"/>
                <a:gd name="T85" fmla="*/ 7519 h 100"/>
                <a:gd name="T86" fmla="*/ 7142 w 89"/>
                <a:gd name="T87" fmla="*/ 7967 h 100"/>
                <a:gd name="T88" fmla="*/ 6983 w 89"/>
                <a:gd name="T89" fmla="*/ 8445 h 100"/>
                <a:gd name="T90" fmla="*/ 7142 w 89"/>
                <a:gd name="T91" fmla="*/ 9131 h 100"/>
                <a:gd name="T92" fmla="*/ 7404 w 89"/>
                <a:gd name="T93" fmla="*/ 9248 h 100"/>
                <a:gd name="T94" fmla="*/ 7798 w 89"/>
                <a:gd name="T95" fmla="*/ 9346 h 100"/>
                <a:gd name="T96" fmla="*/ 7926 w 89"/>
                <a:gd name="T97" fmla="*/ 9579 h 100"/>
                <a:gd name="T98" fmla="*/ 8613 w 89"/>
                <a:gd name="T99" fmla="*/ 10057 h 100"/>
                <a:gd name="T100" fmla="*/ 9689 w 89"/>
                <a:gd name="T101" fmla="*/ 10626 h 100"/>
                <a:gd name="T102" fmla="*/ 9689 w 89"/>
                <a:gd name="T103" fmla="*/ 10982 h 100"/>
                <a:gd name="T104" fmla="*/ 1076 w 89"/>
                <a:gd name="T105" fmla="*/ 11552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32" name="Freeform 25"/>
            <p:cNvSpPr>
              <a:spLocks/>
            </p:cNvSpPr>
            <p:nvPr/>
          </p:nvSpPr>
          <p:spPr bwMode="auto">
            <a:xfrm>
              <a:off x="3634" y="1799"/>
              <a:ext cx="277" cy="463"/>
            </a:xfrm>
            <a:custGeom>
              <a:avLst/>
              <a:gdLst>
                <a:gd name="T0" fmla="*/ 1211 w 54"/>
                <a:gd name="T1" fmla="*/ 239 h 95"/>
                <a:gd name="T2" fmla="*/ 1631 w 54"/>
                <a:gd name="T3" fmla="*/ 570 h 95"/>
                <a:gd name="T4" fmla="*/ 2026 w 54"/>
                <a:gd name="T5" fmla="*/ 926 h 95"/>
                <a:gd name="T6" fmla="*/ 2026 w 54"/>
                <a:gd name="T7" fmla="*/ 1379 h 95"/>
                <a:gd name="T8" fmla="*/ 1893 w 54"/>
                <a:gd name="T9" fmla="*/ 1735 h 95"/>
                <a:gd name="T10" fmla="*/ 1472 w 54"/>
                <a:gd name="T11" fmla="*/ 2208 h 95"/>
                <a:gd name="T12" fmla="*/ 1211 w 54"/>
                <a:gd name="T13" fmla="*/ 2305 h 95"/>
                <a:gd name="T14" fmla="*/ 682 w 54"/>
                <a:gd name="T15" fmla="*/ 2422 h 95"/>
                <a:gd name="T16" fmla="*/ 554 w 54"/>
                <a:gd name="T17" fmla="*/ 2778 h 95"/>
                <a:gd name="T18" fmla="*/ 816 w 54"/>
                <a:gd name="T19" fmla="*/ 3134 h 95"/>
                <a:gd name="T20" fmla="*/ 554 w 54"/>
                <a:gd name="T21" fmla="*/ 3943 h 95"/>
                <a:gd name="T22" fmla="*/ 133 w 54"/>
                <a:gd name="T23" fmla="*/ 4157 h 95"/>
                <a:gd name="T24" fmla="*/ 0 w 54"/>
                <a:gd name="T25" fmla="*/ 4513 h 95"/>
                <a:gd name="T26" fmla="*/ 0 w 54"/>
                <a:gd name="T27" fmla="*/ 4752 h 95"/>
                <a:gd name="T28" fmla="*/ 133 w 54"/>
                <a:gd name="T29" fmla="*/ 5556 h 95"/>
                <a:gd name="T30" fmla="*/ 682 w 54"/>
                <a:gd name="T31" fmla="*/ 6126 h 95"/>
                <a:gd name="T32" fmla="*/ 1344 w 54"/>
                <a:gd name="T33" fmla="*/ 6604 h 95"/>
                <a:gd name="T34" fmla="*/ 1765 w 54"/>
                <a:gd name="T35" fmla="*/ 7413 h 95"/>
                <a:gd name="T36" fmla="*/ 2026 w 54"/>
                <a:gd name="T37" fmla="*/ 7174 h 95"/>
                <a:gd name="T38" fmla="*/ 2555 w 54"/>
                <a:gd name="T39" fmla="*/ 7530 h 95"/>
                <a:gd name="T40" fmla="*/ 2555 w 54"/>
                <a:gd name="T41" fmla="*/ 7983 h 95"/>
                <a:gd name="T42" fmla="*/ 2160 w 54"/>
                <a:gd name="T43" fmla="*/ 8456 h 95"/>
                <a:gd name="T44" fmla="*/ 2555 w 54"/>
                <a:gd name="T45" fmla="*/ 9026 h 95"/>
                <a:gd name="T46" fmla="*/ 3237 w 54"/>
                <a:gd name="T47" fmla="*/ 9382 h 95"/>
                <a:gd name="T48" fmla="*/ 3919 w 54"/>
                <a:gd name="T49" fmla="*/ 10069 h 95"/>
                <a:gd name="T50" fmla="*/ 4052 w 54"/>
                <a:gd name="T51" fmla="*/ 10308 h 95"/>
                <a:gd name="T52" fmla="*/ 3919 w 54"/>
                <a:gd name="T53" fmla="*/ 10547 h 95"/>
                <a:gd name="T54" fmla="*/ 4314 w 54"/>
                <a:gd name="T55" fmla="*/ 11000 h 95"/>
                <a:gd name="T56" fmla="*/ 4447 w 54"/>
                <a:gd name="T57" fmla="*/ 10878 h 95"/>
                <a:gd name="T58" fmla="*/ 4581 w 54"/>
                <a:gd name="T59" fmla="*/ 10639 h 95"/>
                <a:gd name="T60" fmla="*/ 5130 w 54"/>
                <a:gd name="T61" fmla="*/ 10547 h 95"/>
                <a:gd name="T62" fmla="*/ 5658 w 54"/>
                <a:gd name="T63" fmla="*/ 10761 h 95"/>
                <a:gd name="T64" fmla="*/ 5817 w 54"/>
                <a:gd name="T65" fmla="*/ 10308 h 95"/>
                <a:gd name="T66" fmla="*/ 5945 w 54"/>
                <a:gd name="T67" fmla="*/ 10069 h 95"/>
                <a:gd name="T68" fmla="*/ 6474 w 54"/>
                <a:gd name="T69" fmla="*/ 9835 h 95"/>
                <a:gd name="T70" fmla="*/ 6340 w 54"/>
                <a:gd name="T71" fmla="*/ 9621 h 95"/>
                <a:gd name="T72" fmla="*/ 6340 w 54"/>
                <a:gd name="T73" fmla="*/ 9382 h 95"/>
                <a:gd name="T74" fmla="*/ 6474 w 54"/>
                <a:gd name="T75" fmla="*/ 9265 h 95"/>
                <a:gd name="T76" fmla="*/ 6474 w 54"/>
                <a:gd name="T77" fmla="*/ 9143 h 95"/>
                <a:gd name="T78" fmla="*/ 6474 w 54"/>
                <a:gd name="T79" fmla="*/ 8456 h 95"/>
                <a:gd name="T80" fmla="*/ 7028 w 54"/>
                <a:gd name="T81" fmla="*/ 7861 h 95"/>
                <a:gd name="T82" fmla="*/ 7289 w 54"/>
                <a:gd name="T83" fmla="*/ 7413 h 95"/>
                <a:gd name="T84" fmla="*/ 7028 w 54"/>
                <a:gd name="T85" fmla="*/ 6604 h 95"/>
                <a:gd name="T86" fmla="*/ 7028 w 54"/>
                <a:gd name="T87" fmla="*/ 6248 h 95"/>
                <a:gd name="T88" fmla="*/ 6607 w 54"/>
                <a:gd name="T89" fmla="*/ 1496 h 95"/>
                <a:gd name="T90" fmla="*/ 6474 w 54"/>
                <a:gd name="T91" fmla="*/ 1282 h 95"/>
                <a:gd name="T92" fmla="*/ 6212 w 54"/>
                <a:gd name="T93" fmla="*/ 687 h 95"/>
                <a:gd name="T94" fmla="*/ 5945 w 54"/>
                <a:gd name="T95" fmla="*/ 356 h 95"/>
                <a:gd name="T96" fmla="*/ 5945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33" name="Freeform 26" descr="20%"/>
            <p:cNvSpPr>
              <a:spLocks/>
            </p:cNvSpPr>
            <p:nvPr/>
          </p:nvSpPr>
          <p:spPr bwMode="auto">
            <a:xfrm>
              <a:off x="4244" y="1896"/>
              <a:ext cx="314" cy="293"/>
            </a:xfrm>
            <a:custGeom>
              <a:avLst/>
              <a:gdLst>
                <a:gd name="T0" fmla="*/ 2728 w 61"/>
                <a:gd name="T1" fmla="*/ 0 h 60"/>
                <a:gd name="T2" fmla="*/ 2728 w 61"/>
                <a:gd name="T3" fmla="*/ 356 h 60"/>
                <a:gd name="T4" fmla="*/ 2862 w 61"/>
                <a:gd name="T5" fmla="*/ 571 h 60"/>
                <a:gd name="T6" fmla="*/ 2594 w 61"/>
                <a:gd name="T7" fmla="*/ 1504 h 60"/>
                <a:gd name="T8" fmla="*/ 2594 w 61"/>
                <a:gd name="T9" fmla="*/ 1738 h 60"/>
                <a:gd name="T10" fmla="*/ 2466 w 61"/>
                <a:gd name="T11" fmla="*/ 2217 h 60"/>
                <a:gd name="T12" fmla="*/ 2038 w 61"/>
                <a:gd name="T13" fmla="*/ 2554 h 60"/>
                <a:gd name="T14" fmla="*/ 1776 w 61"/>
                <a:gd name="T15" fmla="*/ 2671 h 60"/>
                <a:gd name="T16" fmla="*/ 1508 w 61"/>
                <a:gd name="T17" fmla="*/ 2788 h 60"/>
                <a:gd name="T18" fmla="*/ 1354 w 61"/>
                <a:gd name="T19" fmla="*/ 3028 h 60"/>
                <a:gd name="T20" fmla="*/ 1220 w 61"/>
                <a:gd name="T21" fmla="*/ 3506 h 60"/>
                <a:gd name="T22" fmla="*/ 824 w 61"/>
                <a:gd name="T23" fmla="*/ 3506 h 60"/>
                <a:gd name="T24" fmla="*/ 556 w 61"/>
                <a:gd name="T25" fmla="*/ 3960 h 60"/>
                <a:gd name="T26" fmla="*/ 556 w 61"/>
                <a:gd name="T27" fmla="*/ 4434 h 60"/>
                <a:gd name="T28" fmla="*/ 263 w 61"/>
                <a:gd name="T29" fmla="*/ 4771 h 60"/>
                <a:gd name="T30" fmla="*/ 0 w 61"/>
                <a:gd name="T31" fmla="*/ 5010 h 60"/>
                <a:gd name="T32" fmla="*/ 0 w 61"/>
                <a:gd name="T33" fmla="*/ 5367 h 60"/>
                <a:gd name="T34" fmla="*/ 396 w 61"/>
                <a:gd name="T35" fmla="*/ 5938 h 60"/>
                <a:gd name="T36" fmla="*/ 824 w 61"/>
                <a:gd name="T37" fmla="*/ 6295 h 60"/>
                <a:gd name="T38" fmla="*/ 1086 w 61"/>
                <a:gd name="T39" fmla="*/ 6295 h 60"/>
                <a:gd name="T40" fmla="*/ 1086 w 61"/>
                <a:gd name="T41" fmla="*/ 6417 h 60"/>
                <a:gd name="T42" fmla="*/ 1354 w 61"/>
                <a:gd name="T43" fmla="*/ 6417 h 60"/>
                <a:gd name="T44" fmla="*/ 1354 w 61"/>
                <a:gd name="T45" fmla="*/ 6632 h 60"/>
                <a:gd name="T46" fmla="*/ 2038 w 61"/>
                <a:gd name="T47" fmla="*/ 6988 h 60"/>
                <a:gd name="T48" fmla="*/ 2466 w 61"/>
                <a:gd name="T49" fmla="*/ 6866 h 60"/>
                <a:gd name="T50" fmla="*/ 2594 w 61"/>
                <a:gd name="T51" fmla="*/ 6632 h 60"/>
                <a:gd name="T52" fmla="*/ 2862 w 61"/>
                <a:gd name="T53" fmla="*/ 6866 h 60"/>
                <a:gd name="T54" fmla="*/ 3418 w 61"/>
                <a:gd name="T55" fmla="*/ 6632 h 60"/>
                <a:gd name="T56" fmla="*/ 3552 w 61"/>
                <a:gd name="T57" fmla="*/ 6417 h 60"/>
                <a:gd name="T58" fmla="*/ 4082 w 61"/>
                <a:gd name="T59" fmla="*/ 6177 h 60"/>
                <a:gd name="T60" fmla="*/ 4504 w 61"/>
                <a:gd name="T61" fmla="*/ 5938 h 60"/>
                <a:gd name="T62" fmla="*/ 4504 w 61"/>
                <a:gd name="T63" fmla="*/ 5582 h 60"/>
                <a:gd name="T64" fmla="*/ 5194 w 61"/>
                <a:gd name="T65" fmla="*/ 3721 h 60"/>
                <a:gd name="T66" fmla="*/ 5456 w 61"/>
                <a:gd name="T67" fmla="*/ 3838 h 60"/>
                <a:gd name="T68" fmla="*/ 5590 w 61"/>
                <a:gd name="T69" fmla="*/ 4078 h 60"/>
                <a:gd name="T70" fmla="*/ 5987 w 61"/>
                <a:gd name="T71" fmla="*/ 3721 h 60"/>
                <a:gd name="T72" fmla="*/ 6280 w 61"/>
                <a:gd name="T73" fmla="*/ 3150 h 60"/>
                <a:gd name="T74" fmla="*/ 6676 w 61"/>
                <a:gd name="T75" fmla="*/ 2910 h 60"/>
                <a:gd name="T76" fmla="*/ 6970 w 61"/>
                <a:gd name="T77" fmla="*/ 2671 h 60"/>
                <a:gd name="T78" fmla="*/ 7104 w 61"/>
                <a:gd name="T79" fmla="*/ 2339 h 60"/>
                <a:gd name="T80" fmla="*/ 7104 w 61"/>
                <a:gd name="T81" fmla="*/ 2217 h 60"/>
                <a:gd name="T82" fmla="*/ 7104 w 61"/>
                <a:gd name="T83" fmla="*/ 1738 h 60"/>
                <a:gd name="T84" fmla="*/ 8056 w 61"/>
                <a:gd name="T85" fmla="*/ 2217 h 60"/>
                <a:gd name="T86" fmla="*/ 8190 w 61"/>
                <a:gd name="T87" fmla="*/ 2217 h 60"/>
                <a:gd name="T88" fmla="*/ 8056 w 61"/>
                <a:gd name="T89" fmla="*/ 1504 h 60"/>
                <a:gd name="T90" fmla="*/ 7922 w 61"/>
                <a:gd name="T91" fmla="*/ 1289 h 60"/>
                <a:gd name="T92" fmla="*/ 7629 w 61"/>
                <a:gd name="T93" fmla="*/ 1289 h 60"/>
                <a:gd name="T94" fmla="*/ 6970 w 61"/>
                <a:gd name="T95" fmla="*/ 1406 h 60"/>
                <a:gd name="T96" fmla="*/ 6676 w 61"/>
                <a:gd name="T97" fmla="*/ 1621 h 60"/>
                <a:gd name="T98" fmla="*/ 6280 w 61"/>
                <a:gd name="T99" fmla="*/ 1504 h 60"/>
                <a:gd name="T100" fmla="*/ 6146 w 61"/>
                <a:gd name="T101" fmla="*/ 1738 h 60"/>
                <a:gd name="T102" fmla="*/ 5724 w 61"/>
                <a:gd name="T103" fmla="*/ 1978 h 60"/>
                <a:gd name="T104" fmla="*/ 5328 w 61"/>
                <a:gd name="T105" fmla="*/ 2339 h 60"/>
                <a:gd name="T106" fmla="*/ 4900 w 61"/>
                <a:gd name="T107" fmla="*/ 1504 h 60"/>
                <a:gd name="T108" fmla="*/ 2862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pattFill prst="pct20">
              <a:fgClr>
                <a:schemeClr val="tx2"/>
              </a:fgClr>
              <a:bgClr>
                <a:srgbClr val="AA1202"/>
              </a:bgClr>
            </a:pattFill>
            <a:ln w="12700" cmpd="sng">
              <a:solidFill>
                <a:schemeClr val="tx1"/>
              </a:solidFill>
              <a:prstDash val="solid"/>
              <a:round/>
              <a:headEnd/>
              <a:tailEnd/>
            </a:ln>
          </p:spPr>
          <p:txBody>
            <a:bodyPr/>
            <a:lstStyle/>
            <a:p>
              <a:endParaRPr lang="en-US"/>
            </a:p>
          </p:txBody>
        </p:sp>
        <p:sp>
          <p:nvSpPr>
            <p:cNvPr id="55334" name="Freeform 27"/>
            <p:cNvSpPr>
              <a:spLocks/>
            </p:cNvSpPr>
            <p:nvPr/>
          </p:nvSpPr>
          <p:spPr bwMode="auto">
            <a:xfrm>
              <a:off x="3475" y="2604"/>
              <a:ext cx="394" cy="322"/>
            </a:xfrm>
            <a:custGeom>
              <a:avLst/>
              <a:gdLst>
                <a:gd name="T0" fmla="*/ 5501 w 77"/>
                <a:gd name="T1" fmla="*/ 117 h 66"/>
                <a:gd name="T2" fmla="*/ 5890 w 77"/>
                <a:gd name="T3" fmla="*/ 1166 h 66"/>
                <a:gd name="T4" fmla="*/ 5762 w 77"/>
                <a:gd name="T5" fmla="*/ 1498 h 66"/>
                <a:gd name="T6" fmla="*/ 5368 w 77"/>
                <a:gd name="T7" fmla="*/ 2547 h 66"/>
                <a:gd name="T8" fmla="*/ 8561 w 77"/>
                <a:gd name="T9" fmla="*/ 3830 h 66"/>
                <a:gd name="T10" fmla="*/ 8561 w 77"/>
                <a:gd name="T11" fmla="*/ 4640 h 66"/>
                <a:gd name="T12" fmla="*/ 8433 w 77"/>
                <a:gd name="T13" fmla="*/ 5235 h 66"/>
                <a:gd name="T14" fmla="*/ 7778 w 77"/>
                <a:gd name="T15" fmla="*/ 5118 h 66"/>
                <a:gd name="T16" fmla="*/ 7517 w 77"/>
                <a:gd name="T17" fmla="*/ 5689 h 66"/>
                <a:gd name="T18" fmla="*/ 8300 w 77"/>
                <a:gd name="T19" fmla="*/ 5572 h 66"/>
                <a:gd name="T20" fmla="*/ 8852 w 77"/>
                <a:gd name="T21" fmla="*/ 5450 h 66"/>
                <a:gd name="T22" fmla="*/ 8561 w 77"/>
                <a:gd name="T23" fmla="*/ 5689 h 66"/>
                <a:gd name="T24" fmla="*/ 8852 w 77"/>
                <a:gd name="T25" fmla="*/ 5928 h 66"/>
                <a:gd name="T26" fmla="*/ 9502 w 77"/>
                <a:gd name="T27" fmla="*/ 5450 h 66"/>
                <a:gd name="T28" fmla="*/ 9922 w 77"/>
                <a:gd name="T29" fmla="*/ 5572 h 66"/>
                <a:gd name="T30" fmla="*/ 9794 w 77"/>
                <a:gd name="T31" fmla="*/ 5928 h 66"/>
                <a:gd name="T32" fmla="*/ 9113 w 77"/>
                <a:gd name="T33" fmla="*/ 6499 h 66"/>
                <a:gd name="T34" fmla="*/ 9502 w 77"/>
                <a:gd name="T35" fmla="*/ 6972 h 66"/>
                <a:gd name="T36" fmla="*/ 10316 w 77"/>
                <a:gd name="T37" fmla="*/ 7547 h 66"/>
                <a:gd name="T38" fmla="*/ 9502 w 77"/>
                <a:gd name="T39" fmla="*/ 7308 h 66"/>
                <a:gd name="T40" fmla="*/ 8561 w 77"/>
                <a:gd name="T41" fmla="*/ 6855 h 66"/>
                <a:gd name="T42" fmla="*/ 8167 w 77"/>
                <a:gd name="T43" fmla="*/ 7186 h 66"/>
                <a:gd name="T44" fmla="*/ 8039 w 77"/>
                <a:gd name="T45" fmla="*/ 7547 h 66"/>
                <a:gd name="T46" fmla="*/ 7645 w 77"/>
                <a:gd name="T47" fmla="*/ 7308 h 66"/>
                <a:gd name="T48" fmla="*/ 7225 w 77"/>
                <a:gd name="T49" fmla="*/ 7308 h 66"/>
                <a:gd name="T50" fmla="*/ 6570 w 77"/>
                <a:gd name="T51" fmla="*/ 7426 h 66"/>
                <a:gd name="T52" fmla="*/ 5501 w 77"/>
                <a:gd name="T53" fmla="*/ 6855 h 66"/>
                <a:gd name="T54" fmla="*/ 5081 w 77"/>
                <a:gd name="T55" fmla="*/ 6616 h 66"/>
                <a:gd name="T56" fmla="*/ 4948 w 77"/>
                <a:gd name="T57" fmla="*/ 6499 h 66"/>
                <a:gd name="T58" fmla="*/ 4554 w 77"/>
                <a:gd name="T59" fmla="*/ 6381 h 66"/>
                <a:gd name="T60" fmla="*/ 4426 w 77"/>
                <a:gd name="T61" fmla="*/ 6259 h 66"/>
                <a:gd name="T62" fmla="*/ 4165 w 77"/>
                <a:gd name="T63" fmla="*/ 6738 h 66"/>
                <a:gd name="T64" fmla="*/ 2016 w 77"/>
                <a:gd name="T65" fmla="*/ 6499 h 66"/>
                <a:gd name="T66" fmla="*/ 522 w 77"/>
                <a:gd name="T67" fmla="*/ 6381 h 66"/>
                <a:gd name="T68" fmla="*/ 681 w 77"/>
                <a:gd name="T69" fmla="*/ 6167 h 66"/>
                <a:gd name="T70" fmla="*/ 814 w 77"/>
                <a:gd name="T71" fmla="*/ 5333 h 66"/>
                <a:gd name="T72" fmla="*/ 814 w 77"/>
                <a:gd name="T73" fmla="*/ 4879 h 66"/>
                <a:gd name="T74" fmla="*/ 1202 w 77"/>
                <a:gd name="T75" fmla="*/ 4308 h 66"/>
                <a:gd name="T76" fmla="*/ 942 w 77"/>
                <a:gd name="T77" fmla="*/ 3474 h 66"/>
                <a:gd name="T78" fmla="*/ 814 w 77"/>
                <a:gd name="T79" fmla="*/ 3259 h 66"/>
                <a:gd name="T80" fmla="*/ 522 w 77"/>
                <a:gd name="T81" fmla="*/ 2903 h 66"/>
                <a:gd name="T82" fmla="*/ 133 w 77"/>
                <a:gd name="T83" fmla="*/ 2215 h 66"/>
                <a:gd name="T84" fmla="*/ 0 w 77"/>
                <a:gd name="T85" fmla="*/ 11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35" name="Freeform 28" descr="20%"/>
            <p:cNvSpPr>
              <a:spLocks/>
            </p:cNvSpPr>
            <p:nvPr/>
          </p:nvSpPr>
          <p:spPr bwMode="auto">
            <a:xfrm>
              <a:off x="3665" y="2423"/>
              <a:ext cx="240" cy="405"/>
            </a:xfrm>
            <a:custGeom>
              <a:avLst/>
              <a:gdLst>
                <a:gd name="T0" fmla="*/ 5867 w 47"/>
                <a:gd name="T1" fmla="*/ 0 h 83"/>
                <a:gd name="T2" fmla="*/ 2007 w 47"/>
                <a:gd name="T3" fmla="*/ 239 h 83"/>
                <a:gd name="T4" fmla="*/ 2007 w 47"/>
                <a:gd name="T5" fmla="*/ 356 h 83"/>
                <a:gd name="T6" fmla="*/ 1588 w 47"/>
                <a:gd name="T7" fmla="*/ 571 h 83"/>
                <a:gd name="T8" fmla="*/ 1588 w 47"/>
                <a:gd name="T9" fmla="*/ 927 h 83"/>
                <a:gd name="T10" fmla="*/ 1588 w 47"/>
                <a:gd name="T11" fmla="*/ 1283 h 83"/>
                <a:gd name="T12" fmla="*/ 1460 w 47"/>
                <a:gd name="T13" fmla="*/ 1405 h 83"/>
                <a:gd name="T14" fmla="*/ 1200 w 47"/>
                <a:gd name="T15" fmla="*/ 1620 h 83"/>
                <a:gd name="T16" fmla="*/ 940 w 47"/>
                <a:gd name="T17" fmla="*/ 1859 h 83"/>
                <a:gd name="T18" fmla="*/ 807 w 47"/>
                <a:gd name="T19" fmla="*/ 1976 h 83"/>
                <a:gd name="T20" fmla="*/ 807 w 47"/>
                <a:gd name="T21" fmla="*/ 2215 h 83"/>
                <a:gd name="T22" fmla="*/ 679 w 47"/>
                <a:gd name="T23" fmla="*/ 2430 h 83"/>
                <a:gd name="T24" fmla="*/ 679 w 47"/>
                <a:gd name="T25" fmla="*/ 2547 h 83"/>
                <a:gd name="T26" fmla="*/ 521 w 47"/>
                <a:gd name="T27" fmla="*/ 2903 h 83"/>
                <a:gd name="T28" fmla="*/ 393 w 47"/>
                <a:gd name="T29" fmla="*/ 3142 h 83"/>
                <a:gd name="T30" fmla="*/ 521 w 47"/>
                <a:gd name="T31" fmla="*/ 3474 h 83"/>
                <a:gd name="T32" fmla="*/ 679 w 47"/>
                <a:gd name="T33" fmla="*/ 3596 h 83"/>
                <a:gd name="T34" fmla="*/ 679 w 47"/>
                <a:gd name="T35" fmla="*/ 3835 h 83"/>
                <a:gd name="T36" fmla="*/ 679 w 47"/>
                <a:gd name="T37" fmla="*/ 3835 h 83"/>
                <a:gd name="T38" fmla="*/ 679 w 47"/>
                <a:gd name="T39" fmla="*/ 3952 h 83"/>
                <a:gd name="T40" fmla="*/ 679 w 47"/>
                <a:gd name="T41" fmla="*/ 3952 h 83"/>
                <a:gd name="T42" fmla="*/ 521 w 47"/>
                <a:gd name="T43" fmla="*/ 4192 h 83"/>
                <a:gd name="T44" fmla="*/ 679 w 47"/>
                <a:gd name="T45" fmla="*/ 4309 h 83"/>
                <a:gd name="T46" fmla="*/ 521 w 47"/>
                <a:gd name="T47" fmla="*/ 4406 h 83"/>
                <a:gd name="T48" fmla="*/ 807 w 47"/>
                <a:gd name="T49" fmla="*/ 4880 h 83"/>
                <a:gd name="T50" fmla="*/ 807 w 47"/>
                <a:gd name="T51" fmla="*/ 5236 h 83"/>
                <a:gd name="T52" fmla="*/ 940 w 47"/>
                <a:gd name="T53" fmla="*/ 5450 h 83"/>
                <a:gd name="T54" fmla="*/ 1067 w 47"/>
                <a:gd name="T55" fmla="*/ 5572 h 83"/>
                <a:gd name="T56" fmla="*/ 1067 w 47"/>
                <a:gd name="T57" fmla="*/ 5690 h 83"/>
                <a:gd name="T58" fmla="*/ 807 w 47"/>
                <a:gd name="T59" fmla="*/ 5812 h 83"/>
                <a:gd name="T60" fmla="*/ 807 w 47"/>
                <a:gd name="T61" fmla="*/ 5929 h 83"/>
                <a:gd name="T62" fmla="*/ 679 w 47"/>
                <a:gd name="T63" fmla="*/ 6260 h 83"/>
                <a:gd name="T64" fmla="*/ 393 w 47"/>
                <a:gd name="T65" fmla="*/ 6856 h 83"/>
                <a:gd name="T66" fmla="*/ 0 w 47"/>
                <a:gd name="T67" fmla="*/ 7666 h 83"/>
                <a:gd name="T68" fmla="*/ 0 w 47"/>
                <a:gd name="T69" fmla="*/ 8237 h 83"/>
                <a:gd name="T70" fmla="*/ 3600 w 47"/>
                <a:gd name="T71" fmla="*/ 8144 h 83"/>
                <a:gd name="T72" fmla="*/ 3600 w 47"/>
                <a:gd name="T73" fmla="*/ 8237 h 83"/>
                <a:gd name="T74" fmla="*/ 3467 w 47"/>
                <a:gd name="T75" fmla="*/ 8476 h 83"/>
                <a:gd name="T76" fmla="*/ 3600 w 47"/>
                <a:gd name="T77" fmla="*/ 8954 h 83"/>
                <a:gd name="T78" fmla="*/ 3860 w 47"/>
                <a:gd name="T79" fmla="*/ 9286 h 83"/>
                <a:gd name="T80" fmla="*/ 3988 w 47"/>
                <a:gd name="T81" fmla="*/ 9642 h 83"/>
                <a:gd name="T82" fmla="*/ 4249 w 47"/>
                <a:gd name="T83" fmla="*/ 9642 h 83"/>
                <a:gd name="T84" fmla="*/ 4667 w 47"/>
                <a:gd name="T85" fmla="*/ 9403 h 83"/>
                <a:gd name="T86" fmla="*/ 5449 w 47"/>
                <a:gd name="T87" fmla="*/ 9169 h 83"/>
                <a:gd name="T88" fmla="*/ 5734 w 47"/>
                <a:gd name="T89" fmla="*/ 9169 h 83"/>
                <a:gd name="T90" fmla="*/ 5995 w 47"/>
                <a:gd name="T91" fmla="*/ 9071 h 83"/>
                <a:gd name="T92" fmla="*/ 6128 w 47"/>
                <a:gd name="T93" fmla="*/ 9169 h 83"/>
                <a:gd name="T94" fmla="*/ 6260 w 47"/>
                <a:gd name="T95" fmla="*/ 9286 h 83"/>
                <a:gd name="T96" fmla="*/ 6260 w 47"/>
                <a:gd name="T97" fmla="*/ 9169 h 83"/>
                <a:gd name="T98" fmla="*/ 5867 w 47"/>
                <a:gd name="T99" fmla="*/ 6260 h 83"/>
                <a:gd name="T100" fmla="*/ 5867 w 47"/>
                <a:gd name="T101" fmla="*/ 6046 h 83"/>
                <a:gd name="T102" fmla="*/ 5995 w 47"/>
                <a:gd name="T103" fmla="*/ 239 h 83"/>
                <a:gd name="T104" fmla="*/ 5867 w 47"/>
                <a:gd name="T105" fmla="*/ 0 h 83"/>
                <a:gd name="T106" fmla="*/ 586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pattFill prst="pct20">
              <a:fgClr>
                <a:schemeClr val="tx2"/>
              </a:fgClr>
              <a:bgClr>
                <a:srgbClr val="AA1202"/>
              </a:bgClr>
            </a:pattFill>
            <a:ln w="12700" cmpd="sng">
              <a:solidFill>
                <a:schemeClr val="tx1"/>
              </a:solidFill>
              <a:prstDash val="solid"/>
              <a:round/>
              <a:headEnd/>
              <a:tailEnd/>
            </a:ln>
          </p:spPr>
          <p:txBody>
            <a:bodyPr/>
            <a:lstStyle/>
            <a:p>
              <a:endParaRPr lang="en-US"/>
            </a:p>
          </p:txBody>
        </p:sp>
        <p:sp>
          <p:nvSpPr>
            <p:cNvPr id="55336" name="Freeform 29"/>
            <p:cNvSpPr>
              <a:spLocks/>
            </p:cNvSpPr>
            <p:nvPr/>
          </p:nvSpPr>
          <p:spPr bwMode="auto">
            <a:xfrm>
              <a:off x="4333" y="1721"/>
              <a:ext cx="403" cy="249"/>
            </a:xfrm>
            <a:custGeom>
              <a:avLst/>
              <a:gdLst>
                <a:gd name="T0" fmla="*/ 2525 w 79"/>
                <a:gd name="T1" fmla="*/ 5698 h 51"/>
                <a:gd name="T2" fmla="*/ 7310 w 79"/>
                <a:gd name="T3" fmla="*/ 4887 h 51"/>
                <a:gd name="T4" fmla="*/ 8769 w 79"/>
                <a:gd name="T5" fmla="*/ 4648 h 51"/>
                <a:gd name="T6" fmla="*/ 8902 w 79"/>
                <a:gd name="T7" fmla="*/ 4648 h 51"/>
                <a:gd name="T8" fmla="*/ 8902 w 79"/>
                <a:gd name="T9" fmla="*/ 4531 h 51"/>
                <a:gd name="T10" fmla="*/ 8902 w 79"/>
                <a:gd name="T11" fmla="*/ 4433 h 51"/>
                <a:gd name="T12" fmla="*/ 9029 w 79"/>
                <a:gd name="T13" fmla="*/ 4316 h 51"/>
                <a:gd name="T14" fmla="*/ 9289 w 79"/>
                <a:gd name="T15" fmla="*/ 4316 h 51"/>
                <a:gd name="T16" fmla="*/ 9422 w 79"/>
                <a:gd name="T17" fmla="*/ 4316 h 51"/>
                <a:gd name="T18" fmla="*/ 9810 w 79"/>
                <a:gd name="T19" fmla="*/ 4077 h 51"/>
                <a:gd name="T20" fmla="*/ 9810 w 79"/>
                <a:gd name="T21" fmla="*/ 3838 h 51"/>
                <a:gd name="T22" fmla="*/ 10228 w 79"/>
                <a:gd name="T23" fmla="*/ 3598 h 51"/>
                <a:gd name="T24" fmla="*/ 10488 w 79"/>
                <a:gd name="T25" fmla="*/ 3481 h 51"/>
                <a:gd name="T26" fmla="*/ 10488 w 79"/>
                <a:gd name="T27" fmla="*/ 3383 h 51"/>
                <a:gd name="T28" fmla="*/ 10228 w 79"/>
                <a:gd name="T29" fmla="*/ 3266 h 51"/>
                <a:gd name="T30" fmla="*/ 10095 w 79"/>
                <a:gd name="T31" fmla="*/ 3144 h 51"/>
                <a:gd name="T32" fmla="*/ 9968 w 79"/>
                <a:gd name="T33" fmla="*/ 3144 h 51"/>
                <a:gd name="T34" fmla="*/ 9968 w 79"/>
                <a:gd name="T35" fmla="*/ 3027 h 51"/>
                <a:gd name="T36" fmla="*/ 9682 w 79"/>
                <a:gd name="T37" fmla="*/ 3027 h 51"/>
                <a:gd name="T38" fmla="*/ 9682 w 79"/>
                <a:gd name="T39" fmla="*/ 2788 h 51"/>
                <a:gd name="T40" fmla="*/ 9422 w 79"/>
                <a:gd name="T41" fmla="*/ 2788 h 51"/>
                <a:gd name="T42" fmla="*/ 9422 w 79"/>
                <a:gd name="T43" fmla="*/ 2671 h 51"/>
                <a:gd name="T44" fmla="*/ 9422 w 79"/>
                <a:gd name="T45" fmla="*/ 2334 h 51"/>
                <a:gd name="T46" fmla="*/ 9550 w 79"/>
                <a:gd name="T47" fmla="*/ 2334 h 51"/>
                <a:gd name="T48" fmla="*/ 9422 w 79"/>
                <a:gd name="T49" fmla="*/ 2099 h 51"/>
                <a:gd name="T50" fmla="*/ 9289 w 79"/>
                <a:gd name="T51" fmla="*/ 1977 h 51"/>
                <a:gd name="T52" fmla="*/ 9289 w 79"/>
                <a:gd name="T53" fmla="*/ 1977 h 51"/>
                <a:gd name="T54" fmla="*/ 9422 w 79"/>
                <a:gd name="T55" fmla="*/ 1860 h 51"/>
                <a:gd name="T56" fmla="*/ 9550 w 79"/>
                <a:gd name="T57" fmla="*/ 1738 h 51"/>
                <a:gd name="T58" fmla="*/ 9682 w 79"/>
                <a:gd name="T59" fmla="*/ 1406 h 51"/>
                <a:gd name="T60" fmla="*/ 9682 w 79"/>
                <a:gd name="T61" fmla="*/ 1289 h 51"/>
                <a:gd name="T62" fmla="*/ 9810 w 79"/>
                <a:gd name="T63" fmla="*/ 1167 h 51"/>
                <a:gd name="T64" fmla="*/ 9810 w 79"/>
                <a:gd name="T65" fmla="*/ 1050 h 51"/>
                <a:gd name="T66" fmla="*/ 9682 w 79"/>
                <a:gd name="T67" fmla="*/ 1050 h 51"/>
                <a:gd name="T68" fmla="*/ 9289 w 79"/>
                <a:gd name="T69" fmla="*/ 928 h 51"/>
                <a:gd name="T70" fmla="*/ 9289 w 79"/>
                <a:gd name="T71" fmla="*/ 928 h 51"/>
                <a:gd name="T72" fmla="*/ 9162 w 79"/>
                <a:gd name="T73" fmla="*/ 810 h 51"/>
                <a:gd name="T74" fmla="*/ 9162 w 79"/>
                <a:gd name="T75" fmla="*/ 693 h 51"/>
                <a:gd name="T76" fmla="*/ 8902 w 79"/>
                <a:gd name="T77" fmla="*/ 356 h 51"/>
                <a:gd name="T78" fmla="*/ 8769 w 79"/>
                <a:gd name="T79" fmla="*/ 356 h 51"/>
                <a:gd name="T80" fmla="*/ 8769 w 79"/>
                <a:gd name="T81" fmla="*/ 239 h 51"/>
                <a:gd name="T82" fmla="*/ 8642 w 79"/>
                <a:gd name="T83" fmla="*/ 239 h 51"/>
                <a:gd name="T84" fmla="*/ 8642 w 79"/>
                <a:gd name="T85" fmla="*/ 239 h 51"/>
                <a:gd name="T86" fmla="*/ 8642 w 79"/>
                <a:gd name="T87" fmla="*/ 117 h 51"/>
                <a:gd name="T88" fmla="*/ 8483 w 79"/>
                <a:gd name="T89" fmla="*/ 0 h 51"/>
                <a:gd name="T90" fmla="*/ 1199 w 79"/>
                <a:gd name="T91" fmla="*/ 1289 h 51"/>
                <a:gd name="T92" fmla="*/ 1066 w 79"/>
                <a:gd name="T93" fmla="*/ 810 h 51"/>
                <a:gd name="T94" fmla="*/ 678 w 79"/>
                <a:gd name="T95" fmla="*/ 1167 h 51"/>
                <a:gd name="T96" fmla="*/ 678 w 79"/>
                <a:gd name="T97" fmla="*/ 1167 h 51"/>
                <a:gd name="T98" fmla="*/ 520 w 79"/>
                <a:gd name="T99" fmla="*/ 1050 h 51"/>
                <a:gd name="T100" fmla="*/ 520 w 79"/>
                <a:gd name="T101" fmla="*/ 1050 h 51"/>
                <a:gd name="T102" fmla="*/ 393 w 79"/>
                <a:gd name="T103" fmla="*/ 1289 h 51"/>
                <a:gd name="T104" fmla="*/ 133 w 79"/>
                <a:gd name="T105" fmla="*/ 1504 h 51"/>
                <a:gd name="T106" fmla="*/ 0 w 79"/>
                <a:gd name="T107" fmla="*/ 1621 h 51"/>
                <a:gd name="T108" fmla="*/ 520 w 79"/>
                <a:gd name="T109" fmla="*/ 4194 h 51"/>
                <a:gd name="T110" fmla="*/ 806 w 79"/>
                <a:gd name="T111" fmla="*/ 5937 h 51"/>
                <a:gd name="T112" fmla="*/ 2525 w 79"/>
                <a:gd name="T113" fmla="*/ 5698 h 51"/>
                <a:gd name="T114" fmla="*/ 2525 w 79"/>
                <a:gd name="T115" fmla="*/ 5698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37" name="Freeform 30"/>
            <p:cNvSpPr>
              <a:spLocks/>
            </p:cNvSpPr>
            <p:nvPr/>
          </p:nvSpPr>
          <p:spPr bwMode="auto">
            <a:xfrm>
              <a:off x="4198" y="1970"/>
              <a:ext cx="523" cy="287"/>
            </a:xfrm>
            <a:custGeom>
              <a:avLst/>
              <a:gdLst>
                <a:gd name="T0" fmla="*/ 4179 w 102"/>
                <a:gd name="T1" fmla="*/ 6343 h 59"/>
                <a:gd name="T2" fmla="*/ 3497 w 102"/>
                <a:gd name="T3" fmla="*/ 6436 h 59"/>
                <a:gd name="T4" fmla="*/ 2969 w 102"/>
                <a:gd name="T5" fmla="*/ 6436 h 59"/>
                <a:gd name="T6" fmla="*/ 682 w 102"/>
                <a:gd name="T7" fmla="*/ 6436 h 59"/>
                <a:gd name="T8" fmla="*/ 1210 w 102"/>
                <a:gd name="T9" fmla="*/ 5988 h 59"/>
                <a:gd name="T10" fmla="*/ 1343 w 102"/>
                <a:gd name="T11" fmla="*/ 5633 h 59"/>
                <a:gd name="T12" fmla="*/ 2548 w 102"/>
                <a:gd name="T13" fmla="*/ 4616 h 59"/>
                <a:gd name="T14" fmla="*/ 2841 w 102"/>
                <a:gd name="T15" fmla="*/ 5064 h 59"/>
                <a:gd name="T16" fmla="*/ 3630 w 102"/>
                <a:gd name="T17" fmla="*/ 5064 h 59"/>
                <a:gd name="T18" fmla="*/ 3917 w 102"/>
                <a:gd name="T19" fmla="*/ 4947 h 59"/>
                <a:gd name="T20" fmla="*/ 4574 w 102"/>
                <a:gd name="T21" fmla="*/ 4825 h 59"/>
                <a:gd name="T22" fmla="*/ 4866 w 102"/>
                <a:gd name="T23" fmla="*/ 4709 h 59"/>
                <a:gd name="T24" fmla="*/ 5650 w 102"/>
                <a:gd name="T25" fmla="*/ 4140 h 59"/>
                <a:gd name="T26" fmla="*/ 5943 w 102"/>
                <a:gd name="T27" fmla="*/ 3220 h 59"/>
                <a:gd name="T28" fmla="*/ 6599 w 102"/>
                <a:gd name="T29" fmla="*/ 2082 h 59"/>
                <a:gd name="T30" fmla="*/ 7019 w 102"/>
                <a:gd name="T31" fmla="*/ 2179 h 59"/>
                <a:gd name="T32" fmla="*/ 7414 w 102"/>
                <a:gd name="T33" fmla="*/ 1372 h 59"/>
                <a:gd name="T34" fmla="*/ 7968 w 102"/>
                <a:gd name="T35" fmla="*/ 1158 h 59"/>
                <a:gd name="T36" fmla="*/ 8230 w 102"/>
                <a:gd name="T37" fmla="*/ 569 h 59"/>
                <a:gd name="T38" fmla="*/ 8230 w 102"/>
                <a:gd name="T39" fmla="*/ 117 h 59"/>
                <a:gd name="T40" fmla="*/ 9173 w 102"/>
                <a:gd name="T41" fmla="*/ 448 h 59"/>
                <a:gd name="T42" fmla="*/ 9440 w 102"/>
                <a:gd name="T43" fmla="*/ 117 h 59"/>
                <a:gd name="T44" fmla="*/ 9834 w 102"/>
                <a:gd name="T45" fmla="*/ 238 h 59"/>
                <a:gd name="T46" fmla="*/ 10255 w 102"/>
                <a:gd name="T47" fmla="*/ 448 h 59"/>
                <a:gd name="T48" fmla="*/ 10778 w 102"/>
                <a:gd name="T49" fmla="*/ 924 h 59"/>
                <a:gd name="T50" fmla="*/ 10383 w 102"/>
                <a:gd name="T51" fmla="*/ 1610 h 59"/>
                <a:gd name="T52" fmla="*/ 10911 w 102"/>
                <a:gd name="T53" fmla="*/ 1727 h 59"/>
                <a:gd name="T54" fmla="*/ 11332 w 102"/>
                <a:gd name="T55" fmla="*/ 1965 h 59"/>
                <a:gd name="T56" fmla="*/ 11726 w 102"/>
                <a:gd name="T57" fmla="*/ 2082 h 59"/>
                <a:gd name="T58" fmla="*/ 12542 w 102"/>
                <a:gd name="T59" fmla="*/ 2296 h 59"/>
                <a:gd name="T60" fmla="*/ 12542 w 102"/>
                <a:gd name="T61" fmla="*/ 2651 h 59"/>
                <a:gd name="T62" fmla="*/ 12408 w 102"/>
                <a:gd name="T63" fmla="*/ 2982 h 59"/>
                <a:gd name="T64" fmla="*/ 12803 w 102"/>
                <a:gd name="T65" fmla="*/ 3337 h 59"/>
                <a:gd name="T66" fmla="*/ 12542 w 102"/>
                <a:gd name="T67" fmla="*/ 3454 h 59"/>
                <a:gd name="T68" fmla="*/ 12670 w 102"/>
                <a:gd name="T69" fmla="*/ 3575 h 59"/>
                <a:gd name="T70" fmla="*/ 12408 w 102"/>
                <a:gd name="T71" fmla="*/ 3692 h 59"/>
                <a:gd name="T72" fmla="*/ 12670 w 102"/>
                <a:gd name="T73" fmla="*/ 3809 h 59"/>
                <a:gd name="T74" fmla="*/ 12670 w 102"/>
                <a:gd name="T75" fmla="*/ 4140 h 59"/>
                <a:gd name="T76" fmla="*/ 12408 w 102"/>
                <a:gd name="T77" fmla="*/ 4140 h 59"/>
                <a:gd name="T78" fmla="*/ 12937 w 102"/>
                <a:gd name="T79" fmla="*/ 4261 h 59"/>
                <a:gd name="T80" fmla="*/ 13485 w 102"/>
                <a:gd name="T81" fmla="*/ 4140 h 59"/>
                <a:gd name="T82" fmla="*/ 13619 w 102"/>
                <a:gd name="T83" fmla="*/ 4825 h 59"/>
                <a:gd name="T84" fmla="*/ 13619 w 102"/>
                <a:gd name="T85" fmla="*/ 49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55338" name="Group 31"/>
            <p:cNvGrpSpPr>
              <a:grpSpLocks/>
            </p:cNvGrpSpPr>
            <p:nvPr/>
          </p:nvGrpSpPr>
          <p:grpSpPr bwMode="auto">
            <a:xfrm>
              <a:off x="728" y="1384"/>
              <a:ext cx="4024" cy="1940"/>
              <a:chOff x="728" y="1384"/>
              <a:chExt cx="4024" cy="1940"/>
            </a:xfrm>
          </p:grpSpPr>
          <p:sp>
            <p:nvSpPr>
              <p:cNvPr id="55356" name="Freeform 32"/>
              <p:cNvSpPr>
                <a:spLocks/>
              </p:cNvSpPr>
              <p:nvPr/>
            </p:nvSpPr>
            <p:spPr bwMode="auto">
              <a:xfrm>
                <a:off x="2808" y="1760"/>
                <a:ext cx="571" cy="268"/>
              </a:xfrm>
              <a:custGeom>
                <a:avLst/>
                <a:gdLst>
                  <a:gd name="T0" fmla="*/ 0 w 111"/>
                  <a:gd name="T1" fmla="*/ 3942 h 55"/>
                  <a:gd name="T2" fmla="*/ 396 w 111"/>
                  <a:gd name="T3" fmla="*/ 0 h 55"/>
                  <a:gd name="T4" fmla="*/ 9789 w 111"/>
                  <a:gd name="T5" fmla="*/ 356 h 55"/>
                  <a:gd name="T6" fmla="*/ 10083 w 111"/>
                  <a:gd name="T7" fmla="*/ 687 h 55"/>
                  <a:gd name="T8" fmla="*/ 10345 w 111"/>
                  <a:gd name="T9" fmla="*/ 687 h 55"/>
                  <a:gd name="T10" fmla="*/ 10612 w 111"/>
                  <a:gd name="T11" fmla="*/ 570 h 55"/>
                  <a:gd name="T12" fmla="*/ 10746 w 111"/>
                  <a:gd name="T13" fmla="*/ 687 h 55"/>
                  <a:gd name="T14" fmla="*/ 10900 w 111"/>
                  <a:gd name="T15" fmla="*/ 1043 h 55"/>
                  <a:gd name="T16" fmla="*/ 11168 w 111"/>
                  <a:gd name="T17" fmla="*/ 1043 h 55"/>
                  <a:gd name="T18" fmla="*/ 11302 w 111"/>
                  <a:gd name="T19" fmla="*/ 1043 h 55"/>
                  <a:gd name="T20" fmla="*/ 11564 w 111"/>
                  <a:gd name="T21" fmla="*/ 809 h 55"/>
                  <a:gd name="T22" fmla="*/ 11857 w 111"/>
                  <a:gd name="T23" fmla="*/ 809 h 55"/>
                  <a:gd name="T24" fmla="*/ 12120 w 111"/>
                  <a:gd name="T25" fmla="*/ 926 h 55"/>
                  <a:gd name="T26" fmla="*/ 12809 w 111"/>
                  <a:gd name="T27" fmla="*/ 1282 h 55"/>
                  <a:gd name="T28" fmla="*/ 13205 w 111"/>
                  <a:gd name="T29" fmla="*/ 1496 h 55"/>
                  <a:gd name="T30" fmla="*/ 13205 w 111"/>
                  <a:gd name="T31" fmla="*/ 1735 h 55"/>
                  <a:gd name="T32" fmla="*/ 13467 w 111"/>
                  <a:gd name="T33" fmla="*/ 1852 h 55"/>
                  <a:gd name="T34" fmla="*/ 13467 w 111"/>
                  <a:gd name="T35" fmla="*/ 1969 h 55"/>
                  <a:gd name="T36" fmla="*/ 13339 w 111"/>
                  <a:gd name="T37" fmla="*/ 2207 h 55"/>
                  <a:gd name="T38" fmla="*/ 13467 w 111"/>
                  <a:gd name="T39" fmla="*/ 2422 h 55"/>
                  <a:gd name="T40" fmla="*/ 13601 w 111"/>
                  <a:gd name="T41" fmla="*/ 2777 h 55"/>
                  <a:gd name="T42" fmla="*/ 13761 w 111"/>
                  <a:gd name="T43" fmla="*/ 2894 h 55"/>
                  <a:gd name="T44" fmla="*/ 13761 w 111"/>
                  <a:gd name="T45" fmla="*/ 3016 h 55"/>
                  <a:gd name="T46" fmla="*/ 13761 w 111"/>
                  <a:gd name="T47" fmla="*/ 3231 h 55"/>
                  <a:gd name="T48" fmla="*/ 14023 w 111"/>
                  <a:gd name="T49" fmla="*/ 3348 h 55"/>
                  <a:gd name="T50" fmla="*/ 14157 w 111"/>
                  <a:gd name="T51" fmla="*/ 3465 h 55"/>
                  <a:gd name="T52" fmla="*/ 14023 w 111"/>
                  <a:gd name="T53" fmla="*/ 3703 h 55"/>
                  <a:gd name="T54" fmla="*/ 14023 w 111"/>
                  <a:gd name="T55" fmla="*/ 3942 h 55"/>
                  <a:gd name="T56" fmla="*/ 14290 w 111"/>
                  <a:gd name="T57" fmla="*/ 4059 h 55"/>
                  <a:gd name="T58" fmla="*/ 14290 w 111"/>
                  <a:gd name="T59" fmla="*/ 4273 h 55"/>
                  <a:gd name="T60" fmla="*/ 14157 w 111"/>
                  <a:gd name="T61" fmla="*/ 4390 h 55"/>
                  <a:gd name="T62" fmla="*/ 14290 w 111"/>
                  <a:gd name="T63" fmla="*/ 4512 h 55"/>
                  <a:gd name="T64" fmla="*/ 14424 w 111"/>
                  <a:gd name="T65" fmla="*/ 4751 h 55"/>
                  <a:gd name="T66" fmla="*/ 14290 w 111"/>
                  <a:gd name="T67" fmla="*/ 4868 h 55"/>
                  <a:gd name="T68" fmla="*/ 14424 w 111"/>
                  <a:gd name="T69" fmla="*/ 5082 h 55"/>
                  <a:gd name="T70" fmla="*/ 14424 w 111"/>
                  <a:gd name="T71" fmla="*/ 5199 h 55"/>
                  <a:gd name="T72" fmla="*/ 14553 w 111"/>
                  <a:gd name="T73" fmla="*/ 5316 h 55"/>
                  <a:gd name="T74" fmla="*/ 14712 w 111"/>
                  <a:gd name="T75" fmla="*/ 5555 h 55"/>
                  <a:gd name="T76" fmla="*/ 14846 w 111"/>
                  <a:gd name="T77" fmla="*/ 5794 h 55"/>
                  <a:gd name="T78" fmla="*/ 15108 w 111"/>
                  <a:gd name="T79" fmla="*/ 6008 h 55"/>
                  <a:gd name="T80" fmla="*/ 15108 w 111"/>
                  <a:gd name="T81" fmla="*/ 6125 h 55"/>
                  <a:gd name="T82" fmla="*/ 15108 w 111"/>
                  <a:gd name="T83" fmla="*/ 6247 h 55"/>
                  <a:gd name="T84" fmla="*/ 15108 w 111"/>
                  <a:gd name="T85" fmla="*/ 6364 h 55"/>
                  <a:gd name="T86" fmla="*/ 3416 w 111"/>
                  <a:gd name="T87" fmla="*/ 6125 h 55"/>
                  <a:gd name="T88" fmla="*/ 3544 w 111"/>
                  <a:gd name="T89" fmla="*/ 4156 h 55"/>
                  <a:gd name="T90" fmla="*/ 0 w 111"/>
                  <a:gd name="T91" fmla="*/ 3942 h 55"/>
                  <a:gd name="T92" fmla="*/ 0 w 111"/>
                  <a:gd name="T93" fmla="*/ 3942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57" name="Freeform 33"/>
              <p:cNvSpPr>
                <a:spLocks/>
              </p:cNvSpPr>
              <p:nvPr/>
            </p:nvSpPr>
            <p:spPr bwMode="auto">
              <a:xfrm>
                <a:off x="2849" y="2262"/>
                <a:ext cx="595" cy="293"/>
              </a:xfrm>
              <a:custGeom>
                <a:avLst/>
                <a:gdLst>
                  <a:gd name="T0" fmla="*/ 1893 w 116"/>
                  <a:gd name="T1" fmla="*/ 117 h 60"/>
                  <a:gd name="T2" fmla="*/ 0 w 116"/>
                  <a:gd name="T3" fmla="*/ 1050 h 60"/>
                  <a:gd name="T4" fmla="*/ 5396 w 116"/>
                  <a:gd name="T5" fmla="*/ 5128 h 60"/>
                  <a:gd name="T6" fmla="*/ 5658 w 116"/>
                  <a:gd name="T7" fmla="*/ 5245 h 60"/>
                  <a:gd name="T8" fmla="*/ 6078 w 116"/>
                  <a:gd name="T9" fmla="*/ 5582 h 60"/>
                  <a:gd name="T10" fmla="*/ 6473 w 116"/>
                  <a:gd name="T11" fmla="*/ 5484 h 60"/>
                  <a:gd name="T12" fmla="*/ 6735 w 116"/>
                  <a:gd name="T13" fmla="*/ 5582 h 60"/>
                  <a:gd name="T14" fmla="*/ 6894 w 116"/>
                  <a:gd name="T15" fmla="*/ 5821 h 60"/>
                  <a:gd name="T16" fmla="*/ 7417 w 116"/>
                  <a:gd name="T17" fmla="*/ 5938 h 60"/>
                  <a:gd name="T18" fmla="*/ 7684 w 116"/>
                  <a:gd name="T19" fmla="*/ 6055 h 60"/>
                  <a:gd name="T20" fmla="*/ 7971 w 116"/>
                  <a:gd name="T21" fmla="*/ 5938 h 60"/>
                  <a:gd name="T22" fmla="*/ 8233 w 116"/>
                  <a:gd name="T23" fmla="*/ 6177 h 60"/>
                  <a:gd name="T24" fmla="*/ 8761 w 116"/>
                  <a:gd name="T25" fmla="*/ 6177 h 60"/>
                  <a:gd name="T26" fmla="*/ 9048 w 116"/>
                  <a:gd name="T27" fmla="*/ 6417 h 60"/>
                  <a:gd name="T28" fmla="*/ 9181 w 116"/>
                  <a:gd name="T29" fmla="*/ 6632 h 60"/>
                  <a:gd name="T30" fmla="*/ 9576 w 116"/>
                  <a:gd name="T31" fmla="*/ 6509 h 60"/>
                  <a:gd name="T32" fmla="*/ 10130 w 116"/>
                  <a:gd name="T33" fmla="*/ 6749 h 60"/>
                  <a:gd name="T34" fmla="*/ 10392 w 116"/>
                  <a:gd name="T35" fmla="*/ 6632 h 60"/>
                  <a:gd name="T36" fmla="*/ 10654 w 116"/>
                  <a:gd name="T37" fmla="*/ 6632 h 60"/>
                  <a:gd name="T38" fmla="*/ 10654 w 116"/>
                  <a:gd name="T39" fmla="*/ 6988 h 60"/>
                  <a:gd name="T40" fmla="*/ 10787 w 116"/>
                  <a:gd name="T41" fmla="*/ 6749 h 60"/>
                  <a:gd name="T42" fmla="*/ 11074 w 116"/>
                  <a:gd name="T43" fmla="*/ 6509 h 60"/>
                  <a:gd name="T44" fmla="*/ 11208 w 116"/>
                  <a:gd name="T45" fmla="*/ 6632 h 60"/>
                  <a:gd name="T46" fmla="*/ 11469 w 116"/>
                  <a:gd name="T47" fmla="*/ 6749 h 60"/>
                  <a:gd name="T48" fmla="*/ 11736 w 116"/>
                  <a:gd name="T49" fmla="*/ 6632 h 60"/>
                  <a:gd name="T50" fmla="*/ 11736 w 116"/>
                  <a:gd name="T51" fmla="*/ 6749 h 60"/>
                  <a:gd name="T52" fmla="*/ 12156 w 116"/>
                  <a:gd name="T53" fmla="*/ 6988 h 60"/>
                  <a:gd name="T54" fmla="*/ 12551 w 116"/>
                  <a:gd name="T55" fmla="*/ 6749 h 60"/>
                  <a:gd name="T56" fmla="*/ 13367 w 116"/>
                  <a:gd name="T57" fmla="*/ 6509 h 60"/>
                  <a:gd name="T58" fmla="*/ 13629 w 116"/>
                  <a:gd name="T59" fmla="*/ 6509 h 60"/>
                  <a:gd name="T60" fmla="*/ 14311 w 116"/>
                  <a:gd name="T61" fmla="*/ 6509 h 60"/>
                  <a:gd name="T62" fmla="*/ 15260 w 116"/>
                  <a:gd name="T63" fmla="*/ 6866 h 60"/>
                  <a:gd name="T64" fmla="*/ 15521 w 116"/>
                  <a:gd name="T65" fmla="*/ 6988 h 60"/>
                  <a:gd name="T66" fmla="*/ 15655 w 116"/>
                  <a:gd name="T67" fmla="*/ 3599 h 60"/>
                  <a:gd name="T68" fmla="*/ 15393 w 116"/>
                  <a:gd name="T69" fmla="*/ 3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58" name="Freeform 34"/>
              <p:cNvSpPr>
                <a:spLocks/>
              </p:cNvSpPr>
              <p:nvPr/>
            </p:nvSpPr>
            <p:spPr bwMode="auto">
              <a:xfrm>
                <a:off x="3353" y="1970"/>
                <a:ext cx="460" cy="380"/>
              </a:xfrm>
              <a:custGeom>
                <a:avLst/>
                <a:gdLst>
                  <a:gd name="T0" fmla="*/ 10135 w 90"/>
                  <a:gd name="T1" fmla="*/ 7975 h 78"/>
                  <a:gd name="T2" fmla="*/ 10294 w 90"/>
                  <a:gd name="T3" fmla="*/ 8214 h 78"/>
                  <a:gd name="T4" fmla="*/ 10294 w 90"/>
                  <a:gd name="T5" fmla="*/ 8569 h 78"/>
                  <a:gd name="T6" fmla="*/ 9875 w 90"/>
                  <a:gd name="T7" fmla="*/ 8901 h 78"/>
                  <a:gd name="T8" fmla="*/ 11076 w 90"/>
                  <a:gd name="T9" fmla="*/ 9018 h 78"/>
                  <a:gd name="T10" fmla="*/ 11076 w 90"/>
                  <a:gd name="T11" fmla="*/ 8569 h 78"/>
                  <a:gd name="T12" fmla="*/ 11336 w 90"/>
                  <a:gd name="T13" fmla="*/ 7975 h 78"/>
                  <a:gd name="T14" fmla="*/ 11756 w 90"/>
                  <a:gd name="T15" fmla="*/ 7736 h 78"/>
                  <a:gd name="T16" fmla="*/ 11888 w 90"/>
                  <a:gd name="T17" fmla="*/ 7736 h 78"/>
                  <a:gd name="T18" fmla="*/ 12016 w 90"/>
                  <a:gd name="T19" fmla="*/ 7049 h 78"/>
                  <a:gd name="T20" fmla="*/ 11888 w 90"/>
                  <a:gd name="T21" fmla="*/ 6933 h 78"/>
                  <a:gd name="T22" fmla="*/ 11756 w 90"/>
                  <a:gd name="T23" fmla="*/ 6811 h 78"/>
                  <a:gd name="T24" fmla="*/ 11623 w 90"/>
                  <a:gd name="T25" fmla="*/ 6933 h 78"/>
                  <a:gd name="T26" fmla="*/ 11209 w 90"/>
                  <a:gd name="T27" fmla="*/ 6479 h 78"/>
                  <a:gd name="T28" fmla="*/ 11336 w 90"/>
                  <a:gd name="T29" fmla="*/ 6241 h 78"/>
                  <a:gd name="T30" fmla="*/ 11209 w 90"/>
                  <a:gd name="T31" fmla="*/ 6007 h 78"/>
                  <a:gd name="T32" fmla="*/ 10554 w 90"/>
                  <a:gd name="T33" fmla="*/ 5315 h 78"/>
                  <a:gd name="T34" fmla="*/ 9875 w 90"/>
                  <a:gd name="T35" fmla="*/ 4959 h 78"/>
                  <a:gd name="T36" fmla="*/ 9481 w 90"/>
                  <a:gd name="T37" fmla="*/ 4389 h 78"/>
                  <a:gd name="T38" fmla="*/ 9875 w 90"/>
                  <a:gd name="T39" fmla="*/ 3941 h 78"/>
                  <a:gd name="T40" fmla="*/ 9875 w 90"/>
                  <a:gd name="T41" fmla="*/ 3464 h 78"/>
                  <a:gd name="T42" fmla="*/ 9353 w 90"/>
                  <a:gd name="T43" fmla="*/ 3133 h 78"/>
                  <a:gd name="T44" fmla="*/ 9093 w 90"/>
                  <a:gd name="T45" fmla="*/ 3347 h 78"/>
                  <a:gd name="T46" fmla="*/ 8674 w 90"/>
                  <a:gd name="T47" fmla="*/ 2538 h 78"/>
                  <a:gd name="T48" fmla="*/ 8019 w 90"/>
                  <a:gd name="T49" fmla="*/ 2090 h 78"/>
                  <a:gd name="T50" fmla="*/ 7472 w 90"/>
                  <a:gd name="T51" fmla="*/ 1496 h 78"/>
                  <a:gd name="T52" fmla="*/ 7340 w 90"/>
                  <a:gd name="T53" fmla="*/ 687 h 78"/>
                  <a:gd name="T54" fmla="*/ 7340 w 90"/>
                  <a:gd name="T55" fmla="*/ 453 h 78"/>
                  <a:gd name="T56" fmla="*/ 0 w 90"/>
                  <a:gd name="T57" fmla="*/ 239 h 78"/>
                  <a:gd name="T58" fmla="*/ 261 w 90"/>
                  <a:gd name="T59" fmla="*/ 570 h 78"/>
                  <a:gd name="T60" fmla="*/ 680 w 90"/>
                  <a:gd name="T61" fmla="*/ 1043 h 78"/>
                  <a:gd name="T62" fmla="*/ 680 w 90"/>
                  <a:gd name="T63" fmla="*/ 1281 h 78"/>
                  <a:gd name="T64" fmla="*/ 1462 w 90"/>
                  <a:gd name="T65" fmla="*/ 1851 h 78"/>
                  <a:gd name="T66" fmla="*/ 1201 w 90"/>
                  <a:gd name="T67" fmla="*/ 2304 h 78"/>
                  <a:gd name="T68" fmla="*/ 1462 w 90"/>
                  <a:gd name="T69" fmla="*/ 2538 h 78"/>
                  <a:gd name="T70" fmla="*/ 1722 w 90"/>
                  <a:gd name="T71" fmla="*/ 3016 h 78"/>
                  <a:gd name="T72" fmla="*/ 2014 w 90"/>
                  <a:gd name="T73" fmla="*/ 3133 h 78"/>
                  <a:gd name="T74" fmla="*/ 2142 w 90"/>
                  <a:gd name="T75" fmla="*/ 8331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59" name="Freeform 35"/>
              <p:cNvSpPr>
                <a:spLocks/>
              </p:cNvSpPr>
              <p:nvPr/>
            </p:nvSpPr>
            <p:spPr bwMode="auto">
              <a:xfrm>
                <a:off x="3787" y="2057"/>
                <a:ext cx="510" cy="249"/>
              </a:xfrm>
              <a:custGeom>
                <a:avLst/>
                <a:gdLst>
                  <a:gd name="T0" fmla="*/ 2735 w 99"/>
                  <a:gd name="T1" fmla="*/ 5698 h 51"/>
                  <a:gd name="T2" fmla="*/ 2602 w 99"/>
                  <a:gd name="T3" fmla="*/ 5458 h 51"/>
                  <a:gd name="T4" fmla="*/ 2998 w 99"/>
                  <a:gd name="T5" fmla="*/ 5458 h 51"/>
                  <a:gd name="T6" fmla="*/ 10932 w 99"/>
                  <a:gd name="T7" fmla="*/ 4765 h 51"/>
                  <a:gd name="T8" fmla="*/ 11622 w 99"/>
                  <a:gd name="T9" fmla="*/ 4433 h 51"/>
                  <a:gd name="T10" fmla="*/ 12152 w 99"/>
                  <a:gd name="T11" fmla="*/ 4077 h 51"/>
                  <a:gd name="T12" fmla="*/ 12152 w 99"/>
                  <a:gd name="T13" fmla="*/ 3838 h 51"/>
                  <a:gd name="T14" fmla="*/ 12312 w 99"/>
                  <a:gd name="T15" fmla="*/ 3598 h 51"/>
                  <a:gd name="T16" fmla="*/ 13533 w 99"/>
                  <a:gd name="T17" fmla="*/ 2671 h 51"/>
                  <a:gd name="T18" fmla="*/ 13404 w 99"/>
                  <a:gd name="T19" fmla="*/ 2549 h 51"/>
                  <a:gd name="T20" fmla="*/ 13270 w 99"/>
                  <a:gd name="T21" fmla="*/ 2456 h 51"/>
                  <a:gd name="T22" fmla="*/ 12977 w 99"/>
                  <a:gd name="T23" fmla="*/ 2334 h 51"/>
                  <a:gd name="T24" fmla="*/ 12843 w 99"/>
                  <a:gd name="T25" fmla="*/ 2334 h 51"/>
                  <a:gd name="T26" fmla="*/ 12312 w 99"/>
                  <a:gd name="T27" fmla="*/ 1621 h 51"/>
                  <a:gd name="T28" fmla="*/ 12152 w 99"/>
                  <a:gd name="T29" fmla="*/ 1406 h 51"/>
                  <a:gd name="T30" fmla="*/ 12152 w 99"/>
                  <a:gd name="T31" fmla="*/ 928 h 51"/>
                  <a:gd name="T32" fmla="*/ 11890 w 99"/>
                  <a:gd name="T33" fmla="*/ 810 h 51"/>
                  <a:gd name="T34" fmla="*/ 11493 w 99"/>
                  <a:gd name="T35" fmla="*/ 478 h 51"/>
                  <a:gd name="T36" fmla="*/ 11199 w 99"/>
                  <a:gd name="T37" fmla="*/ 478 h 51"/>
                  <a:gd name="T38" fmla="*/ 11065 w 99"/>
                  <a:gd name="T39" fmla="*/ 693 h 51"/>
                  <a:gd name="T40" fmla="*/ 10669 w 99"/>
                  <a:gd name="T41" fmla="*/ 693 h 51"/>
                  <a:gd name="T42" fmla="*/ 10241 w 99"/>
                  <a:gd name="T43" fmla="*/ 693 h 51"/>
                  <a:gd name="T44" fmla="*/ 9711 w 99"/>
                  <a:gd name="T45" fmla="*/ 571 h 51"/>
                  <a:gd name="T46" fmla="*/ 9025 w 99"/>
                  <a:gd name="T47" fmla="*/ 478 h 51"/>
                  <a:gd name="T48" fmla="*/ 8624 w 99"/>
                  <a:gd name="T49" fmla="*/ 0 h 51"/>
                  <a:gd name="T50" fmla="*/ 8335 w 99"/>
                  <a:gd name="T51" fmla="*/ 117 h 51"/>
                  <a:gd name="T52" fmla="*/ 7933 w 99"/>
                  <a:gd name="T53" fmla="*/ 0 h 51"/>
                  <a:gd name="T54" fmla="*/ 7933 w 99"/>
                  <a:gd name="T55" fmla="*/ 239 h 51"/>
                  <a:gd name="T56" fmla="*/ 7933 w 99"/>
                  <a:gd name="T57" fmla="*/ 693 h 51"/>
                  <a:gd name="T58" fmla="*/ 7511 w 99"/>
                  <a:gd name="T59" fmla="*/ 928 h 51"/>
                  <a:gd name="T60" fmla="*/ 6980 w 99"/>
                  <a:gd name="T61" fmla="*/ 928 h 51"/>
                  <a:gd name="T62" fmla="*/ 6290 w 99"/>
                  <a:gd name="T63" fmla="*/ 2099 h 51"/>
                  <a:gd name="T64" fmla="*/ 5734 w 99"/>
                  <a:gd name="T65" fmla="*/ 2456 h 51"/>
                  <a:gd name="T66" fmla="*/ 5332 w 99"/>
                  <a:gd name="T67" fmla="*/ 2217 h 51"/>
                  <a:gd name="T68" fmla="*/ 5069 w 99"/>
                  <a:gd name="T69" fmla="*/ 2788 h 51"/>
                  <a:gd name="T70" fmla="*/ 4775 w 99"/>
                  <a:gd name="T71" fmla="*/ 2788 h 51"/>
                  <a:gd name="T72" fmla="*/ 4379 w 99"/>
                  <a:gd name="T73" fmla="*/ 2671 h 51"/>
                  <a:gd name="T74" fmla="*/ 4111 w 99"/>
                  <a:gd name="T75" fmla="*/ 3027 h 51"/>
                  <a:gd name="T76" fmla="*/ 3555 w 99"/>
                  <a:gd name="T77" fmla="*/ 2788 h 51"/>
                  <a:gd name="T78" fmla="*/ 2735 w 99"/>
                  <a:gd name="T79" fmla="*/ 2910 h 51"/>
                  <a:gd name="T80" fmla="*/ 2735 w 99"/>
                  <a:gd name="T81" fmla="*/ 3144 h 51"/>
                  <a:gd name="T82" fmla="*/ 2468 w 99"/>
                  <a:gd name="T83" fmla="*/ 3144 h 51"/>
                  <a:gd name="T84" fmla="*/ 2468 w 99"/>
                  <a:gd name="T85" fmla="*/ 3144 h 51"/>
                  <a:gd name="T86" fmla="*/ 2334 w 99"/>
                  <a:gd name="T87" fmla="*/ 3481 h 51"/>
                  <a:gd name="T88" fmla="*/ 2334 w 99"/>
                  <a:gd name="T89" fmla="*/ 3481 h 51"/>
                  <a:gd name="T90" fmla="*/ 2468 w 99"/>
                  <a:gd name="T91" fmla="*/ 3838 h 51"/>
                  <a:gd name="T92" fmla="*/ 1643 w 99"/>
                  <a:gd name="T93" fmla="*/ 3955 h 51"/>
                  <a:gd name="T94" fmla="*/ 1777 w 99"/>
                  <a:gd name="T95" fmla="*/ 4648 h 51"/>
                  <a:gd name="T96" fmla="*/ 1381 w 99"/>
                  <a:gd name="T97" fmla="*/ 4531 h 51"/>
                  <a:gd name="T98" fmla="*/ 824 w 99"/>
                  <a:gd name="T99" fmla="*/ 4433 h 51"/>
                  <a:gd name="T100" fmla="*/ 556 w 99"/>
                  <a:gd name="T101" fmla="*/ 4887 h 51"/>
                  <a:gd name="T102" fmla="*/ 556 w 99"/>
                  <a:gd name="T103" fmla="*/ 4887 h 51"/>
                  <a:gd name="T104" fmla="*/ 690 w 99"/>
                  <a:gd name="T105" fmla="*/ 5126 h 51"/>
                  <a:gd name="T106" fmla="*/ 397 w 99"/>
                  <a:gd name="T107" fmla="*/ 5698 h 51"/>
                  <a:gd name="T108" fmla="*/ 134 w 99"/>
                  <a:gd name="T109" fmla="*/ 5698 h 51"/>
                  <a:gd name="T110" fmla="*/ 0 w 99"/>
                  <a:gd name="T111" fmla="*/ 593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60" name="Freeform 36"/>
              <p:cNvSpPr>
                <a:spLocks/>
              </p:cNvSpPr>
              <p:nvPr/>
            </p:nvSpPr>
            <p:spPr bwMode="auto">
              <a:xfrm>
                <a:off x="3742" y="2243"/>
                <a:ext cx="568" cy="190"/>
              </a:xfrm>
              <a:custGeom>
                <a:avLst/>
                <a:gdLst>
                  <a:gd name="T0" fmla="*/ 14875 w 111"/>
                  <a:gd name="T1" fmla="*/ 0 h 39"/>
                  <a:gd name="T2" fmla="*/ 11913 w 111"/>
                  <a:gd name="T3" fmla="*/ 356 h 39"/>
                  <a:gd name="T4" fmla="*/ 11652 w 111"/>
                  <a:gd name="T5" fmla="*/ 453 h 39"/>
                  <a:gd name="T6" fmla="*/ 4165 w 111"/>
                  <a:gd name="T7" fmla="*/ 1043 h 39"/>
                  <a:gd name="T8" fmla="*/ 4165 w 111"/>
                  <a:gd name="T9" fmla="*/ 926 h 39"/>
                  <a:gd name="T10" fmla="*/ 3746 w 111"/>
                  <a:gd name="T11" fmla="*/ 1043 h 39"/>
                  <a:gd name="T12" fmla="*/ 3874 w 111"/>
                  <a:gd name="T13" fmla="*/ 1164 h 39"/>
                  <a:gd name="T14" fmla="*/ 3874 w 111"/>
                  <a:gd name="T15" fmla="*/ 1281 h 39"/>
                  <a:gd name="T16" fmla="*/ 1203 w 111"/>
                  <a:gd name="T17" fmla="*/ 1496 h 39"/>
                  <a:gd name="T18" fmla="*/ 1075 w 111"/>
                  <a:gd name="T19" fmla="*/ 1734 h 39"/>
                  <a:gd name="T20" fmla="*/ 942 w 111"/>
                  <a:gd name="T21" fmla="*/ 2090 h 39"/>
                  <a:gd name="T22" fmla="*/ 1075 w 111"/>
                  <a:gd name="T23" fmla="*/ 2207 h 39"/>
                  <a:gd name="T24" fmla="*/ 942 w 111"/>
                  <a:gd name="T25" fmla="*/ 2538 h 39"/>
                  <a:gd name="T26" fmla="*/ 942 w 111"/>
                  <a:gd name="T27" fmla="*/ 2538 h 39"/>
                  <a:gd name="T28" fmla="*/ 942 w 111"/>
                  <a:gd name="T29" fmla="*/ 2660 h 39"/>
                  <a:gd name="T30" fmla="*/ 814 w 111"/>
                  <a:gd name="T31" fmla="*/ 2894 h 39"/>
                  <a:gd name="T32" fmla="*/ 681 w 111"/>
                  <a:gd name="T33" fmla="*/ 3016 h 39"/>
                  <a:gd name="T34" fmla="*/ 522 w 111"/>
                  <a:gd name="T35" fmla="*/ 3464 h 39"/>
                  <a:gd name="T36" fmla="*/ 261 w 111"/>
                  <a:gd name="T37" fmla="*/ 3703 h 39"/>
                  <a:gd name="T38" fmla="*/ 261 w 111"/>
                  <a:gd name="T39" fmla="*/ 4058 h 39"/>
                  <a:gd name="T40" fmla="*/ 261 w 111"/>
                  <a:gd name="T41" fmla="*/ 4389 h 39"/>
                  <a:gd name="T42" fmla="*/ 261 w 111"/>
                  <a:gd name="T43" fmla="*/ 4389 h 39"/>
                  <a:gd name="T44" fmla="*/ 0 w 111"/>
                  <a:gd name="T45" fmla="*/ 4511 h 39"/>
                  <a:gd name="T46" fmla="*/ 3874 w 111"/>
                  <a:gd name="T47" fmla="*/ 4273 h 39"/>
                  <a:gd name="T48" fmla="*/ 8720 w 111"/>
                  <a:gd name="T49" fmla="*/ 3941 h 39"/>
                  <a:gd name="T50" fmla="*/ 10449 w 111"/>
                  <a:gd name="T51" fmla="*/ 3703 h 39"/>
                  <a:gd name="T52" fmla="*/ 10577 w 111"/>
                  <a:gd name="T53" fmla="*/ 3230 h 39"/>
                  <a:gd name="T54" fmla="*/ 10710 w 111"/>
                  <a:gd name="T55" fmla="*/ 3230 h 39"/>
                  <a:gd name="T56" fmla="*/ 10710 w 111"/>
                  <a:gd name="T57" fmla="*/ 3230 h 39"/>
                  <a:gd name="T58" fmla="*/ 10838 w 111"/>
                  <a:gd name="T59" fmla="*/ 3133 h 39"/>
                  <a:gd name="T60" fmla="*/ 10997 w 111"/>
                  <a:gd name="T61" fmla="*/ 3016 h 39"/>
                  <a:gd name="T62" fmla="*/ 10838 w 111"/>
                  <a:gd name="T63" fmla="*/ 2894 h 39"/>
                  <a:gd name="T64" fmla="*/ 10997 w 111"/>
                  <a:gd name="T65" fmla="*/ 2777 h 39"/>
                  <a:gd name="T66" fmla="*/ 11130 w 111"/>
                  <a:gd name="T67" fmla="*/ 2660 h 39"/>
                  <a:gd name="T68" fmla="*/ 11524 w 111"/>
                  <a:gd name="T69" fmla="*/ 2538 h 39"/>
                  <a:gd name="T70" fmla="*/ 11913 w 111"/>
                  <a:gd name="T71" fmla="*/ 2421 h 39"/>
                  <a:gd name="T72" fmla="*/ 12332 w 111"/>
                  <a:gd name="T73" fmla="*/ 2090 h 39"/>
                  <a:gd name="T74" fmla="*/ 12465 w 111"/>
                  <a:gd name="T75" fmla="*/ 2090 h 39"/>
                  <a:gd name="T76" fmla="*/ 12726 w 111"/>
                  <a:gd name="T77" fmla="*/ 1851 h 39"/>
                  <a:gd name="T78" fmla="*/ 12859 w 111"/>
                  <a:gd name="T79" fmla="*/ 1613 h 39"/>
                  <a:gd name="T80" fmla="*/ 12859 w 111"/>
                  <a:gd name="T81" fmla="*/ 1613 h 39"/>
                  <a:gd name="T82" fmla="*/ 12987 w 111"/>
                  <a:gd name="T83" fmla="*/ 1613 h 39"/>
                  <a:gd name="T84" fmla="*/ 13120 w 111"/>
                  <a:gd name="T85" fmla="*/ 1613 h 39"/>
                  <a:gd name="T86" fmla="*/ 13120 w 111"/>
                  <a:gd name="T87" fmla="*/ 1496 h 39"/>
                  <a:gd name="T88" fmla="*/ 13274 w 111"/>
                  <a:gd name="T89" fmla="*/ 1379 h 39"/>
                  <a:gd name="T90" fmla="*/ 13274 w 111"/>
                  <a:gd name="T91" fmla="*/ 1379 h 39"/>
                  <a:gd name="T92" fmla="*/ 13407 w 111"/>
                  <a:gd name="T93" fmla="*/ 1496 h 39"/>
                  <a:gd name="T94" fmla="*/ 13540 w 111"/>
                  <a:gd name="T95" fmla="*/ 1379 h 39"/>
                  <a:gd name="T96" fmla="*/ 13540 w 111"/>
                  <a:gd name="T97" fmla="*/ 1379 h 39"/>
                  <a:gd name="T98" fmla="*/ 13801 w 111"/>
                  <a:gd name="T99" fmla="*/ 1164 h 39"/>
                  <a:gd name="T100" fmla="*/ 13929 w 111"/>
                  <a:gd name="T101" fmla="*/ 1164 h 39"/>
                  <a:gd name="T102" fmla="*/ 14190 w 111"/>
                  <a:gd name="T103" fmla="*/ 1164 h 39"/>
                  <a:gd name="T104" fmla="*/ 14609 w 111"/>
                  <a:gd name="T105" fmla="*/ 687 h 39"/>
                  <a:gd name="T106" fmla="*/ 14742 w 111"/>
                  <a:gd name="T107" fmla="*/ 570 h 39"/>
                  <a:gd name="T108" fmla="*/ 14875 w 111"/>
                  <a:gd name="T109" fmla="*/ 453 h 39"/>
                  <a:gd name="T110" fmla="*/ 14875 w 111"/>
                  <a:gd name="T111" fmla="*/ 356 h 39"/>
                  <a:gd name="T112" fmla="*/ 14875 w 111"/>
                  <a:gd name="T113" fmla="*/ 117 h 39"/>
                  <a:gd name="T114" fmla="*/ 14875 w 111"/>
                  <a:gd name="T115" fmla="*/ 0 h 39"/>
                  <a:gd name="T116" fmla="*/ 14875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61" name="Freeform 37"/>
              <p:cNvSpPr>
                <a:spLocks/>
              </p:cNvSpPr>
              <p:nvPr/>
            </p:nvSpPr>
            <p:spPr bwMode="auto">
              <a:xfrm>
                <a:off x="3890" y="2409"/>
                <a:ext cx="267" cy="404"/>
              </a:xfrm>
              <a:custGeom>
                <a:avLst/>
                <a:gdLst>
                  <a:gd name="T0" fmla="*/ 0 w 52"/>
                  <a:gd name="T1" fmla="*/ 355 h 83"/>
                  <a:gd name="T2" fmla="*/ 134 w 52"/>
                  <a:gd name="T3" fmla="*/ 569 h 83"/>
                  <a:gd name="T4" fmla="*/ 0 w 52"/>
                  <a:gd name="T5" fmla="*/ 6347 h 83"/>
                  <a:gd name="T6" fmla="*/ 0 w 52"/>
                  <a:gd name="T7" fmla="*/ 6561 h 83"/>
                  <a:gd name="T8" fmla="*/ 395 w 52"/>
                  <a:gd name="T9" fmla="*/ 9453 h 83"/>
                  <a:gd name="T10" fmla="*/ 555 w 52"/>
                  <a:gd name="T11" fmla="*/ 9453 h 83"/>
                  <a:gd name="T12" fmla="*/ 688 w 52"/>
                  <a:gd name="T13" fmla="*/ 9336 h 83"/>
                  <a:gd name="T14" fmla="*/ 950 w 52"/>
                  <a:gd name="T15" fmla="*/ 9453 h 83"/>
                  <a:gd name="T16" fmla="*/ 1083 w 52"/>
                  <a:gd name="T17" fmla="*/ 9336 h 83"/>
                  <a:gd name="T18" fmla="*/ 1083 w 52"/>
                  <a:gd name="T19" fmla="*/ 8883 h 83"/>
                  <a:gd name="T20" fmla="*/ 1212 w 52"/>
                  <a:gd name="T21" fmla="*/ 8649 h 83"/>
                  <a:gd name="T22" fmla="*/ 1345 w 52"/>
                  <a:gd name="T23" fmla="*/ 8883 h 83"/>
                  <a:gd name="T24" fmla="*/ 1345 w 52"/>
                  <a:gd name="T25" fmla="*/ 9005 h 83"/>
                  <a:gd name="T26" fmla="*/ 1479 w 52"/>
                  <a:gd name="T27" fmla="*/ 9214 h 83"/>
                  <a:gd name="T28" fmla="*/ 1766 w 52"/>
                  <a:gd name="T29" fmla="*/ 9569 h 83"/>
                  <a:gd name="T30" fmla="*/ 1900 w 52"/>
                  <a:gd name="T31" fmla="*/ 9569 h 83"/>
                  <a:gd name="T32" fmla="*/ 2028 w 52"/>
                  <a:gd name="T33" fmla="*/ 9569 h 83"/>
                  <a:gd name="T34" fmla="*/ 2295 w 52"/>
                  <a:gd name="T35" fmla="*/ 9336 h 83"/>
                  <a:gd name="T36" fmla="*/ 2295 w 52"/>
                  <a:gd name="T37" fmla="*/ 9336 h 83"/>
                  <a:gd name="T38" fmla="*/ 2424 w 52"/>
                  <a:gd name="T39" fmla="*/ 9214 h 83"/>
                  <a:gd name="T40" fmla="*/ 2424 w 52"/>
                  <a:gd name="T41" fmla="*/ 9214 h 83"/>
                  <a:gd name="T42" fmla="*/ 2424 w 52"/>
                  <a:gd name="T43" fmla="*/ 9122 h 83"/>
                  <a:gd name="T44" fmla="*/ 2295 w 52"/>
                  <a:gd name="T45" fmla="*/ 9122 h 83"/>
                  <a:gd name="T46" fmla="*/ 2295 w 52"/>
                  <a:gd name="T47" fmla="*/ 9005 h 83"/>
                  <a:gd name="T48" fmla="*/ 2424 w 52"/>
                  <a:gd name="T49" fmla="*/ 8883 h 83"/>
                  <a:gd name="T50" fmla="*/ 2424 w 52"/>
                  <a:gd name="T51" fmla="*/ 8766 h 83"/>
                  <a:gd name="T52" fmla="*/ 2162 w 52"/>
                  <a:gd name="T53" fmla="*/ 8649 h 83"/>
                  <a:gd name="T54" fmla="*/ 2162 w 52"/>
                  <a:gd name="T55" fmla="*/ 8649 h 83"/>
                  <a:gd name="T56" fmla="*/ 2028 w 52"/>
                  <a:gd name="T57" fmla="*/ 8649 h 83"/>
                  <a:gd name="T58" fmla="*/ 1900 w 52"/>
                  <a:gd name="T59" fmla="*/ 8411 h 83"/>
                  <a:gd name="T60" fmla="*/ 1900 w 52"/>
                  <a:gd name="T61" fmla="*/ 8294 h 83"/>
                  <a:gd name="T62" fmla="*/ 1900 w 52"/>
                  <a:gd name="T63" fmla="*/ 8197 h 83"/>
                  <a:gd name="T64" fmla="*/ 1900 w 52"/>
                  <a:gd name="T65" fmla="*/ 8197 h 83"/>
                  <a:gd name="T66" fmla="*/ 1900 w 52"/>
                  <a:gd name="T67" fmla="*/ 8080 h 83"/>
                  <a:gd name="T68" fmla="*/ 7040 w 52"/>
                  <a:gd name="T69" fmla="*/ 7603 h 83"/>
                  <a:gd name="T70" fmla="*/ 7040 w 52"/>
                  <a:gd name="T71" fmla="*/ 7486 h 83"/>
                  <a:gd name="T72" fmla="*/ 6778 w 52"/>
                  <a:gd name="T73" fmla="*/ 7272 h 83"/>
                  <a:gd name="T74" fmla="*/ 6778 w 52"/>
                  <a:gd name="T75" fmla="*/ 6683 h 83"/>
                  <a:gd name="T76" fmla="*/ 6485 w 52"/>
                  <a:gd name="T77" fmla="*/ 6347 h 83"/>
                  <a:gd name="T78" fmla="*/ 6485 w 52"/>
                  <a:gd name="T79" fmla="*/ 5992 h 83"/>
                  <a:gd name="T80" fmla="*/ 6644 w 52"/>
                  <a:gd name="T81" fmla="*/ 5758 h 83"/>
                  <a:gd name="T82" fmla="*/ 6644 w 52"/>
                  <a:gd name="T83" fmla="*/ 5427 h 83"/>
                  <a:gd name="T84" fmla="*/ 6778 w 52"/>
                  <a:gd name="T85" fmla="*/ 5189 h 83"/>
                  <a:gd name="T86" fmla="*/ 6906 w 52"/>
                  <a:gd name="T87" fmla="*/ 5189 h 83"/>
                  <a:gd name="T88" fmla="*/ 6644 w 52"/>
                  <a:gd name="T89" fmla="*/ 5072 h 83"/>
                  <a:gd name="T90" fmla="*/ 6778 w 52"/>
                  <a:gd name="T91" fmla="*/ 4833 h 83"/>
                  <a:gd name="T92" fmla="*/ 6644 w 52"/>
                  <a:gd name="T93" fmla="*/ 4736 h 83"/>
                  <a:gd name="T94" fmla="*/ 6485 w 52"/>
                  <a:gd name="T95" fmla="*/ 4619 h 83"/>
                  <a:gd name="T96" fmla="*/ 6352 w 52"/>
                  <a:gd name="T97" fmla="*/ 4502 h 83"/>
                  <a:gd name="T98" fmla="*/ 6223 w 52"/>
                  <a:gd name="T99" fmla="*/ 4264 h 83"/>
                  <a:gd name="T100" fmla="*/ 6090 w 52"/>
                  <a:gd name="T101" fmla="*/ 4147 h 83"/>
                  <a:gd name="T102" fmla="*/ 4878 w 52"/>
                  <a:gd name="T103" fmla="*/ 0 h 83"/>
                  <a:gd name="T104" fmla="*/ 0 w 52"/>
                  <a:gd name="T105" fmla="*/ 355 h 83"/>
                  <a:gd name="T106" fmla="*/ 0 w 52"/>
                  <a:gd name="T107" fmla="*/ 35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62" name="Freeform 38"/>
              <p:cNvSpPr>
                <a:spLocks/>
              </p:cNvSpPr>
              <p:nvPr/>
            </p:nvSpPr>
            <p:spPr bwMode="auto">
              <a:xfrm>
                <a:off x="4142" y="2179"/>
                <a:ext cx="610" cy="249"/>
              </a:xfrm>
              <a:custGeom>
                <a:avLst/>
                <a:gdLst>
                  <a:gd name="T0" fmla="*/ 261 w 119"/>
                  <a:gd name="T1" fmla="*/ 4765 h 51"/>
                  <a:gd name="T2" fmla="*/ 554 w 119"/>
                  <a:gd name="T3" fmla="*/ 4531 h 51"/>
                  <a:gd name="T4" fmla="*/ 682 w 119"/>
                  <a:gd name="T5" fmla="*/ 4194 h 51"/>
                  <a:gd name="T6" fmla="*/ 1892 w 119"/>
                  <a:gd name="T7" fmla="*/ 3598 h 51"/>
                  <a:gd name="T8" fmla="*/ 2419 w 119"/>
                  <a:gd name="T9" fmla="*/ 3144 h 51"/>
                  <a:gd name="T10" fmla="*/ 2707 w 119"/>
                  <a:gd name="T11" fmla="*/ 3144 h 51"/>
                  <a:gd name="T12" fmla="*/ 2840 w 119"/>
                  <a:gd name="T13" fmla="*/ 2910 h 51"/>
                  <a:gd name="T14" fmla="*/ 3101 w 119"/>
                  <a:gd name="T15" fmla="*/ 2910 h 51"/>
                  <a:gd name="T16" fmla="*/ 3783 w 119"/>
                  <a:gd name="T17" fmla="*/ 2671 h 51"/>
                  <a:gd name="T18" fmla="*/ 4439 w 119"/>
                  <a:gd name="T19" fmla="*/ 1977 h 51"/>
                  <a:gd name="T20" fmla="*/ 4439 w 119"/>
                  <a:gd name="T21" fmla="*/ 1504 h 51"/>
                  <a:gd name="T22" fmla="*/ 4993 w 119"/>
                  <a:gd name="T23" fmla="*/ 1504 h 51"/>
                  <a:gd name="T24" fmla="*/ 5649 w 119"/>
                  <a:gd name="T25" fmla="*/ 1406 h 51"/>
                  <a:gd name="T26" fmla="*/ 15214 w 119"/>
                  <a:gd name="T27" fmla="*/ 117 h 51"/>
                  <a:gd name="T28" fmla="*/ 15347 w 119"/>
                  <a:gd name="T29" fmla="*/ 239 h 51"/>
                  <a:gd name="T30" fmla="*/ 15634 w 119"/>
                  <a:gd name="T31" fmla="*/ 571 h 51"/>
                  <a:gd name="T32" fmla="*/ 15634 w 119"/>
                  <a:gd name="T33" fmla="*/ 693 h 51"/>
                  <a:gd name="T34" fmla="*/ 15347 w 119"/>
                  <a:gd name="T35" fmla="*/ 571 h 51"/>
                  <a:gd name="T36" fmla="*/ 15214 w 119"/>
                  <a:gd name="T37" fmla="*/ 693 h 51"/>
                  <a:gd name="T38" fmla="*/ 14686 w 119"/>
                  <a:gd name="T39" fmla="*/ 928 h 51"/>
                  <a:gd name="T40" fmla="*/ 14138 w 119"/>
                  <a:gd name="T41" fmla="*/ 1289 h 51"/>
                  <a:gd name="T42" fmla="*/ 14266 w 119"/>
                  <a:gd name="T43" fmla="*/ 1406 h 51"/>
                  <a:gd name="T44" fmla="*/ 15081 w 119"/>
                  <a:gd name="T45" fmla="*/ 1050 h 51"/>
                  <a:gd name="T46" fmla="*/ 15347 w 119"/>
                  <a:gd name="T47" fmla="*/ 1289 h 51"/>
                  <a:gd name="T48" fmla="*/ 15476 w 119"/>
                  <a:gd name="T49" fmla="*/ 1289 h 51"/>
                  <a:gd name="T50" fmla="*/ 15896 w 119"/>
                  <a:gd name="T51" fmla="*/ 1050 h 51"/>
                  <a:gd name="T52" fmla="*/ 16029 w 119"/>
                  <a:gd name="T53" fmla="*/ 1621 h 51"/>
                  <a:gd name="T54" fmla="*/ 15768 w 119"/>
                  <a:gd name="T55" fmla="*/ 1977 h 51"/>
                  <a:gd name="T56" fmla="*/ 15347 w 119"/>
                  <a:gd name="T57" fmla="*/ 2217 h 51"/>
                  <a:gd name="T58" fmla="*/ 14819 w 119"/>
                  <a:gd name="T59" fmla="*/ 2334 h 51"/>
                  <a:gd name="T60" fmla="*/ 14686 w 119"/>
                  <a:gd name="T61" fmla="*/ 2217 h 51"/>
                  <a:gd name="T62" fmla="*/ 14558 w 119"/>
                  <a:gd name="T63" fmla="*/ 2099 h 51"/>
                  <a:gd name="T64" fmla="*/ 14558 w 119"/>
                  <a:gd name="T65" fmla="*/ 2456 h 51"/>
                  <a:gd name="T66" fmla="*/ 14686 w 119"/>
                  <a:gd name="T67" fmla="*/ 2549 h 51"/>
                  <a:gd name="T68" fmla="*/ 14819 w 119"/>
                  <a:gd name="T69" fmla="*/ 2788 h 51"/>
                  <a:gd name="T70" fmla="*/ 14138 w 119"/>
                  <a:gd name="T71" fmla="*/ 3144 h 51"/>
                  <a:gd name="T72" fmla="*/ 14138 w 119"/>
                  <a:gd name="T73" fmla="*/ 3383 h 51"/>
                  <a:gd name="T74" fmla="*/ 15081 w 119"/>
                  <a:gd name="T75" fmla="*/ 3144 h 51"/>
                  <a:gd name="T76" fmla="*/ 15347 w 119"/>
                  <a:gd name="T77" fmla="*/ 3144 h 51"/>
                  <a:gd name="T78" fmla="*/ 14686 w 119"/>
                  <a:gd name="T79" fmla="*/ 3720 h 51"/>
                  <a:gd name="T80" fmla="*/ 13876 w 119"/>
                  <a:gd name="T81" fmla="*/ 4194 h 51"/>
                  <a:gd name="T82" fmla="*/ 13743 w 119"/>
                  <a:gd name="T83" fmla="*/ 4316 h 51"/>
                  <a:gd name="T84" fmla="*/ 12928 w 119"/>
                  <a:gd name="T85" fmla="*/ 5126 h 51"/>
                  <a:gd name="T86" fmla="*/ 12533 w 119"/>
                  <a:gd name="T87" fmla="*/ 5815 h 51"/>
                  <a:gd name="T88" fmla="*/ 9304 w 119"/>
                  <a:gd name="T89" fmla="*/ 4531 h 51"/>
                  <a:gd name="T90" fmla="*/ 6725 w 119"/>
                  <a:gd name="T91" fmla="*/ 4194 h 51"/>
                  <a:gd name="T92" fmla="*/ 6597 w 119"/>
                  <a:gd name="T93" fmla="*/ 4194 h 51"/>
                  <a:gd name="T94" fmla="*/ 4044 w 119"/>
                  <a:gd name="T95" fmla="*/ 4316 h 51"/>
                  <a:gd name="T96" fmla="*/ 3496 w 119"/>
                  <a:gd name="T97" fmla="*/ 4648 h 51"/>
                  <a:gd name="T98" fmla="*/ 0 w 119"/>
                  <a:gd name="T99" fmla="*/ 5244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63" name="Freeform 39"/>
              <p:cNvSpPr>
                <a:spLocks/>
              </p:cNvSpPr>
              <p:nvPr/>
            </p:nvSpPr>
            <p:spPr bwMode="auto">
              <a:xfrm>
                <a:off x="3433" y="2306"/>
                <a:ext cx="345" cy="302"/>
              </a:xfrm>
              <a:custGeom>
                <a:avLst/>
                <a:gdLst>
                  <a:gd name="T0" fmla="*/ 0 w 67"/>
                  <a:gd name="T1" fmla="*/ 356 h 62"/>
                  <a:gd name="T2" fmla="*/ 8192 w 67"/>
                  <a:gd name="T3" fmla="*/ 0 h 62"/>
                  <a:gd name="T4" fmla="*/ 8192 w 67"/>
                  <a:gd name="T5" fmla="*/ 117 h 62"/>
                  <a:gd name="T6" fmla="*/ 8326 w 67"/>
                  <a:gd name="T7" fmla="*/ 239 h 62"/>
                  <a:gd name="T8" fmla="*/ 8460 w 67"/>
                  <a:gd name="T9" fmla="*/ 356 h 62"/>
                  <a:gd name="T10" fmla="*/ 8326 w 67"/>
                  <a:gd name="T11" fmla="*/ 570 h 62"/>
                  <a:gd name="T12" fmla="*/ 8192 w 67"/>
                  <a:gd name="T13" fmla="*/ 687 h 62"/>
                  <a:gd name="T14" fmla="*/ 7930 w 67"/>
                  <a:gd name="T15" fmla="*/ 925 h 62"/>
                  <a:gd name="T16" fmla="*/ 7930 w 67"/>
                  <a:gd name="T17" fmla="*/ 1042 h 62"/>
                  <a:gd name="T18" fmla="*/ 9145 w 67"/>
                  <a:gd name="T19" fmla="*/ 1042 h 62"/>
                  <a:gd name="T20" fmla="*/ 9145 w 67"/>
                  <a:gd name="T21" fmla="*/ 1042 h 62"/>
                  <a:gd name="T22" fmla="*/ 9145 w 67"/>
                  <a:gd name="T23" fmla="*/ 1164 h 62"/>
                  <a:gd name="T24" fmla="*/ 9016 w 67"/>
                  <a:gd name="T25" fmla="*/ 1378 h 62"/>
                  <a:gd name="T26" fmla="*/ 8882 w 67"/>
                  <a:gd name="T27" fmla="*/ 1495 h 62"/>
                  <a:gd name="T28" fmla="*/ 8749 w 67"/>
                  <a:gd name="T29" fmla="*/ 1968 h 62"/>
                  <a:gd name="T30" fmla="*/ 8460 w 67"/>
                  <a:gd name="T31" fmla="*/ 2207 h 62"/>
                  <a:gd name="T32" fmla="*/ 8460 w 67"/>
                  <a:gd name="T33" fmla="*/ 2538 h 62"/>
                  <a:gd name="T34" fmla="*/ 8460 w 67"/>
                  <a:gd name="T35" fmla="*/ 2893 h 62"/>
                  <a:gd name="T36" fmla="*/ 8460 w 67"/>
                  <a:gd name="T37" fmla="*/ 2893 h 62"/>
                  <a:gd name="T38" fmla="*/ 8192 w 67"/>
                  <a:gd name="T39" fmla="*/ 3015 h 62"/>
                  <a:gd name="T40" fmla="*/ 8192 w 67"/>
                  <a:gd name="T41" fmla="*/ 3132 h 62"/>
                  <a:gd name="T42" fmla="*/ 7796 w 67"/>
                  <a:gd name="T43" fmla="*/ 3346 h 62"/>
                  <a:gd name="T44" fmla="*/ 7796 w 67"/>
                  <a:gd name="T45" fmla="*/ 3702 h 62"/>
                  <a:gd name="T46" fmla="*/ 7796 w 67"/>
                  <a:gd name="T47" fmla="*/ 4033 h 62"/>
                  <a:gd name="T48" fmla="*/ 7636 w 67"/>
                  <a:gd name="T49" fmla="*/ 4150 h 62"/>
                  <a:gd name="T50" fmla="*/ 7369 w 67"/>
                  <a:gd name="T51" fmla="*/ 4389 h 62"/>
                  <a:gd name="T52" fmla="*/ 7106 w 67"/>
                  <a:gd name="T53" fmla="*/ 4627 h 62"/>
                  <a:gd name="T54" fmla="*/ 6972 w 67"/>
                  <a:gd name="T55" fmla="*/ 4744 h 62"/>
                  <a:gd name="T56" fmla="*/ 6972 w 67"/>
                  <a:gd name="T57" fmla="*/ 4959 h 62"/>
                  <a:gd name="T58" fmla="*/ 6812 w 67"/>
                  <a:gd name="T59" fmla="*/ 5197 h 62"/>
                  <a:gd name="T60" fmla="*/ 6812 w 67"/>
                  <a:gd name="T61" fmla="*/ 5314 h 62"/>
                  <a:gd name="T62" fmla="*/ 6684 w 67"/>
                  <a:gd name="T63" fmla="*/ 5670 h 62"/>
                  <a:gd name="T64" fmla="*/ 6550 w 67"/>
                  <a:gd name="T65" fmla="*/ 5884 h 62"/>
                  <a:gd name="T66" fmla="*/ 6684 w 67"/>
                  <a:gd name="T67" fmla="*/ 6240 h 62"/>
                  <a:gd name="T68" fmla="*/ 6812 w 67"/>
                  <a:gd name="T69" fmla="*/ 6357 h 62"/>
                  <a:gd name="T70" fmla="*/ 6812 w 67"/>
                  <a:gd name="T71" fmla="*/ 6595 h 62"/>
                  <a:gd name="T72" fmla="*/ 6812 w 67"/>
                  <a:gd name="T73" fmla="*/ 6595 h 62"/>
                  <a:gd name="T74" fmla="*/ 6812 w 67"/>
                  <a:gd name="T75" fmla="*/ 6712 h 62"/>
                  <a:gd name="T76" fmla="*/ 6812 w 67"/>
                  <a:gd name="T77" fmla="*/ 6712 h 62"/>
                  <a:gd name="T78" fmla="*/ 6684 w 67"/>
                  <a:gd name="T79" fmla="*/ 6927 h 62"/>
                  <a:gd name="T80" fmla="*/ 6812 w 67"/>
                  <a:gd name="T81" fmla="*/ 7048 h 62"/>
                  <a:gd name="T82" fmla="*/ 1086 w 67"/>
                  <a:gd name="T83" fmla="*/ 7165 h 62"/>
                  <a:gd name="T84" fmla="*/ 1086 w 67"/>
                  <a:gd name="T85" fmla="*/ 6123 h 62"/>
                  <a:gd name="T86" fmla="*/ 824 w 67"/>
                  <a:gd name="T87" fmla="*/ 6001 h 62"/>
                  <a:gd name="T88" fmla="*/ 556 w 67"/>
                  <a:gd name="T89" fmla="*/ 6123 h 62"/>
                  <a:gd name="T90" fmla="*/ 556 w 67"/>
                  <a:gd name="T91" fmla="*/ 6123 h 62"/>
                  <a:gd name="T92" fmla="*/ 263 w 67"/>
                  <a:gd name="T93" fmla="*/ 5884 h 62"/>
                  <a:gd name="T94" fmla="*/ 263 w 67"/>
                  <a:gd name="T95" fmla="*/ 2538 h 62"/>
                  <a:gd name="T96" fmla="*/ 0 w 67"/>
                  <a:gd name="T97" fmla="*/ 356 h 62"/>
                  <a:gd name="T98" fmla="*/ 0 w 67"/>
                  <a:gd name="T99" fmla="*/ 356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ED4213"/>
              </a:solidFill>
              <a:ln w="12700" cmpd="sng">
                <a:solidFill>
                  <a:schemeClr val="tx1"/>
                </a:solidFill>
                <a:prstDash val="solid"/>
                <a:round/>
                <a:headEnd/>
                <a:tailEnd/>
              </a:ln>
            </p:spPr>
            <p:txBody>
              <a:bodyPr/>
              <a:lstStyle/>
              <a:p>
                <a:endParaRPr lang="en-US"/>
              </a:p>
            </p:txBody>
          </p:sp>
          <p:grpSp>
            <p:nvGrpSpPr>
              <p:cNvPr id="55364" name="Group 40"/>
              <p:cNvGrpSpPr>
                <a:grpSpLocks/>
              </p:cNvGrpSpPr>
              <p:nvPr/>
            </p:nvGrpSpPr>
            <p:grpSpPr bwMode="auto">
              <a:xfrm>
                <a:off x="728" y="2448"/>
                <a:ext cx="1266" cy="876"/>
                <a:chOff x="768" y="2832"/>
                <a:chExt cx="1203" cy="876"/>
              </a:xfrm>
            </p:grpSpPr>
            <p:sp>
              <p:nvSpPr>
                <p:cNvPr id="55371" name="Freeform 41"/>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72" name="Freeform 42"/>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ED4213"/>
                </a:solidFill>
                <a:ln w="12700" cmpd="sng">
                  <a:solidFill>
                    <a:schemeClr val="tx1"/>
                  </a:solidFill>
                  <a:prstDash val="solid"/>
                  <a:round/>
                  <a:headEnd/>
                  <a:tailEnd/>
                </a:ln>
              </p:spPr>
              <p:txBody>
                <a:bodyPr/>
                <a:lstStyle/>
                <a:p>
                  <a:endParaRPr lang="en-US"/>
                </a:p>
              </p:txBody>
            </p:sp>
            <p:sp>
              <p:nvSpPr>
                <p:cNvPr id="55373" name="Freeform 43"/>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74" name="Freeform 44"/>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5375" name="Freeform 45"/>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76" name="Freeform 46"/>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5377" name="Freeform 47"/>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78" name="Freeform 48"/>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5379" name="Freeform 49"/>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80" name="Freeform 50"/>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5381" name="Freeform 51"/>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82" name="Freeform 52"/>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5383" name="Freeform 53"/>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84" name="Freeform 54"/>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85" name="Freeform 55"/>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ED4213"/>
                </a:solidFill>
                <a:ln w="12700" cmpd="sng">
                  <a:solidFill>
                    <a:schemeClr val="tx1"/>
                  </a:solidFill>
                  <a:prstDash val="solid"/>
                  <a:round/>
                  <a:headEnd/>
                  <a:tailEnd/>
                </a:ln>
              </p:spPr>
              <p:txBody>
                <a:bodyPr/>
                <a:lstStyle/>
                <a:p>
                  <a:endParaRPr lang="en-US"/>
                </a:p>
              </p:txBody>
            </p:sp>
          </p:grpSp>
          <p:grpSp>
            <p:nvGrpSpPr>
              <p:cNvPr id="55365" name="Group 56"/>
              <p:cNvGrpSpPr>
                <a:grpSpLocks/>
              </p:cNvGrpSpPr>
              <p:nvPr/>
            </p:nvGrpSpPr>
            <p:grpSpPr bwMode="auto">
              <a:xfrm>
                <a:off x="3669" y="1384"/>
                <a:ext cx="523" cy="468"/>
                <a:chOff x="3562" y="1636"/>
                <a:chExt cx="497" cy="468"/>
              </a:xfrm>
            </p:grpSpPr>
            <p:sp>
              <p:nvSpPr>
                <p:cNvPr id="55369" name="Freeform 57"/>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70" name="Freeform 58"/>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ED4213"/>
                </a:solidFill>
                <a:ln w="12700" cmpd="sng">
                  <a:solidFill>
                    <a:schemeClr val="tx1"/>
                  </a:solidFill>
                  <a:prstDash val="solid"/>
                  <a:round/>
                  <a:headEnd/>
                  <a:tailEnd/>
                </a:ln>
              </p:spPr>
              <p:txBody>
                <a:bodyPr/>
                <a:lstStyle/>
                <a:p>
                  <a:endParaRPr lang="en-US"/>
                </a:p>
              </p:txBody>
            </p:sp>
          </p:grpSp>
          <p:sp>
            <p:nvSpPr>
              <p:cNvPr id="55366" name="Freeform 59"/>
              <p:cNvSpPr>
                <a:spLocks/>
              </p:cNvSpPr>
              <p:nvPr/>
            </p:nvSpPr>
            <p:spPr bwMode="auto">
              <a:xfrm>
                <a:off x="3880" y="1838"/>
                <a:ext cx="206" cy="351"/>
              </a:xfrm>
              <a:custGeom>
                <a:avLst/>
                <a:gdLst>
                  <a:gd name="T0" fmla="*/ 134 w 40"/>
                  <a:gd name="T1" fmla="*/ 570 h 72"/>
                  <a:gd name="T2" fmla="*/ 556 w 40"/>
                  <a:gd name="T3" fmla="*/ 5207 h 72"/>
                  <a:gd name="T4" fmla="*/ 556 w 40"/>
                  <a:gd name="T5" fmla="*/ 5324 h 72"/>
                  <a:gd name="T6" fmla="*/ 556 w 40"/>
                  <a:gd name="T7" fmla="*/ 5441 h 72"/>
                  <a:gd name="T8" fmla="*/ 556 w 40"/>
                  <a:gd name="T9" fmla="*/ 5679 h 72"/>
                  <a:gd name="T10" fmla="*/ 690 w 40"/>
                  <a:gd name="T11" fmla="*/ 6011 h 72"/>
                  <a:gd name="T12" fmla="*/ 824 w 40"/>
                  <a:gd name="T13" fmla="*/ 6489 h 72"/>
                  <a:gd name="T14" fmla="*/ 556 w 40"/>
                  <a:gd name="T15" fmla="*/ 6845 h 72"/>
                  <a:gd name="T16" fmla="*/ 556 w 40"/>
                  <a:gd name="T17" fmla="*/ 6937 h 72"/>
                  <a:gd name="T18" fmla="*/ 268 w 40"/>
                  <a:gd name="T19" fmla="*/ 7298 h 72"/>
                  <a:gd name="T20" fmla="*/ 0 w 40"/>
                  <a:gd name="T21" fmla="*/ 7532 h 72"/>
                  <a:gd name="T22" fmla="*/ 0 w 40"/>
                  <a:gd name="T23" fmla="*/ 7888 h 72"/>
                  <a:gd name="T24" fmla="*/ 0 w 40"/>
                  <a:gd name="T25" fmla="*/ 8224 h 72"/>
                  <a:gd name="T26" fmla="*/ 0 w 40"/>
                  <a:gd name="T27" fmla="*/ 8224 h 72"/>
                  <a:gd name="T28" fmla="*/ 0 w 40"/>
                  <a:gd name="T29" fmla="*/ 8341 h 72"/>
                  <a:gd name="T30" fmla="*/ 0 w 40"/>
                  <a:gd name="T31" fmla="*/ 8341 h 72"/>
                  <a:gd name="T32" fmla="*/ 134 w 40"/>
                  <a:gd name="T33" fmla="*/ 8341 h 72"/>
                  <a:gd name="T34" fmla="*/ 268 w 40"/>
                  <a:gd name="T35" fmla="*/ 8341 h 72"/>
                  <a:gd name="T36" fmla="*/ 268 w 40"/>
                  <a:gd name="T37" fmla="*/ 8224 h 72"/>
                  <a:gd name="T38" fmla="*/ 268 w 40"/>
                  <a:gd name="T39" fmla="*/ 8102 h 72"/>
                  <a:gd name="T40" fmla="*/ 690 w 40"/>
                  <a:gd name="T41" fmla="*/ 8102 h 72"/>
                  <a:gd name="T42" fmla="*/ 1087 w 40"/>
                  <a:gd name="T43" fmla="*/ 7985 h 72"/>
                  <a:gd name="T44" fmla="*/ 1643 w 40"/>
                  <a:gd name="T45" fmla="*/ 8224 h 72"/>
                  <a:gd name="T46" fmla="*/ 1643 w 40"/>
                  <a:gd name="T47" fmla="*/ 8224 h 72"/>
                  <a:gd name="T48" fmla="*/ 1777 w 40"/>
                  <a:gd name="T49" fmla="*/ 8224 h 72"/>
                  <a:gd name="T50" fmla="*/ 1911 w 40"/>
                  <a:gd name="T51" fmla="*/ 7888 h 72"/>
                  <a:gd name="T52" fmla="*/ 2173 w 40"/>
                  <a:gd name="T53" fmla="*/ 7888 h 72"/>
                  <a:gd name="T54" fmla="*/ 2333 w 40"/>
                  <a:gd name="T55" fmla="*/ 7985 h 72"/>
                  <a:gd name="T56" fmla="*/ 2467 w 40"/>
                  <a:gd name="T57" fmla="*/ 8102 h 72"/>
                  <a:gd name="T58" fmla="*/ 2601 w 40"/>
                  <a:gd name="T59" fmla="*/ 7985 h 72"/>
                  <a:gd name="T60" fmla="*/ 2730 w 40"/>
                  <a:gd name="T61" fmla="*/ 7532 h 72"/>
                  <a:gd name="T62" fmla="*/ 2863 w 40"/>
                  <a:gd name="T63" fmla="*/ 7415 h 72"/>
                  <a:gd name="T64" fmla="*/ 2997 w 40"/>
                  <a:gd name="T65" fmla="*/ 7415 h 72"/>
                  <a:gd name="T66" fmla="*/ 3291 w 40"/>
                  <a:gd name="T67" fmla="*/ 7654 h 72"/>
                  <a:gd name="T68" fmla="*/ 3687 w 40"/>
                  <a:gd name="T69" fmla="*/ 7654 h 72"/>
                  <a:gd name="T70" fmla="*/ 3821 w 40"/>
                  <a:gd name="T71" fmla="*/ 7298 h 72"/>
                  <a:gd name="T72" fmla="*/ 4506 w 40"/>
                  <a:gd name="T73" fmla="*/ 6489 h 72"/>
                  <a:gd name="T74" fmla="*/ 4506 w 40"/>
                  <a:gd name="T75" fmla="*/ 6133 h 72"/>
                  <a:gd name="T76" fmla="*/ 4640 w 40"/>
                  <a:gd name="T77" fmla="*/ 6133 h 72"/>
                  <a:gd name="T78" fmla="*/ 5068 w 40"/>
                  <a:gd name="T79" fmla="*/ 6133 h 72"/>
                  <a:gd name="T80" fmla="*/ 5196 w 40"/>
                  <a:gd name="T81" fmla="*/ 6011 h 72"/>
                  <a:gd name="T82" fmla="*/ 5464 w 40"/>
                  <a:gd name="T83" fmla="*/ 5918 h 72"/>
                  <a:gd name="T84" fmla="*/ 5464 w 40"/>
                  <a:gd name="T85" fmla="*/ 5796 h 72"/>
                  <a:gd name="T86" fmla="*/ 5464 w 40"/>
                  <a:gd name="T87" fmla="*/ 5441 h 72"/>
                  <a:gd name="T88" fmla="*/ 5464 w 40"/>
                  <a:gd name="T89" fmla="*/ 5441 h 72"/>
                  <a:gd name="T90" fmla="*/ 5464 w 40"/>
                  <a:gd name="T91" fmla="*/ 5207 h 72"/>
                  <a:gd name="T92" fmla="*/ 4774 w 40"/>
                  <a:gd name="T93" fmla="*/ 117 h 72"/>
                  <a:gd name="T94" fmla="*/ 4774 w 40"/>
                  <a:gd name="T95" fmla="*/ 0 h 72"/>
                  <a:gd name="T96" fmla="*/ 1221 w 40"/>
                  <a:gd name="T97" fmla="*/ 356 h 72"/>
                  <a:gd name="T98" fmla="*/ 1087 w 40"/>
                  <a:gd name="T99" fmla="*/ 473 h 72"/>
                  <a:gd name="T100" fmla="*/ 824 w 40"/>
                  <a:gd name="T101" fmla="*/ 570 h 72"/>
                  <a:gd name="T102" fmla="*/ 690 w 40"/>
                  <a:gd name="T103" fmla="*/ 687 h 72"/>
                  <a:gd name="T104" fmla="*/ 397 w 40"/>
                  <a:gd name="T105" fmla="*/ 687 h 72"/>
                  <a:gd name="T106" fmla="*/ 134 w 40"/>
                  <a:gd name="T107" fmla="*/ 570 h 72"/>
                  <a:gd name="T108" fmla="*/ 134 w 40"/>
                  <a:gd name="T109" fmla="*/ 570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67" name="Freeform 60"/>
              <p:cNvSpPr>
                <a:spLocks/>
              </p:cNvSpPr>
              <p:nvPr/>
            </p:nvSpPr>
            <p:spPr bwMode="auto">
              <a:xfrm>
                <a:off x="4234" y="2350"/>
                <a:ext cx="353" cy="258"/>
              </a:xfrm>
              <a:custGeom>
                <a:avLst/>
                <a:gdLst>
                  <a:gd name="T0" fmla="*/ 5495 w 69"/>
                  <a:gd name="T1" fmla="*/ 6114 h 53"/>
                  <a:gd name="T2" fmla="*/ 5075 w 69"/>
                  <a:gd name="T3" fmla="*/ 5997 h 53"/>
                  <a:gd name="T4" fmla="*/ 4947 w 69"/>
                  <a:gd name="T5" fmla="*/ 5545 h 53"/>
                  <a:gd name="T6" fmla="*/ 4425 w 69"/>
                  <a:gd name="T7" fmla="*/ 5072 h 53"/>
                  <a:gd name="T8" fmla="*/ 4159 w 69"/>
                  <a:gd name="T9" fmla="*/ 4503 h 53"/>
                  <a:gd name="T10" fmla="*/ 3873 w 69"/>
                  <a:gd name="T11" fmla="*/ 4264 h 53"/>
                  <a:gd name="T12" fmla="*/ 3351 w 69"/>
                  <a:gd name="T13" fmla="*/ 3933 h 53"/>
                  <a:gd name="T14" fmla="*/ 3090 w 69"/>
                  <a:gd name="T15" fmla="*/ 3695 h 53"/>
                  <a:gd name="T16" fmla="*/ 2957 w 69"/>
                  <a:gd name="T17" fmla="*/ 3461 h 53"/>
                  <a:gd name="T18" fmla="*/ 2016 w 69"/>
                  <a:gd name="T19" fmla="*/ 2892 h 53"/>
                  <a:gd name="T20" fmla="*/ 1755 w 69"/>
                  <a:gd name="T21" fmla="*/ 2653 h 53"/>
                  <a:gd name="T22" fmla="*/ 1335 w 69"/>
                  <a:gd name="T23" fmla="*/ 2181 h 53"/>
                  <a:gd name="T24" fmla="*/ 1074 w 69"/>
                  <a:gd name="T25" fmla="*/ 1850 h 53"/>
                  <a:gd name="T26" fmla="*/ 133 w 69"/>
                  <a:gd name="T27" fmla="*/ 1611 h 53"/>
                  <a:gd name="T28" fmla="*/ 133 w 69"/>
                  <a:gd name="T29" fmla="*/ 1163 h 53"/>
                  <a:gd name="T30" fmla="*/ 394 w 69"/>
                  <a:gd name="T31" fmla="*/ 925 h 53"/>
                  <a:gd name="T32" fmla="*/ 394 w 69"/>
                  <a:gd name="T33" fmla="*/ 808 h 53"/>
                  <a:gd name="T34" fmla="*/ 1074 w 69"/>
                  <a:gd name="T35" fmla="*/ 570 h 53"/>
                  <a:gd name="T36" fmla="*/ 1596 w 69"/>
                  <a:gd name="T37" fmla="*/ 355 h 53"/>
                  <a:gd name="T38" fmla="*/ 1755 w 69"/>
                  <a:gd name="T39" fmla="*/ 239 h 53"/>
                  <a:gd name="T40" fmla="*/ 4159 w 69"/>
                  <a:gd name="T41" fmla="*/ 117 h 53"/>
                  <a:gd name="T42" fmla="*/ 4159 w 69"/>
                  <a:gd name="T43" fmla="*/ 239 h 53"/>
                  <a:gd name="T44" fmla="*/ 4686 w 69"/>
                  <a:gd name="T45" fmla="*/ 448 h 53"/>
                  <a:gd name="T46" fmla="*/ 6830 w 69"/>
                  <a:gd name="T47" fmla="*/ 448 h 53"/>
                  <a:gd name="T48" fmla="*/ 9106 w 69"/>
                  <a:gd name="T49" fmla="*/ 1967 h 53"/>
                  <a:gd name="T50" fmla="*/ 8845 w 69"/>
                  <a:gd name="T51" fmla="*/ 2181 h 53"/>
                  <a:gd name="T52" fmla="*/ 8426 w 69"/>
                  <a:gd name="T53" fmla="*/ 2775 h 53"/>
                  <a:gd name="T54" fmla="*/ 8298 w 69"/>
                  <a:gd name="T55" fmla="*/ 3223 h 53"/>
                  <a:gd name="T56" fmla="*/ 8298 w 69"/>
                  <a:gd name="T57" fmla="*/ 3461 h 53"/>
                  <a:gd name="T58" fmla="*/ 8037 w 69"/>
                  <a:gd name="T59" fmla="*/ 3578 h 53"/>
                  <a:gd name="T60" fmla="*/ 7904 w 69"/>
                  <a:gd name="T61" fmla="*/ 3816 h 53"/>
                  <a:gd name="T62" fmla="*/ 7643 w 69"/>
                  <a:gd name="T63" fmla="*/ 4031 h 53"/>
                  <a:gd name="T64" fmla="*/ 7091 w 69"/>
                  <a:gd name="T65" fmla="*/ 4503 h 53"/>
                  <a:gd name="T66" fmla="*/ 6702 w 69"/>
                  <a:gd name="T67" fmla="*/ 4741 h 53"/>
                  <a:gd name="T68" fmla="*/ 6569 w 69"/>
                  <a:gd name="T69" fmla="*/ 4951 h 53"/>
                  <a:gd name="T70" fmla="*/ 6149 w 69"/>
                  <a:gd name="T71" fmla="*/ 5072 h 53"/>
                  <a:gd name="T72" fmla="*/ 6149 w 69"/>
                  <a:gd name="T73" fmla="*/ 5189 h 53"/>
                  <a:gd name="T74" fmla="*/ 6021 w 69"/>
                  <a:gd name="T75" fmla="*/ 5428 h 53"/>
                  <a:gd name="T76" fmla="*/ 5761 w 69"/>
                  <a:gd name="T77" fmla="*/ 5545 h 53"/>
                  <a:gd name="T78" fmla="*/ 5761 w 69"/>
                  <a:gd name="T79" fmla="*/ 5545 h 53"/>
                  <a:gd name="T80" fmla="*/ 5761 w 69"/>
                  <a:gd name="T81" fmla="*/ 5661 h 53"/>
                  <a:gd name="T82" fmla="*/ 5888 w 69"/>
                  <a:gd name="T83" fmla="*/ 5759 h 53"/>
                  <a:gd name="T84" fmla="*/ 5628 w 69"/>
                  <a:gd name="T85" fmla="*/ 5876 h 53"/>
                  <a:gd name="T86" fmla="*/ 5495 w 69"/>
                  <a:gd name="T87" fmla="*/ 599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68" name="Freeform 61"/>
              <p:cNvSpPr>
                <a:spLocks/>
              </p:cNvSpPr>
              <p:nvPr/>
            </p:nvSpPr>
            <p:spPr bwMode="auto">
              <a:xfrm>
                <a:off x="4074" y="2384"/>
                <a:ext cx="376" cy="376"/>
              </a:xfrm>
              <a:custGeom>
                <a:avLst/>
                <a:gdLst>
                  <a:gd name="T0" fmla="*/ 1221 w 73"/>
                  <a:gd name="T1" fmla="*/ 4771 h 77"/>
                  <a:gd name="T2" fmla="*/ 1514 w 73"/>
                  <a:gd name="T3" fmla="*/ 5127 h 77"/>
                  <a:gd name="T4" fmla="*/ 1777 w 73"/>
                  <a:gd name="T5" fmla="*/ 5367 h 77"/>
                  <a:gd name="T6" fmla="*/ 1777 w 73"/>
                  <a:gd name="T7" fmla="*/ 5699 h 77"/>
                  <a:gd name="T8" fmla="*/ 1911 w 73"/>
                  <a:gd name="T9" fmla="*/ 5816 h 77"/>
                  <a:gd name="T10" fmla="*/ 1777 w 73"/>
                  <a:gd name="T11" fmla="*/ 6416 h 77"/>
                  <a:gd name="T12" fmla="*/ 1643 w 73"/>
                  <a:gd name="T13" fmla="*/ 6988 h 77"/>
                  <a:gd name="T14" fmla="*/ 1911 w 73"/>
                  <a:gd name="T15" fmla="*/ 7916 h 77"/>
                  <a:gd name="T16" fmla="*/ 2174 w 73"/>
                  <a:gd name="T17" fmla="*/ 8272 h 77"/>
                  <a:gd name="T18" fmla="*/ 2333 w 73"/>
                  <a:gd name="T19" fmla="*/ 8609 h 77"/>
                  <a:gd name="T20" fmla="*/ 2467 w 73"/>
                  <a:gd name="T21" fmla="*/ 8848 h 77"/>
                  <a:gd name="T22" fmla="*/ 7932 w 73"/>
                  <a:gd name="T23" fmla="*/ 8848 h 77"/>
                  <a:gd name="T24" fmla="*/ 8200 w 73"/>
                  <a:gd name="T25" fmla="*/ 8965 h 77"/>
                  <a:gd name="T26" fmla="*/ 8066 w 73"/>
                  <a:gd name="T27" fmla="*/ 8272 h 77"/>
                  <a:gd name="T28" fmla="*/ 8200 w 73"/>
                  <a:gd name="T29" fmla="*/ 8038 h 77"/>
                  <a:gd name="T30" fmla="*/ 8756 w 73"/>
                  <a:gd name="T31" fmla="*/ 8038 h 77"/>
                  <a:gd name="T32" fmla="*/ 9153 w 73"/>
                  <a:gd name="T33" fmla="*/ 8038 h 77"/>
                  <a:gd name="T34" fmla="*/ 9153 w 73"/>
                  <a:gd name="T35" fmla="*/ 7559 h 77"/>
                  <a:gd name="T36" fmla="*/ 9153 w 73"/>
                  <a:gd name="T37" fmla="*/ 7227 h 77"/>
                  <a:gd name="T38" fmla="*/ 9415 w 73"/>
                  <a:gd name="T39" fmla="*/ 6177 h 77"/>
                  <a:gd name="T40" fmla="*/ 9709 w 73"/>
                  <a:gd name="T41" fmla="*/ 5581 h 77"/>
                  <a:gd name="T42" fmla="*/ 9977 w 73"/>
                  <a:gd name="T43" fmla="*/ 5484 h 77"/>
                  <a:gd name="T44" fmla="*/ 9977 w 73"/>
                  <a:gd name="T45" fmla="*/ 5367 h 77"/>
                  <a:gd name="T46" fmla="*/ 9843 w 73"/>
                  <a:gd name="T47" fmla="*/ 5367 h 77"/>
                  <a:gd name="T48" fmla="*/ 9415 w 73"/>
                  <a:gd name="T49" fmla="*/ 5244 h 77"/>
                  <a:gd name="T50" fmla="*/ 9287 w 73"/>
                  <a:gd name="T51" fmla="*/ 4771 h 77"/>
                  <a:gd name="T52" fmla="*/ 8756 w 73"/>
                  <a:gd name="T53" fmla="*/ 4317 h 77"/>
                  <a:gd name="T54" fmla="*/ 8463 w 73"/>
                  <a:gd name="T55" fmla="*/ 3721 h 77"/>
                  <a:gd name="T56" fmla="*/ 8200 w 73"/>
                  <a:gd name="T57" fmla="*/ 3482 h 77"/>
                  <a:gd name="T58" fmla="*/ 7638 w 73"/>
                  <a:gd name="T59" fmla="*/ 3150 h 77"/>
                  <a:gd name="T60" fmla="*/ 7376 w 73"/>
                  <a:gd name="T61" fmla="*/ 2910 h 77"/>
                  <a:gd name="T62" fmla="*/ 7242 w 73"/>
                  <a:gd name="T63" fmla="*/ 2671 h 77"/>
                  <a:gd name="T64" fmla="*/ 6289 w 73"/>
                  <a:gd name="T65" fmla="*/ 2100 h 77"/>
                  <a:gd name="T66" fmla="*/ 6021 w 73"/>
                  <a:gd name="T67" fmla="*/ 1860 h 77"/>
                  <a:gd name="T68" fmla="*/ 5599 w 73"/>
                  <a:gd name="T69" fmla="*/ 1406 h 77"/>
                  <a:gd name="T70" fmla="*/ 5331 w 73"/>
                  <a:gd name="T71" fmla="*/ 1050 h 77"/>
                  <a:gd name="T72" fmla="*/ 4378 w 73"/>
                  <a:gd name="T73" fmla="*/ 811 h 77"/>
                  <a:gd name="T74" fmla="*/ 4378 w 73"/>
                  <a:gd name="T75" fmla="*/ 356 h 77"/>
                  <a:gd name="T76" fmla="*/ 4641 w 73"/>
                  <a:gd name="T77" fmla="*/ 117 h 77"/>
                  <a:gd name="T78" fmla="*/ 4641 w 73"/>
                  <a:gd name="T79" fmla="*/ 0 h 77"/>
                  <a:gd name="T80" fmla="*/ 0 w 73"/>
                  <a:gd name="T81" fmla="*/ 571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ED4213"/>
              </a:solidFill>
              <a:ln w="12700" cmpd="sng">
                <a:solidFill>
                  <a:schemeClr val="tx1"/>
                </a:solidFill>
                <a:prstDash val="solid"/>
                <a:round/>
                <a:headEnd/>
                <a:tailEnd/>
              </a:ln>
            </p:spPr>
            <p:txBody>
              <a:bodyPr/>
              <a:lstStyle/>
              <a:p>
                <a:endParaRPr lang="en-US"/>
              </a:p>
            </p:txBody>
          </p:sp>
        </p:grpSp>
        <p:sp>
          <p:nvSpPr>
            <p:cNvPr id="55339" name="Freeform 62"/>
            <p:cNvSpPr>
              <a:spLocks/>
            </p:cNvSpPr>
            <p:nvPr/>
          </p:nvSpPr>
          <p:spPr bwMode="auto">
            <a:xfrm>
              <a:off x="4428" y="1916"/>
              <a:ext cx="319" cy="141"/>
            </a:xfrm>
            <a:custGeom>
              <a:avLst/>
              <a:gdLst>
                <a:gd name="T0" fmla="*/ 4898 w 62"/>
                <a:gd name="T1" fmla="*/ 238 h 29"/>
                <a:gd name="T2" fmla="*/ 262 w 62"/>
                <a:gd name="T3" fmla="*/ 1964 h 29"/>
                <a:gd name="T4" fmla="*/ 556 w 62"/>
                <a:gd name="T5" fmla="*/ 1843 h 29"/>
                <a:gd name="T6" fmla="*/ 1086 w 62"/>
                <a:gd name="T7" fmla="*/ 1488 h 29"/>
                <a:gd name="T8" fmla="*/ 1348 w 62"/>
                <a:gd name="T9" fmla="*/ 1254 h 29"/>
                <a:gd name="T10" fmla="*/ 1508 w 62"/>
                <a:gd name="T11" fmla="*/ 1157 h 29"/>
                <a:gd name="T12" fmla="*/ 1904 w 62"/>
                <a:gd name="T13" fmla="*/ 1040 h 29"/>
                <a:gd name="T14" fmla="*/ 2593 w 62"/>
                <a:gd name="T15" fmla="*/ 802 h 29"/>
                <a:gd name="T16" fmla="*/ 2861 w 62"/>
                <a:gd name="T17" fmla="*/ 924 h 29"/>
                <a:gd name="T18" fmla="*/ 3123 w 62"/>
                <a:gd name="T19" fmla="*/ 924 h 29"/>
                <a:gd name="T20" fmla="*/ 3416 w 62"/>
                <a:gd name="T21" fmla="*/ 1371 h 29"/>
                <a:gd name="T22" fmla="*/ 3679 w 62"/>
                <a:gd name="T23" fmla="*/ 1371 h 29"/>
                <a:gd name="T24" fmla="*/ 3679 w 62"/>
                <a:gd name="T25" fmla="*/ 1609 h 29"/>
                <a:gd name="T26" fmla="*/ 4234 w 62"/>
                <a:gd name="T27" fmla="*/ 1726 h 29"/>
                <a:gd name="T28" fmla="*/ 4631 w 62"/>
                <a:gd name="T29" fmla="*/ 1964 h 29"/>
                <a:gd name="T30" fmla="*/ 4764 w 62"/>
                <a:gd name="T31" fmla="*/ 2173 h 29"/>
                <a:gd name="T32" fmla="*/ 4368 w 62"/>
                <a:gd name="T33" fmla="*/ 2883 h 29"/>
                <a:gd name="T34" fmla="*/ 4764 w 62"/>
                <a:gd name="T35" fmla="*/ 3097 h 29"/>
                <a:gd name="T36" fmla="*/ 5186 w 62"/>
                <a:gd name="T37" fmla="*/ 3214 h 29"/>
                <a:gd name="T38" fmla="*/ 5320 w 62"/>
                <a:gd name="T39" fmla="*/ 3214 h 29"/>
                <a:gd name="T40" fmla="*/ 5716 w 62"/>
                <a:gd name="T41" fmla="*/ 3097 h 29"/>
                <a:gd name="T42" fmla="*/ 6272 w 62"/>
                <a:gd name="T43" fmla="*/ 3335 h 29"/>
                <a:gd name="T44" fmla="*/ 6406 w 62"/>
                <a:gd name="T45" fmla="*/ 3214 h 29"/>
                <a:gd name="T46" fmla="*/ 6143 w 62"/>
                <a:gd name="T47" fmla="*/ 2980 h 29"/>
                <a:gd name="T48" fmla="*/ 5984 w 62"/>
                <a:gd name="T49" fmla="*/ 2883 h 29"/>
                <a:gd name="T50" fmla="*/ 6143 w 62"/>
                <a:gd name="T51" fmla="*/ 2767 h 29"/>
                <a:gd name="T52" fmla="*/ 5984 w 62"/>
                <a:gd name="T53" fmla="*/ 2650 h 29"/>
                <a:gd name="T54" fmla="*/ 5588 w 62"/>
                <a:gd name="T55" fmla="*/ 2173 h 29"/>
                <a:gd name="T56" fmla="*/ 5588 w 62"/>
                <a:gd name="T57" fmla="*/ 1843 h 29"/>
                <a:gd name="T58" fmla="*/ 5588 w 62"/>
                <a:gd name="T59" fmla="*/ 1371 h 29"/>
                <a:gd name="T60" fmla="*/ 5588 w 62"/>
                <a:gd name="T61" fmla="*/ 1157 h 29"/>
                <a:gd name="T62" fmla="*/ 5588 w 62"/>
                <a:gd name="T63" fmla="*/ 1040 h 29"/>
                <a:gd name="T64" fmla="*/ 5984 w 62"/>
                <a:gd name="T65" fmla="*/ 686 h 29"/>
                <a:gd name="T66" fmla="*/ 6143 w 62"/>
                <a:gd name="T67" fmla="*/ 447 h 29"/>
                <a:gd name="T68" fmla="*/ 6406 w 62"/>
                <a:gd name="T69" fmla="*/ 447 h 29"/>
                <a:gd name="T70" fmla="*/ 6143 w 62"/>
                <a:gd name="T71" fmla="*/ 924 h 29"/>
                <a:gd name="T72" fmla="*/ 5984 w 62"/>
                <a:gd name="T73" fmla="*/ 1157 h 29"/>
                <a:gd name="T74" fmla="*/ 6272 w 62"/>
                <a:gd name="T75" fmla="*/ 1371 h 29"/>
                <a:gd name="T76" fmla="*/ 6272 w 62"/>
                <a:gd name="T77" fmla="*/ 1843 h 29"/>
                <a:gd name="T78" fmla="*/ 6143 w 62"/>
                <a:gd name="T79" fmla="*/ 2081 h 29"/>
                <a:gd name="T80" fmla="*/ 6272 w 62"/>
                <a:gd name="T81" fmla="*/ 2173 h 29"/>
                <a:gd name="T82" fmla="*/ 6272 w 62"/>
                <a:gd name="T83" fmla="*/ 2412 h 29"/>
                <a:gd name="T84" fmla="*/ 6406 w 62"/>
                <a:gd name="T85" fmla="*/ 2767 h 29"/>
                <a:gd name="T86" fmla="*/ 6802 w 62"/>
                <a:gd name="T87" fmla="*/ 2883 h 29"/>
                <a:gd name="T88" fmla="*/ 7095 w 62"/>
                <a:gd name="T89" fmla="*/ 2767 h 29"/>
                <a:gd name="T90" fmla="*/ 7095 w 62"/>
                <a:gd name="T91" fmla="*/ 2980 h 29"/>
                <a:gd name="T92" fmla="*/ 7229 w 62"/>
                <a:gd name="T93" fmla="*/ 3214 h 29"/>
                <a:gd name="T94" fmla="*/ 7491 w 62"/>
                <a:gd name="T95" fmla="*/ 3335 h 29"/>
                <a:gd name="T96" fmla="*/ 7625 w 62"/>
                <a:gd name="T97" fmla="*/ 3214 h 29"/>
                <a:gd name="T98" fmla="*/ 8315 w 62"/>
                <a:gd name="T99" fmla="*/ 2980 h 29"/>
                <a:gd name="T100" fmla="*/ 8443 w 62"/>
                <a:gd name="T101" fmla="*/ 2173 h 29"/>
                <a:gd name="T102" fmla="*/ 7358 w 62"/>
                <a:gd name="T103" fmla="*/ 2412 h 29"/>
                <a:gd name="T104" fmla="*/ 6406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40" name="Freeform 63"/>
            <p:cNvSpPr>
              <a:spLocks/>
            </p:cNvSpPr>
            <p:nvPr/>
          </p:nvSpPr>
          <p:spPr bwMode="auto">
            <a:xfrm>
              <a:off x="4670" y="1901"/>
              <a:ext cx="77" cy="117"/>
            </a:xfrm>
            <a:custGeom>
              <a:avLst/>
              <a:gdLst>
                <a:gd name="T0" fmla="*/ 2028 w 15"/>
                <a:gd name="T1" fmla="*/ 2545 h 24"/>
                <a:gd name="T2" fmla="*/ 2028 w 15"/>
                <a:gd name="T3" fmla="*/ 2330 h 24"/>
                <a:gd name="T4" fmla="*/ 1899 w 15"/>
                <a:gd name="T5" fmla="*/ 2091 h 24"/>
                <a:gd name="T6" fmla="*/ 1632 w 15"/>
                <a:gd name="T7" fmla="*/ 1853 h 24"/>
                <a:gd name="T8" fmla="*/ 1345 w 15"/>
                <a:gd name="T9" fmla="*/ 1736 h 24"/>
                <a:gd name="T10" fmla="*/ 1211 w 15"/>
                <a:gd name="T11" fmla="*/ 1619 h 24"/>
                <a:gd name="T12" fmla="*/ 1211 w 15"/>
                <a:gd name="T13" fmla="*/ 1380 h 24"/>
                <a:gd name="T14" fmla="*/ 950 w 15"/>
                <a:gd name="T15" fmla="*/ 1048 h 24"/>
                <a:gd name="T16" fmla="*/ 816 w 15"/>
                <a:gd name="T17" fmla="*/ 926 h 24"/>
                <a:gd name="T18" fmla="*/ 683 w 15"/>
                <a:gd name="T19" fmla="*/ 687 h 24"/>
                <a:gd name="T20" fmla="*/ 554 w 15"/>
                <a:gd name="T21" fmla="*/ 570 h 24"/>
                <a:gd name="T22" fmla="*/ 554 w 15"/>
                <a:gd name="T23" fmla="*/ 478 h 24"/>
                <a:gd name="T24" fmla="*/ 554 w 15"/>
                <a:gd name="T25" fmla="*/ 478 h 24"/>
                <a:gd name="T26" fmla="*/ 554 w 15"/>
                <a:gd name="T27" fmla="*/ 356 h 24"/>
                <a:gd name="T28" fmla="*/ 683 w 15"/>
                <a:gd name="T29" fmla="*/ 0 h 24"/>
                <a:gd name="T30" fmla="*/ 554 w 15"/>
                <a:gd name="T31" fmla="*/ 0 h 24"/>
                <a:gd name="T32" fmla="*/ 262 w 15"/>
                <a:gd name="T33" fmla="*/ 0 h 24"/>
                <a:gd name="T34" fmla="*/ 133 w 15"/>
                <a:gd name="T35" fmla="*/ 117 h 24"/>
                <a:gd name="T36" fmla="*/ 133 w 15"/>
                <a:gd name="T37" fmla="*/ 239 h 24"/>
                <a:gd name="T38" fmla="*/ 133 w 15"/>
                <a:gd name="T39" fmla="*/ 356 h 24"/>
                <a:gd name="T40" fmla="*/ 0 w 15"/>
                <a:gd name="T41" fmla="*/ 356 h 24"/>
                <a:gd name="T42" fmla="*/ 950 w 15"/>
                <a:gd name="T43" fmla="*/ 2779 h 24"/>
                <a:gd name="T44" fmla="*/ 2028 w 15"/>
                <a:gd name="T45" fmla="*/ 2545 h 24"/>
                <a:gd name="T46" fmla="*/ 2028 w 15"/>
                <a:gd name="T47" fmla="*/ 2545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41" name="Freeform 64"/>
            <p:cNvSpPr>
              <a:spLocks/>
            </p:cNvSpPr>
            <p:nvPr/>
          </p:nvSpPr>
          <p:spPr bwMode="auto">
            <a:xfrm>
              <a:off x="4690" y="1765"/>
              <a:ext cx="97" cy="205"/>
            </a:xfrm>
            <a:custGeom>
              <a:avLst/>
              <a:gdLst>
                <a:gd name="T0" fmla="*/ 0 w 19"/>
                <a:gd name="T1" fmla="*/ 3597 h 42"/>
                <a:gd name="T2" fmla="*/ 0 w 19"/>
                <a:gd name="T3" fmla="*/ 3714 h 42"/>
                <a:gd name="T4" fmla="*/ 260 w 19"/>
                <a:gd name="T5" fmla="*/ 3954 h 42"/>
                <a:gd name="T6" fmla="*/ 807 w 19"/>
                <a:gd name="T7" fmla="*/ 4310 h 42"/>
                <a:gd name="T8" fmla="*/ 1200 w 19"/>
                <a:gd name="T9" fmla="*/ 4408 h 42"/>
                <a:gd name="T10" fmla="*/ 1327 w 19"/>
                <a:gd name="T11" fmla="*/ 4647 h 42"/>
                <a:gd name="T12" fmla="*/ 1460 w 19"/>
                <a:gd name="T13" fmla="*/ 4886 h 42"/>
                <a:gd name="T14" fmla="*/ 1720 w 19"/>
                <a:gd name="T15" fmla="*/ 4525 h 42"/>
                <a:gd name="T16" fmla="*/ 1848 w 19"/>
                <a:gd name="T17" fmla="*/ 4076 h 42"/>
                <a:gd name="T18" fmla="*/ 2267 w 19"/>
                <a:gd name="T19" fmla="*/ 3480 h 42"/>
                <a:gd name="T20" fmla="*/ 2527 w 19"/>
                <a:gd name="T21" fmla="*/ 3026 h 42"/>
                <a:gd name="T22" fmla="*/ 2399 w 19"/>
                <a:gd name="T23" fmla="*/ 2216 h 42"/>
                <a:gd name="T24" fmla="*/ 2267 w 19"/>
                <a:gd name="T25" fmla="*/ 1498 h 42"/>
                <a:gd name="T26" fmla="*/ 1848 w 19"/>
                <a:gd name="T27" fmla="*/ 1620 h 42"/>
                <a:gd name="T28" fmla="*/ 1720 w 19"/>
                <a:gd name="T29" fmla="*/ 1620 h 42"/>
                <a:gd name="T30" fmla="*/ 1588 w 19"/>
                <a:gd name="T31" fmla="*/ 1620 h 42"/>
                <a:gd name="T32" fmla="*/ 1720 w 19"/>
                <a:gd name="T33" fmla="*/ 1289 h 42"/>
                <a:gd name="T34" fmla="*/ 1848 w 19"/>
                <a:gd name="T35" fmla="*/ 1289 h 42"/>
                <a:gd name="T36" fmla="*/ 2006 w 19"/>
                <a:gd name="T37" fmla="*/ 927 h 42"/>
                <a:gd name="T38" fmla="*/ 2139 w 19"/>
                <a:gd name="T39" fmla="*/ 693 h 42"/>
                <a:gd name="T40" fmla="*/ 521 w 19"/>
                <a:gd name="T41" fmla="*/ 0 h 42"/>
                <a:gd name="T42" fmla="*/ 393 w 19"/>
                <a:gd name="T43" fmla="*/ 239 h 42"/>
                <a:gd name="T44" fmla="*/ 260 w 19"/>
                <a:gd name="T45" fmla="*/ 693 h 42"/>
                <a:gd name="T46" fmla="*/ 0 w 19"/>
                <a:gd name="T47" fmla="*/ 927 h 42"/>
                <a:gd name="T48" fmla="*/ 133 w 19"/>
                <a:gd name="T49" fmla="*/ 1049 h 42"/>
                <a:gd name="T50" fmla="*/ 133 w 19"/>
                <a:gd name="T51" fmla="*/ 1289 h 42"/>
                <a:gd name="T52" fmla="*/ 133 w 19"/>
                <a:gd name="T53" fmla="*/ 1738 h 42"/>
                <a:gd name="T54" fmla="*/ 393 w 19"/>
                <a:gd name="T55" fmla="*/ 1977 h 42"/>
                <a:gd name="T56" fmla="*/ 679 w 19"/>
                <a:gd name="T57" fmla="*/ 2099 h 42"/>
                <a:gd name="T58" fmla="*/ 939 w 19"/>
                <a:gd name="T59" fmla="*/ 2216 h 42"/>
                <a:gd name="T60" fmla="*/ 1200 w 19"/>
                <a:gd name="T61" fmla="*/ 2455 h 42"/>
                <a:gd name="T62" fmla="*/ 521 w 19"/>
                <a:gd name="T63" fmla="*/ 2787 h 42"/>
                <a:gd name="T64" fmla="*/ 133 w 19"/>
                <a:gd name="T65" fmla="*/ 3265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42" name="Freeform 65"/>
            <p:cNvSpPr>
              <a:spLocks/>
            </p:cNvSpPr>
            <p:nvPr/>
          </p:nvSpPr>
          <p:spPr bwMode="auto">
            <a:xfrm>
              <a:off x="4777" y="1672"/>
              <a:ext cx="118" cy="107"/>
            </a:xfrm>
            <a:custGeom>
              <a:avLst/>
              <a:gdLst>
                <a:gd name="T0" fmla="*/ 0 w 23"/>
                <a:gd name="T1" fmla="*/ 447 h 22"/>
                <a:gd name="T2" fmla="*/ 1077 w 23"/>
                <a:gd name="T3" fmla="*/ 238 h 22"/>
                <a:gd name="T4" fmla="*/ 1077 w 23"/>
                <a:gd name="T5" fmla="*/ 355 h 22"/>
                <a:gd name="T6" fmla="*/ 1211 w 23"/>
                <a:gd name="T7" fmla="*/ 355 h 22"/>
                <a:gd name="T8" fmla="*/ 1211 w 23"/>
                <a:gd name="T9" fmla="*/ 355 h 22"/>
                <a:gd name="T10" fmla="*/ 2709 w 23"/>
                <a:gd name="T11" fmla="*/ 0 h 22"/>
                <a:gd name="T12" fmla="*/ 3104 w 23"/>
                <a:gd name="T13" fmla="*/ 1041 h 22"/>
                <a:gd name="T14" fmla="*/ 3104 w 23"/>
                <a:gd name="T15" fmla="*/ 1158 h 22"/>
                <a:gd name="T16" fmla="*/ 2976 w 23"/>
                <a:gd name="T17" fmla="*/ 1158 h 22"/>
                <a:gd name="T18" fmla="*/ 3104 w 23"/>
                <a:gd name="T19" fmla="*/ 1279 h 22"/>
                <a:gd name="T20" fmla="*/ 3104 w 23"/>
                <a:gd name="T21" fmla="*/ 1279 h 22"/>
                <a:gd name="T22" fmla="*/ 2842 w 23"/>
                <a:gd name="T23" fmla="*/ 1372 h 22"/>
                <a:gd name="T24" fmla="*/ 2288 w 23"/>
                <a:gd name="T25" fmla="*/ 1488 h 22"/>
                <a:gd name="T26" fmla="*/ 2160 w 23"/>
                <a:gd name="T27" fmla="*/ 1488 h 22"/>
                <a:gd name="T28" fmla="*/ 2160 w 23"/>
                <a:gd name="T29" fmla="*/ 1488 h 22"/>
                <a:gd name="T30" fmla="*/ 2160 w 23"/>
                <a:gd name="T31" fmla="*/ 1610 h 22"/>
                <a:gd name="T32" fmla="*/ 2160 w 23"/>
                <a:gd name="T33" fmla="*/ 1610 h 22"/>
                <a:gd name="T34" fmla="*/ 1765 w 23"/>
                <a:gd name="T35" fmla="*/ 1727 h 22"/>
                <a:gd name="T36" fmla="*/ 1344 w 23"/>
                <a:gd name="T37" fmla="*/ 1843 h 22"/>
                <a:gd name="T38" fmla="*/ 1344 w 23"/>
                <a:gd name="T39" fmla="*/ 1843 h 22"/>
                <a:gd name="T40" fmla="*/ 1077 w 23"/>
                <a:gd name="T41" fmla="*/ 2082 h 22"/>
                <a:gd name="T42" fmla="*/ 395 w 23"/>
                <a:gd name="T43" fmla="*/ 2412 h 22"/>
                <a:gd name="T44" fmla="*/ 262 w 23"/>
                <a:gd name="T45" fmla="*/ 2529 h 22"/>
                <a:gd name="T46" fmla="*/ 0 w 23"/>
                <a:gd name="T47" fmla="*/ 2412 h 22"/>
                <a:gd name="T48" fmla="*/ 262 w 23"/>
                <a:gd name="T49" fmla="*/ 2174 h 22"/>
                <a:gd name="T50" fmla="*/ 262 w 23"/>
                <a:gd name="T51" fmla="*/ 2082 h 22"/>
                <a:gd name="T52" fmla="*/ 262 w 23"/>
                <a:gd name="T53" fmla="*/ 1965 h 22"/>
                <a:gd name="T54" fmla="*/ 0 w 23"/>
                <a:gd name="T55" fmla="*/ 447 h 22"/>
                <a:gd name="T56" fmla="*/ 0 w 23"/>
                <a:gd name="T57" fmla="*/ 4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5343" name="Freeform 66"/>
            <p:cNvSpPr>
              <a:spLocks/>
            </p:cNvSpPr>
            <p:nvPr/>
          </p:nvSpPr>
          <p:spPr bwMode="auto">
            <a:xfrm>
              <a:off x="4772" y="1589"/>
              <a:ext cx="232" cy="112"/>
            </a:xfrm>
            <a:custGeom>
              <a:avLst/>
              <a:gdLst>
                <a:gd name="T0" fmla="*/ 1382 w 45"/>
                <a:gd name="T1" fmla="*/ 808 h 23"/>
                <a:gd name="T2" fmla="*/ 3294 w 45"/>
                <a:gd name="T3" fmla="*/ 355 h 23"/>
                <a:gd name="T4" fmla="*/ 3428 w 45"/>
                <a:gd name="T5" fmla="*/ 355 h 23"/>
                <a:gd name="T6" fmla="*/ 3428 w 45"/>
                <a:gd name="T7" fmla="*/ 239 h 23"/>
                <a:gd name="T8" fmla="*/ 3697 w 45"/>
                <a:gd name="T9" fmla="*/ 0 h 23"/>
                <a:gd name="T10" fmla="*/ 3985 w 45"/>
                <a:gd name="T11" fmla="*/ 0 h 23"/>
                <a:gd name="T12" fmla="*/ 4253 w 45"/>
                <a:gd name="T13" fmla="*/ 355 h 23"/>
                <a:gd name="T14" fmla="*/ 4387 w 45"/>
                <a:gd name="T15" fmla="*/ 570 h 23"/>
                <a:gd name="T16" fmla="*/ 4119 w 45"/>
                <a:gd name="T17" fmla="*/ 808 h 23"/>
                <a:gd name="T18" fmla="*/ 3985 w 45"/>
                <a:gd name="T19" fmla="*/ 1164 h 23"/>
                <a:gd name="T20" fmla="*/ 4516 w 45"/>
                <a:gd name="T21" fmla="*/ 1164 h 23"/>
                <a:gd name="T22" fmla="*/ 4944 w 45"/>
                <a:gd name="T23" fmla="*/ 1729 h 23"/>
                <a:gd name="T24" fmla="*/ 5609 w 45"/>
                <a:gd name="T25" fmla="*/ 1850 h 23"/>
                <a:gd name="T26" fmla="*/ 5903 w 45"/>
                <a:gd name="T27" fmla="*/ 1612 h 23"/>
                <a:gd name="T28" fmla="*/ 5769 w 45"/>
                <a:gd name="T29" fmla="*/ 1373 h 23"/>
                <a:gd name="T30" fmla="*/ 5475 w 45"/>
                <a:gd name="T31" fmla="*/ 1164 h 23"/>
                <a:gd name="T32" fmla="*/ 5769 w 45"/>
                <a:gd name="T33" fmla="*/ 1281 h 23"/>
                <a:gd name="T34" fmla="*/ 6166 w 45"/>
                <a:gd name="T35" fmla="*/ 1850 h 23"/>
                <a:gd name="T36" fmla="*/ 6032 w 45"/>
                <a:gd name="T37" fmla="*/ 1967 h 23"/>
                <a:gd name="T38" fmla="*/ 5475 w 45"/>
                <a:gd name="T39" fmla="*/ 2206 h 23"/>
                <a:gd name="T40" fmla="*/ 5078 w 45"/>
                <a:gd name="T41" fmla="*/ 2420 h 23"/>
                <a:gd name="T42" fmla="*/ 5078 w 45"/>
                <a:gd name="T43" fmla="*/ 2298 h 23"/>
                <a:gd name="T44" fmla="*/ 4944 w 45"/>
                <a:gd name="T45" fmla="*/ 2089 h 23"/>
                <a:gd name="T46" fmla="*/ 4650 w 45"/>
                <a:gd name="T47" fmla="*/ 2537 h 23"/>
                <a:gd name="T48" fmla="*/ 4387 w 45"/>
                <a:gd name="T49" fmla="*/ 2537 h 23"/>
                <a:gd name="T50" fmla="*/ 4387 w 45"/>
                <a:gd name="T51" fmla="*/ 2420 h 23"/>
                <a:gd name="T52" fmla="*/ 4119 w 45"/>
                <a:gd name="T53" fmla="*/ 2298 h 23"/>
                <a:gd name="T54" fmla="*/ 3825 w 45"/>
                <a:gd name="T55" fmla="*/ 2206 h 23"/>
                <a:gd name="T56" fmla="*/ 3697 w 45"/>
                <a:gd name="T57" fmla="*/ 1967 h 23"/>
                <a:gd name="T58" fmla="*/ 2872 w 45"/>
                <a:gd name="T59" fmla="*/ 1967 h 23"/>
                <a:gd name="T60" fmla="*/ 1382 w 45"/>
                <a:gd name="T61" fmla="*/ 2298 h 23"/>
                <a:gd name="T62" fmla="*/ 1222 w 45"/>
                <a:gd name="T63" fmla="*/ 2206 h 23"/>
                <a:gd name="T64" fmla="*/ 0 w 45"/>
                <a:gd name="T65" fmla="*/ 2420 h 23"/>
                <a:gd name="T66" fmla="*/ 0 w 45"/>
                <a:gd name="T67" fmla="*/ 1042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5344" name="Freeform 67"/>
            <p:cNvSpPr>
              <a:spLocks/>
            </p:cNvSpPr>
            <p:nvPr/>
          </p:nvSpPr>
          <p:spPr bwMode="auto">
            <a:xfrm>
              <a:off x="4880" y="1662"/>
              <a:ext cx="61" cy="64"/>
            </a:xfrm>
            <a:custGeom>
              <a:avLst/>
              <a:gdLst>
                <a:gd name="T0" fmla="*/ 0 w 12"/>
                <a:gd name="T1" fmla="*/ 241 h 13"/>
                <a:gd name="T2" fmla="*/ 386 w 12"/>
                <a:gd name="T3" fmla="*/ 1310 h 13"/>
                <a:gd name="T4" fmla="*/ 386 w 12"/>
                <a:gd name="T5" fmla="*/ 1428 h 13"/>
                <a:gd name="T6" fmla="*/ 259 w 12"/>
                <a:gd name="T7" fmla="*/ 1428 h 13"/>
                <a:gd name="T8" fmla="*/ 386 w 12"/>
                <a:gd name="T9" fmla="*/ 1551 h 13"/>
                <a:gd name="T10" fmla="*/ 386 w 12"/>
                <a:gd name="T11" fmla="*/ 1551 h 13"/>
                <a:gd name="T12" fmla="*/ 386 w 12"/>
                <a:gd name="T13" fmla="*/ 1551 h 13"/>
                <a:gd name="T14" fmla="*/ 803 w 12"/>
                <a:gd name="T15" fmla="*/ 1428 h 13"/>
                <a:gd name="T16" fmla="*/ 930 w 12"/>
                <a:gd name="T17" fmla="*/ 1310 h 13"/>
                <a:gd name="T18" fmla="*/ 930 w 12"/>
                <a:gd name="T19" fmla="*/ 1186 h 13"/>
                <a:gd name="T20" fmla="*/ 930 w 12"/>
                <a:gd name="T21" fmla="*/ 1068 h 13"/>
                <a:gd name="T22" fmla="*/ 930 w 12"/>
                <a:gd name="T23" fmla="*/ 822 h 13"/>
                <a:gd name="T24" fmla="*/ 1057 w 12"/>
                <a:gd name="T25" fmla="*/ 729 h 13"/>
                <a:gd name="T26" fmla="*/ 1057 w 12"/>
                <a:gd name="T27" fmla="*/ 822 h 13"/>
                <a:gd name="T28" fmla="*/ 1057 w 12"/>
                <a:gd name="T29" fmla="*/ 945 h 13"/>
                <a:gd name="T30" fmla="*/ 1057 w 12"/>
                <a:gd name="T31" fmla="*/ 1186 h 13"/>
                <a:gd name="T32" fmla="*/ 1190 w 12"/>
                <a:gd name="T33" fmla="*/ 1186 h 13"/>
                <a:gd name="T34" fmla="*/ 1190 w 12"/>
                <a:gd name="T35" fmla="*/ 1186 h 13"/>
                <a:gd name="T36" fmla="*/ 1190 w 12"/>
                <a:gd name="T37" fmla="*/ 1068 h 13"/>
                <a:gd name="T38" fmla="*/ 1317 w 12"/>
                <a:gd name="T39" fmla="*/ 1068 h 13"/>
                <a:gd name="T40" fmla="*/ 1449 w 12"/>
                <a:gd name="T41" fmla="*/ 945 h 13"/>
                <a:gd name="T42" fmla="*/ 1576 w 12"/>
                <a:gd name="T43" fmla="*/ 945 h 13"/>
                <a:gd name="T44" fmla="*/ 1576 w 12"/>
                <a:gd name="T45" fmla="*/ 945 h 13"/>
                <a:gd name="T46" fmla="*/ 1449 w 12"/>
                <a:gd name="T47" fmla="*/ 822 h 13"/>
                <a:gd name="T48" fmla="*/ 1449 w 12"/>
                <a:gd name="T49" fmla="*/ 729 h 13"/>
                <a:gd name="T50" fmla="*/ 1449 w 12"/>
                <a:gd name="T51" fmla="*/ 729 h 13"/>
                <a:gd name="T52" fmla="*/ 1317 w 12"/>
                <a:gd name="T53" fmla="*/ 729 h 13"/>
                <a:gd name="T54" fmla="*/ 1190 w 12"/>
                <a:gd name="T55" fmla="*/ 606 h 13"/>
                <a:gd name="T56" fmla="*/ 1190 w 12"/>
                <a:gd name="T57" fmla="*/ 606 h 13"/>
                <a:gd name="T58" fmla="*/ 930 w 12"/>
                <a:gd name="T59" fmla="*/ 482 h 13"/>
                <a:gd name="T60" fmla="*/ 803 w 12"/>
                <a:gd name="T61" fmla="*/ 241 h 13"/>
                <a:gd name="T62" fmla="*/ 803 w 12"/>
                <a:gd name="T63" fmla="*/ 241 h 13"/>
                <a:gd name="T64" fmla="*/ 646 w 12"/>
                <a:gd name="T65" fmla="*/ 0 h 13"/>
                <a:gd name="T66" fmla="*/ 0 w 12"/>
                <a:gd name="T67" fmla="*/ 241 h 13"/>
                <a:gd name="T68" fmla="*/ 0 w 12"/>
                <a:gd name="T69" fmla="*/ 241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45" name="Freeform 68"/>
            <p:cNvSpPr>
              <a:spLocks/>
            </p:cNvSpPr>
            <p:nvPr/>
          </p:nvSpPr>
          <p:spPr bwMode="auto">
            <a:xfrm>
              <a:off x="4813" y="1394"/>
              <a:ext cx="108" cy="229"/>
            </a:xfrm>
            <a:custGeom>
              <a:avLst/>
              <a:gdLst>
                <a:gd name="T0" fmla="*/ 2854 w 21"/>
                <a:gd name="T1" fmla="*/ 4629 h 47"/>
                <a:gd name="T2" fmla="*/ 2726 w 21"/>
                <a:gd name="T3" fmla="*/ 4629 h 47"/>
                <a:gd name="T4" fmla="*/ 2592 w 21"/>
                <a:gd name="T5" fmla="*/ 4629 h 47"/>
                <a:gd name="T6" fmla="*/ 2458 w 21"/>
                <a:gd name="T7" fmla="*/ 4867 h 47"/>
                <a:gd name="T8" fmla="*/ 2299 w 21"/>
                <a:gd name="T9" fmla="*/ 4867 h 47"/>
                <a:gd name="T10" fmla="*/ 2299 w 21"/>
                <a:gd name="T11" fmla="*/ 4984 h 47"/>
                <a:gd name="T12" fmla="*/ 2299 w 21"/>
                <a:gd name="T13" fmla="*/ 4984 h 47"/>
                <a:gd name="T14" fmla="*/ 2299 w 21"/>
                <a:gd name="T15" fmla="*/ 4984 h 47"/>
                <a:gd name="T16" fmla="*/ 2170 w 21"/>
                <a:gd name="T17" fmla="*/ 4984 h 47"/>
                <a:gd name="T18" fmla="*/ 2170 w 21"/>
                <a:gd name="T19" fmla="*/ 5082 h 47"/>
                <a:gd name="T20" fmla="*/ 262 w 21"/>
                <a:gd name="T21" fmla="*/ 5438 h 47"/>
                <a:gd name="T22" fmla="*/ 134 w 21"/>
                <a:gd name="T23" fmla="*/ 5316 h 47"/>
                <a:gd name="T24" fmla="*/ 0 w 21"/>
                <a:gd name="T25" fmla="*/ 5199 h 47"/>
                <a:gd name="T26" fmla="*/ 0 w 21"/>
                <a:gd name="T27" fmla="*/ 5082 h 47"/>
                <a:gd name="T28" fmla="*/ 134 w 21"/>
                <a:gd name="T29" fmla="*/ 4984 h 47"/>
                <a:gd name="T30" fmla="*/ 0 w 21"/>
                <a:gd name="T31" fmla="*/ 4746 h 47"/>
                <a:gd name="T32" fmla="*/ 0 w 21"/>
                <a:gd name="T33" fmla="*/ 3942 h 47"/>
                <a:gd name="T34" fmla="*/ 0 w 21"/>
                <a:gd name="T35" fmla="*/ 3703 h 47"/>
                <a:gd name="T36" fmla="*/ 134 w 21"/>
                <a:gd name="T37" fmla="*/ 3230 h 47"/>
                <a:gd name="T38" fmla="*/ 134 w 21"/>
                <a:gd name="T39" fmla="*/ 3016 h 47"/>
                <a:gd name="T40" fmla="*/ 134 w 21"/>
                <a:gd name="T41" fmla="*/ 2777 h 47"/>
                <a:gd name="T42" fmla="*/ 134 w 21"/>
                <a:gd name="T43" fmla="*/ 2538 h 47"/>
                <a:gd name="T44" fmla="*/ 134 w 21"/>
                <a:gd name="T45" fmla="*/ 2422 h 47"/>
                <a:gd name="T46" fmla="*/ 134 w 21"/>
                <a:gd name="T47" fmla="*/ 2305 h 47"/>
                <a:gd name="T48" fmla="*/ 555 w 21"/>
                <a:gd name="T49" fmla="*/ 2090 h 47"/>
                <a:gd name="T50" fmla="*/ 689 w 21"/>
                <a:gd name="T51" fmla="*/ 1613 h 47"/>
                <a:gd name="T52" fmla="*/ 555 w 21"/>
                <a:gd name="T53" fmla="*/ 1379 h 47"/>
                <a:gd name="T54" fmla="*/ 555 w 21"/>
                <a:gd name="T55" fmla="*/ 1164 h 47"/>
                <a:gd name="T56" fmla="*/ 555 w 21"/>
                <a:gd name="T57" fmla="*/ 1164 h 47"/>
                <a:gd name="T58" fmla="*/ 555 w 21"/>
                <a:gd name="T59" fmla="*/ 1043 h 47"/>
                <a:gd name="T60" fmla="*/ 396 w 21"/>
                <a:gd name="T61" fmla="*/ 809 h 47"/>
                <a:gd name="T62" fmla="*/ 555 w 21"/>
                <a:gd name="T63" fmla="*/ 453 h 47"/>
                <a:gd name="T64" fmla="*/ 396 w 21"/>
                <a:gd name="T65" fmla="*/ 356 h 47"/>
                <a:gd name="T66" fmla="*/ 396 w 21"/>
                <a:gd name="T67" fmla="*/ 239 h 47"/>
                <a:gd name="T68" fmla="*/ 555 w 21"/>
                <a:gd name="T69" fmla="*/ 239 h 47"/>
                <a:gd name="T70" fmla="*/ 689 w 21"/>
                <a:gd name="T71" fmla="*/ 117 h 47"/>
                <a:gd name="T72" fmla="*/ 818 w 21"/>
                <a:gd name="T73" fmla="*/ 117 h 47"/>
                <a:gd name="T74" fmla="*/ 818 w 21"/>
                <a:gd name="T75" fmla="*/ 117 h 47"/>
                <a:gd name="T76" fmla="*/ 951 w 21"/>
                <a:gd name="T77" fmla="*/ 0 h 47"/>
                <a:gd name="T78" fmla="*/ 2299 w 21"/>
                <a:gd name="T79" fmla="*/ 3347 h 47"/>
                <a:gd name="T80" fmla="*/ 2299 w 21"/>
                <a:gd name="T81" fmla="*/ 3464 h 47"/>
                <a:gd name="T82" fmla="*/ 2299 w 21"/>
                <a:gd name="T83" fmla="*/ 3586 h 47"/>
                <a:gd name="T84" fmla="*/ 2299 w 21"/>
                <a:gd name="T85" fmla="*/ 3586 h 47"/>
                <a:gd name="T86" fmla="*/ 2592 w 21"/>
                <a:gd name="T87" fmla="*/ 3820 h 47"/>
                <a:gd name="T88" fmla="*/ 2726 w 21"/>
                <a:gd name="T89" fmla="*/ 3820 h 47"/>
                <a:gd name="T90" fmla="*/ 2726 w 21"/>
                <a:gd name="T91" fmla="*/ 3942 h 47"/>
                <a:gd name="T92" fmla="*/ 2726 w 21"/>
                <a:gd name="T93" fmla="*/ 4059 h 47"/>
                <a:gd name="T94" fmla="*/ 2854 w 21"/>
                <a:gd name="T95" fmla="*/ 4273 h 47"/>
                <a:gd name="T96" fmla="*/ 2854 w 21"/>
                <a:gd name="T97" fmla="*/ 4390 h 47"/>
                <a:gd name="T98" fmla="*/ 2854 w 21"/>
                <a:gd name="T99" fmla="*/ 4512 h 47"/>
                <a:gd name="T100" fmla="*/ 2854 w 21"/>
                <a:gd name="T101" fmla="*/ 4629 h 47"/>
                <a:gd name="T102" fmla="*/ 2854 w 21"/>
                <a:gd name="T103" fmla="*/ 4629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46" name="Freeform 69"/>
            <p:cNvSpPr>
              <a:spLocks/>
            </p:cNvSpPr>
            <p:nvPr/>
          </p:nvSpPr>
          <p:spPr bwMode="auto">
            <a:xfrm>
              <a:off x="4849" y="1189"/>
              <a:ext cx="251" cy="385"/>
            </a:xfrm>
            <a:custGeom>
              <a:avLst/>
              <a:gdLst>
                <a:gd name="T0" fmla="*/ 1337 w 49"/>
                <a:gd name="T1" fmla="*/ 8217 h 79"/>
                <a:gd name="T2" fmla="*/ 1337 w 49"/>
                <a:gd name="T3" fmla="*/ 8455 h 79"/>
                <a:gd name="T4" fmla="*/ 1598 w 49"/>
                <a:gd name="T5" fmla="*/ 8694 h 79"/>
                <a:gd name="T6" fmla="*/ 1757 w 49"/>
                <a:gd name="T7" fmla="*/ 8787 h 79"/>
                <a:gd name="T8" fmla="*/ 1890 w 49"/>
                <a:gd name="T9" fmla="*/ 9143 h 79"/>
                <a:gd name="T10" fmla="*/ 2018 w 49"/>
                <a:gd name="T11" fmla="*/ 8909 h 79"/>
                <a:gd name="T12" fmla="*/ 2151 w 49"/>
                <a:gd name="T13" fmla="*/ 8455 h 79"/>
                <a:gd name="T14" fmla="*/ 2413 w 49"/>
                <a:gd name="T15" fmla="*/ 7861 h 79"/>
                <a:gd name="T16" fmla="*/ 2413 w 49"/>
                <a:gd name="T17" fmla="*/ 7768 h 79"/>
                <a:gd name="T18" fmla="*/ 2674 w 49"/>
                <a:gd name="T19" fmla="*/ 7291 h 79"/>
                <a:gd name="T20" fmla="*/ 2833 w 49"/>
                <a:gd name="T21" fmla="*/ 7412 h 79"/>
                <a:gd name="T22" fmla="*/ 2966 w 49"/>
                <a:gd name="T23" fmla="*/ 7412 h 79"/>
                <a:gd name="T24" fmla="*/ 2966 w 49"/>
                <a:gd name="T25" fmla="*/ 7174 h 79"/>
                <a:gd name="T26" fmla="*/ 3488 w 49"/>
                <a:gd name="T27" fmla="*/ 7052 h 79"/>
                <a:gd name="T28" fmla="*/ 3488 w 49"/>
                <a:gd name="T29" fmla="*/ 6842 h 79"/>
                <a:gd name="T30" fmla="*/ 3755 w 49"/>
                <a:gd name="T31" fmla="*/ 6720 h 79"/>
                <a:gd name="T32" fmla="*/ 3908 w 49"/>
                <a:gd name="T33" fmla="*/ 6482 h 79"/>
                <a:gd name="T34" fmla="*/ 4170 w 49"/>
                <a:gd name="T35" fmla="*/ 6009 h 79"/>
                <a:gd name="T36" fmla="*/ 4170 w 49"/>
                <a:gd name="T37" fmla="*/ 5911 h 79"/>
                <a:gd name="T38" fmla="*/ 4564 w 49"/>
                <a:gd name="T39" fmla="*/ 5911 h 79"/>
                <a:gd name="T40" fmla="*/ 4697 w 49"/>
                <a:gd name="T41" fmla="*/ 5678 h 79"/>
                <a:gd name="T42" fmla="*/ 4984 w 49"/>
                <a:gd name="T43" fmla="*/ 5439 h 79"/>
                <a:gd name="T44" fmla="*/ 5379 w 49"/>
                <a:gd name="T45" fmla="*/ 5556 h 79"/>
                <a:gd name="T46" fmla="*/ 5773 w 49"/>
                <a:gd name="T47" fmla="*/ 5083 h 79"/>
                <a:gd name="T48" fmla="*/ 6193 w 49"/>
                <a:gd name="T49" fmla="*/ 4752 h 79"/>
                <a:gd name="T50" fmla="*/ 6454 w 49"/>
                <a:gd name="T51" fmla="*/ 4630 h 79"/>
                <a:gd name="T52" fmla="*/ 6587 w 49"/>
                <a:gd name="T53" fmla="*/ 4396 h 79"/>
                <a:gd name="T54" fmla="*/ 6454 w 49"/>
                <a:gd name="T55" fmla="*/ 4274 h 79"/>
                <a:gd name="T56" fmla="*/ 6326 w 49"/>
                <a:gd name="T57" fmla="*/ 4157 h 79"/>
                <a:gd name="T58" fmla="*/ 6454 w 49"/>
                <a:gd name="T59" fmla="*/ 4060 h 79"/>
                <a:gd name="T60" fmla="*/ 6326 w 49"/>
                <a:gd name="T61" fmla="*/ 3704 h 79"/>
                <a:gd name="T62" fmla="*/ 6060 w 49"/>
                <a:gd name="T63" fmla="*/ 3587 h 79"/>
                <a:gd name="T64" fmla="*/ 5773 w 49"/>
                <a:gd name="T65" fmla="*/ 3704 h 79"/>
                <a:gd name="T66" fmla="*/ 5512 w 49"/>
                <a:gd name="T67" fmla="*/ 3231 h 79"/>
                <a:gd name="T68" fmla="*/ 5512 w 49"/>
                <a:gd name="T69" fmla="*/ 3017 h 79"/>
                <a:gd name="T70" fmla="*/ 5379 w 49"/>
                <a:gd name="T71" fmla="*/ 3017 h 79"/>
                <a:gd name="T72" fmla="*/ 5117 w 49"/>
                <a:gd name="T73" fmla="*/ 3017 h 79"/>
                <a:gd name="T74" fmla="*/ 4830 w 49"/>
                <a:gd name="T75" fmla="*/ 2900 h 79"/>
                <a:gd name="T76" fmla="*/ 4697 w 49"/>
                <a:gd name="T77" fmla="*/ 2539 h 79"/>
                <a:gd name="T78" fmla="*/ 3227 w 49"/>
                <a:gd name="T79" fmla="*/ 0 h 79"/>
                <a:gd name="T80" fmla="*/ 2966 w 49"/>
                <a:gd name="T81" fmla="*/ 0 h 79"/>
                <a:gd name="T82" fmla="*/ 2833 w 49"/>
                <a:gd name="T83" fmla="*/ 239 h 79"/>
                <a:gd name="T84" fmla="*/ 2413 w 49"/>
                <a:gd name="T85" fmla="*/ 239 h 79"/>
                <a:gd name="T86" fmla="*/ 2018 w 49"/>
                <a:gd name="T87" fmla="*/ 570 h 79"/>
                <a:gd name="T88" fmla="*/ 1890 w 49"/>
                <a:gd name="T89" fmla="*/ 239 h 79"/>
                <a:gd name="T90" fmla="*/ 1757 w 49"/>
                <a:gd name="T91" fmla="*/ 117 h 79"/>
                <a:gd name="T92" fmla="*/ 814 w 49"/>
                <a:gd name="T93" fmla="*/ 1852 h 79"/>
                <a:gd name="T94" fmla="*/ 943 w 49"/>
                <a:gd name="T95" fmla="*/ 2208 h 79"/>
                <a:gd name="T96" fmla="*/ 943 w 49"/>
                <a:gd name="T97" fmla="*/ 2539 h 79"/>
                <a:gd name="T98" fmla="*/ 681 w 49"/>
                <a:gd name="T99" fmla="*/ 2778 h 79"/>
                <a:gd name="T100" fmla="*/ 814 w 49"/>
                <a:gd name="T101" fmla="*/ 3704 h 79"/>
                <a:gd name="T102" fmla="*/ 522 w 49"/>
                <a:gd name="T103" fmla="*/ 4157 h 79"/>
                <a:gd name="T104" fmla="*/ 522 w 49"/>
                <a:gd name="T105" fmla="*/ 4513 h 79"/>
                <a:gd name="T106" fmla="*/ 394 w 49"/>
                <a:gd name="T107" fmla="*/ 4630 h 79"/>
                <a:gd name="T108" fmla="*/ 394 w 49"/>
                <a:gd name="T109" fmla="*/ 4869 h 79"/>
                <a:gd name="T110" fmla="*/ 133 w 49"/>
                <a:gd name="T111" fmla="*/ 4752 h 79"/>
                <a:gd name="T112" fmla="*/ 0 w 49"/>
                <a:gd name="T113" fmla="*/ 4869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55347" name="Group 70"/>
            <p:cNvGrpSpPr>
              <a:grpSpLocks/>
            </p:cNvGrpSpPr>
            <p:nvPr/>
          </p:nvGrpSpPr>
          <p:grpSpPr bwMode="auto">
            <a:xfrm>
              <a:off x="1990" y="2891"/>
              <a:ext cx="658" cy="400"/>
              <a:chOff x="1991" y="3321"/>
              <a:chExt cx="361" cy="231"/>
            </a:xfrm>
          </p:grpSpPr>
          <p:sp>
            <p:nvSpPr>
              <p:cNvPr id="55348" name="Freeform 71"/>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55349" name="Freeform 72"/>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55350" name="Freeform 73"/>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55351" name="Freeform 74"/>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55352" name="Freeform 75"/>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55353" name="Freeform 76"/>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55354" name="Freeform 77"/>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55355" name="Freeform 78"/>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chemeClr val="accent2"/>
              </a:solidFill>
              <a:ln w="12700" cmpd="sng">
                <a:solidFill>
                  <a:schemeClr val="tx1"/>
                </a:solidFill>
                <a:prstDash val="solid"/>
                <a:round/>
                <a:headEnd/>
                <a:tailEnd/>
              </a:ln>
            </p:spPr>
            <p:txBody>
              <a:bodyPr/>
              <a:lstStyle/>
              <a:p>
                <a:endParaRPr lang="en-US"/>
              </a:p>
            </p:txBody>
          </p:sp>
        </p:grpSp>
      </p:grpSp>
      <p:sp>
        <p:nvSpPr>
          <p:cNvPr id="55299" name="Rectangle 79"/>
          <p:cNvSpPr>
            <a:spLocks noGrp="1" noChangeArrowheads="1"/>
          </p:cNvSpPr>
          <p:nvPr>
            <p:ph type="title"/>
          </p:nvPr>
        </p:nvSpPr>
        <p:spPr>
          <a:xfrm>
            <a:off x="0" y="242888"/>
            <a:ext cx="9144000" cy="1143000"/>
          </a:xfrm>
        </p:spPr>
        <p:txBody>
          <a:bodyPr/>
          <a:lstStyle/>
          <a:p>
            <a:pPr eaLnBrk="1" hangingPunct="1"/>
            <a:r>
              <a:rPr lang="en-US" altLang="en-US" sz="2400" smtClean="0"/>
              <a:t>Obesity Trends* Among U.S. Adults</a:t>
            </a:r>
            <a:br>
              <a:rPr lang="en-US" altLang="en-US" sz="2400" smtClean="0"/>
            </a:br>
            <a:r>
              <a:rPr lang="en-US" altLang="en-US" sz="2400" smtClean="0">
                <a:solidFill>
                  <a:srgbClr val="DE3021"/>
                </a:solidFill>
              </a:rPr>
              <a:t>BRFSS, 2006</a:t>
            </a:r>
          </a:p>
        </p:txBody>
      </p:sp>
      <p:sp>
        <p:nvSpPr>
          <p:cNvPr id="55300" name="Text Box 80"/>
          <p:cNvSpPr txBox="1">
            <a:spLocks noChangeArrowheads="1"/>
          </p:cNvSpPr>
          <p:nvPr/>
        </p:nvSpPr>
        <p:spPr bwMode="auto">
          <a:xfrm>
            <a:off x="2119489" y="1200151"/>
            <a:ext cx="55194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altLang="en-US" sz="1400" b="1">
                <a:solidFill>
                  <a:srgbClr val="000000"/>
                </a:solidFill>
                <a:latin typeface="Verdana" pitchFamily="34" charset="0"/>
              </a:rPr>
              <a:t>(*BMI ≥30, or ~ 30 lbs. overweight for 5’ 4” person)</a:t>
            </a:r>
          </a:p>
        </p:txBody>
      </p:sp>
      <p:sp>
        <p:nvSpPr>
          <p:cNvPr id="55301" name="Rectangle 82"/>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55302" name="Rectangle 83"/>
          <p:cNvSpPr>
            <a:spLocks noChangeArrowheads="1"/>
          </p:cNvSpPr>
          <p:nvPr/>
        </p:nvSpPr>
        <p:spPr bwMode="auto">
          <a:xfrm>
            <a:off x="1467556" y="5953125"/>
            <a:ext cx="208844" cy="234950"/>
          </a:xfrm>
          <a:prstGeom prst="rect">
            <a:avLst/>
          </a:prstGeom>
          <a:solidFill>
            <a:srgbClr val="99CCFF"/>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55303" name="Rectangle 84"/>
          <p:cNvSpPr>
            <a:spLocks noChangeArrowheads="1"/>
          </p:cNvSpPr>
          <p:nvPr/>
        </p:nvSpPr>
        <p:spPr bwMode="auto">
          <a:xfrm>
            <a:off x="2305756" y="5951538"/>
            <a:ext cx="208844" cy="234950"/>
          </a:xfrm>
          <a:prstGeom prst="rect">
            <a:avLst/>
          </a:prstGeom>
          <a:solidFill>
            <a:srgbClr val="6699FF"/>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pPr algn="ctr"/>
            <a:endParaRPr lang="en-US" altLang="en-US">
              <a:solidFill>
                <a:srgbClr val="000000"/>
              </a:solidFill>
            </a:endParaRPr>
          </a:p>
        </p:txBody>
      </p:sp>
      <p:sp>
        <p:nvSpPr>
          <p:cNvPr id="55304" name="Rectangle 85"/>
          <p:cNvSpPr>
            <a:spLocks noChangeArrowheads="1"/>
          </p:cNvSpPr>
          <p:nvPr/>
        </p:nvSpPr>
        <p:spPr bwMode="auto">
          <a:xfrm>
            <a:off x="3372556" y="5961063"/>
            <a:ext cx="208844" cy="234950"/>
          </a:xfrm>
          <a:prstGeom prst="rect">
            <a:avLst/>
          </a:prstGeom>
          <a:solidFill>
            <a:srgbClr val="0000A0"/>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55305" name="Rectangle 86"/>
          <p:cNvSpPr>
            <a:spLocks noChangeArrowheads="1"/>
          </p:cNvSpPr>
          <p:nvPr/>
        </p:nvSpPr>
        <p:spPr bwMode="auto">
          <a:xfrm>
            <a:off x="5506156" y="5948363"/>
            <a:ext cx="208844" cy="234950"/>
          </a:xfrm>
          <a:prstGeom prst="rect">
            <a:avLst/>
          </a:prstGeom>
          <a:solidFill>
            <a:srgbClr val="ED4213"/>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55306" name="Rectangle 87"/>
          <p:cNvSpPr>
            <a:spLocks noChangeArrowheads="1"/>
          </p:cNvSpPr>
          <p:nvPr/>
        </p:nvSpPr>
        <p:spPr bwMode="auto">
          <a:xfrm>
            <a:off x="4439356" y="5945188"/>
            <a:ext cx="208844" cy="234950"/>
          </a:xfrm>
          <a:prstGeom prst="rect">
            <a:avLst/>
          </a:prstGeom>
          <a:solidFill>
            <a:srgbClr val="FFC66D"/>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55307" name="Rectangle 88"/>
          <p:cNvSpPr>
            <a:spLocks noChangeArrowheads="1"/>
          </p:cNvSpPr>
          <p:nvPr/>
        </p:nvSpPr>
        <p:spPr bwMode="auto">
          <a:xfrm>
            <a:off x="395111" y="5892800"/>
            <a:ext cx="7243838"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55308" name="Rectangle 89" descr="20%"/>
          <p:cNvSpPr>
            <a:spLocks noChangeArrowheads="1"/>
          </p:cNvSpPr>
          <p:nvPr/>
        </p:nvSpPr>
        <p:spPr bwMode="auto">
          <a:xfrm>
            <a:off x="6572956" y="5948363"/>
            <a:ext cx="208844" cy="234950"/>
          </a:xfrm>
          <a:prstGeom prst="rect">
            <a:avLst/>
          </a:prstGeom>
          <a:pattFill prst="pct20">
            <a:fgClr>
              <a:schemeClr val="tx2"/>
            </a:fgClr>
            <a:bgClr>
              <a:srgbClr val="AA1202"/>
            </a:bgClr>
          </a:patt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55309" name="Text Box 81"/>
          <p:cNvSpPr txBox="1">
            <a:spLocks noChangeArrowheads="1"/>
          </p:cNvSpPr>
          <p:nvPr/>
        </p:nvSpPr>
        <p:spPr bwMode="auto">
          <a:xfrm>
            <a:off x="692519" y="5951538"/>
            <a:ext cx="7240411"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altLang="en-US" sz="1400" b="1" dirty="0">
                <a:solidFill>
                  <a:srgbClr val="000000"/>
                </a:solidFill>
                <a:latin typeface="Arial Narrow" pitchFamily="34" charset="0"/>
              </a:rPr>
              <a:t> No Data          &lt;10%           10%–14%	    15%–19%           20%–24%          25%–29%           ≥30%</a:t>
            </a:r>
            <a:r>
              <a:rPr lang="en-US" altLang="en-US" sz="1400" dirty="0">
                <a:solidFill>
                  <a:srgbClr val="000000"/>
                </a:solidFill>
                <a:latin typeface="Arial Narrow" pitchFamily="34" charset="0"/>
              </a:rPr>
              <a:t> </a:t>
            </a:r>
          </a:p>
        </p:txBody>
      </p:sp>
    </p:spTree>
    <p:extLst>
      <p:ext uri="{BB962C8B-B14F-4D97-AF65-F5344CB8AC3E}">
        <p14:creationId xmlns:p14="http://schemas.microsoft.com/office/powerpoint/2010/main" val="243472203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322" name="Group 93"/>
          <p:cNvGrpSpPr>
            <a:grpSpLocks/>
          </p:cNvGrpSpPr>
          <p:nvPr/>
        </p:nvGrpSpPr>
        <p:grpSpPr bwMode="auto">
          <a:xfrm>
            <a:off x="1027289" y="1709738"/>
            <a:ext cx="6169378" cy="3567112"/>
            <a:chOff x="728" y="1077"/>
            <a:chExt cx="4372" cy="2247"/>
          </a:xfrm>
        </p:grpSpPr>
        <p:sp>
          <p:nvSpPr>
            <p:cNvPr id="56334" name="Freeform 69"/>
            <p:cNvSpPr>
              <a:spLocks/>
            </p:cNvSpPr>
            <p:nvPr/>
          </p:nvSpPr>
          <p:spPr bwMode="auto">
            <a:xfrm>
              <a:off x="4849" y="1189"/>
              <a:ext cx="251" cy="385"/>
            </a:xfrm>
            <a:custGeom>
              <a:avLst/>
              <a:gdLst>
                <a:gd name="T0" fmla="*/ 1337 w 49"/>
                <a:gd name="T1" fmla="*/ 8217 h 79"/>
                <a:gd name="T2" fmla="*/ 1337 w 49"/>
                <a:gd name="T3" fmla="*/ 8455 h 79"/>
                <a:gd name="T4" fmla="*/ 1598 w 49"/>
                <a:gd name="T5" fmla="*/ 8694 h 79"/>
                <a:gd name="T6" fmla="*/ 1757 w 49"/>
                <a:gd name="T7" fmla="*/ 8787 h 79"/>
                <a:gd name="T8" fmla="*/ 1890 w 49"/>
                <a:gd name="T9" fmla="*/ 9143 h 79"/>
                <a:gd name="T10" fmla="*/ 2018 w 49"/>
                <a:gd name="T11" fmla="*/ 8909 h 79"/>
                <a:gd name="T12" fmla="*/ 2151 w 49"/>
                <a:gd name="T13" fmla="*/ 8455 h 79"/>
                <a:gd name="T14" fmla="*/ 2413 w 49"/>
                <a:gd name="T15" fmla="*/ 7861 h 79"/>
                <a:gd name="T16" fmla="*/ 2413 w 49"/>
                <a:gd name="T17" fmla="*/ 7768 h 79"/>
                <a:gd name="T18" fmla="*/ 2674 w 49"/>
                <a:gd name="T19" fmla="*/ 7291 h 79"/>
                <a:gd name="T20" fmla="*/ 2833 w 49"/>
                <a:gd name="T21" fmla="*/ 7412 h 79"/>
                <a:gd name="T22" fmla="*/ 2966 w 49"/>
                <a:gd name="T23" fmla="*/ 7412 h 79"/>
                <a:gd name="T24" fmla="*/ 2966 w 49"/>
                <a:gd name="T25" fmla="*/ 7174 h 79"/>
                <a:gd name="T26" fmla="*/ 3488 w 49"/>
                <a:gd name="T27" fmla="*/ 7052 h 79"/>
                <a:gd name="T28" fmla="*/ 3488 w 49"/>
                <a:gd name="T29" fmla="*/ 6842 h 79"/>
                <a:gd name="T30" fmla="*/ 3755 w 49"/>
                <a:gd name="T31" fmla="*/ 6720 h 79"/>
                <a:gd name="T32" fmla="*/ 3908 w 49"/>
                <a:gd name="T33" fmla="*/ 6482 h 79"/>
                <a:gd name="T34" fmla="*/ 4170 w 49"/>
                <a:gd name="T35" fmla="*/ 6009 h 79"/>
                <a:gd name="T36" fmla="*/ 4170 w 49"/>
                <a:gd name="T37" fmla="*/ 5911 h 79"/>
                <a:gd name="T38" fmla="*/ 4564 w 49"/>
                <a:gd name="T39" fmla="*/ 5911 h 79"/>
                <a:gd name="T40" fmla="*/ 4697 w 49"/>
                <a:gd name="T41" fmla="*/ 5678 h 79"/>
                <a:gd name="T42" fmla="*/ 4984 w 49"/>
                <a:gd name="T43" fmla="*/ 5439 h 79"/>
                <a:gd name="T44" fmla="*/ 5379 w 49"/>
                <a:gd name="T45" fmla="*/ 5556 h 79"/>
                <a:gd name="T46" fmla="*/ 5773 w 49"/>
                <a:gd name="T47" fmla="*/ 5083 h 79"/>
                <a:gd name="T48" fmla="*/ 6193 w 49"/>
                <a:gd name="T49" fmla="*/ 4752 h 79"/>
                <a:gd name="T50" fmla="*/ 6454 w 49"/>
                <a:gd name="T51" fmla="*/ 4630 h 79"/>
                <a:gd name="T52" fmla="*/ 6587 w 49"/>
                <a:gd name="T53" fmla="*/ 4396 h 79"/>
                <a:gd name="T54" fmla="*/ 6454 w 49"/>
                <a:gd name="T55" fmla="*/ 4274 h 79"/>
                <a:gd name="T56" fmla="*/ 6326 w 49"/>
                <a:gd name="T57" fmla="*/ 4157 h 79"/>
                <a:gd name="T58" fmla="*/ 6454 w 49"/>
                <a:gd name="T59" fmla="*/ 4060 h 79"/>
                <a:gd name="T60" fmla="*/ 6326 w 49"/>
                <a:gd name="T61" fmla="*/ 3704 h 79"/>
                <a:gd name="T62" fmla="*/ 6060 w 49"/>
                <a:gd name="T63" fmla="*/ 3587 h 79"/>
                <a:gd name="T64" fmla="*/ 5773 w 49"/>
                <a:gd name="T65" fmla="*/ 3704 h 79"/>
                <a:gd name="T66" fmla="*/ 5512 w 49"/>
                <a:gd name="T67" fmla="*/ 3231 h 79"/>
                <a:gd name="T68" fmla="*/ 5512 w 49"/>
                <a:gd name="T69" fmla="*/ 3017 h 79"/>
                <a:gd name="T70" fmla="*/ 5379 w 49"/>
                <a:gd name="T71" fmla="*/ 3017 h 79"/>
                <a:gd name="T72" fmla="*/ 5117 w 49"/>
                <a:gd name="T73" fmla="*/ 3017 h 79"/>
                <a:gd name="T74" fmla="*/ 4830 w 49"/>
                <a:gd name="T75" fmla="*/ 2900 h 79"/>
                <a:gd name="T76" fmla="*/ 4697 w 49"/>
                <a:gd name="T77" fmla="*/ 2539 h 79"/>
                <a:gd name="T78" fmla="*/ 3227 w 49"/>
                <a:gd name="T79" fmla="*/ 0 h 79"/>
                <a:gd name="T80" fmla="*/ 2966 w 49"/>
                <a:gd name="T81" fmla="*/ 0 h 79"/>
                <a:gd name="T82" fmla="*/ 2833 w 49"/>
                <a:gd name="T83" fmla="*/ 239 h 79"/>
                <a:gd name="T84" fmla="*/ 2413 w 49"/>
                <a:gd name="T85" fmla="*/ 239 h 79"/>
                <a:gd name="T86" fmla="*/ 2018 w 49"/>
                <a:gd name="T87" fmla="*/ 570 h 79"/>
                <a:gd name="T88" fmla="*/ 1890 w 49"/>
                <a:gd name="T89" fmla="*/ 239 h 79"/>
                <a:gd name="T90" fmla="*/ 1757 w 49"/>
                <a:gd name="T91" fmla="*/ 117 h 79"/>
                <a:gd name="T92" fmla="*/ 814 w 49"/>
                <a:gd name="T93" fmla="*/ 1852 h 79"/>
                <a:gd name="T94" fmla="*/ 943 w 49"/>
                <a:gd name="T95" fmla="*/ 2208 h 79"/>
                <a:gd name="T96" fmla="*/ 943 w 49"/>
                <a:gd name="T97" fmla="*/ 2539 h 79"/>
                <a:gd name="T98" fmla="*/ 681 w 49"/>
                <a:gd name="T99" fmla="*/ 2778 h 79"/>
                <a:gd name="T100" fmla="*/ 814 w 49"/>
                <a:gd name="T101" fmla="*/ 3704 h 79"/>
                <a:gd name="T102" fmla="*/ 522 w 49"/>
                <a:gd name="T103" fmla="*/ 4157 h 79"/>
                <a:gd name="T104" fmla="*/ 522 w 49"/>
                <a:gd name="T105" fmla="*/ 4513 h 79"/>
                <a:gd name="T106" fmla="*/ 394 w 49"/>
                <a:gd name="T107" fmla="*/ 4630 h 79"/>
                <a:gd name="T108" fmla="*/ 394 w 49"/>
                <a:gd name="T109" fmla="*/ 4869 h 79"/>
                <a:gd name="T110" fmla="*/ 133 w 49"/>
                <a:gd name="T111" fmla="*/ 4752 h 79"/>
                <a:gd name="T112" fmla="*/ 0 w 49"/>
                <a:gd name="T113" fmla="*/ 4869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56335" name="Group 92"/>
            <p:cNvGrpSpPr>
              <a:grpSpLocks/>
            </p:cNvGrpSpPr>
            <p:nvPr/>
          </p:nvGrpSpPr>
          <p:grpSpPr bwMode="auto">
            <a:xfrm>
              <a:off x="728" y="1077"/>
              <a:ext cx="4276" cy="2247"/>
              <a:chOff x="728" y="1077"/>
              <a:chExt cx="4276" cy="2247"/>
            </a:xfrm>
          </p:grpSpPr>
          <p:sp>
            <p:nvSpPr>
              <p:cNvPr id="56336" name="Freeform 17"/>
              <p:cNvSpPr>
                <a:spLocks/>
              </p:cNvSpPr>
              <p:nvPr/>
            </p:nvSpPr>
            <p:spPr bwMode="auto">
              <a:xfrm>
                <a:off x="1661" y="1077"/>
                <a:ext cx="460" cy="322"/>
              </a:xfrm>
              <a:custGeom>
                <a:avLst/>
                <a:gdLst>
                  <a:gd name="T0" fmla="*/ 133 w 90"/>
                  <a:gd name="T1" fmla="*/ 4640 h 66"/>
                  <a:gd name="T2" fmla="*/ 0 w 90"/>
                  <a:gd name="T3" fmla="*/ 4640 h 66"/>
                  <a:gd name="T4" fmla="*/ 133 w 90"/>
                  <a:gd name="T5" fmla="*/ 4308 h 66"/>
                  <a:gd name="T6" fmla="*/ 133 w 90"/>
                  <a:gd name="T7" fmla="*/ 4069 h 66"/>
                  <a:gd name="T8" fmla="*/ 133 w 90"/>
                  <a:gd name="T9" fmla="*/ 4069 h 66"/>
                  <a:gd name="T10" fmla="*/ 261 w 90"/>
                  <a:gd name="T11" fmla="*/ 4191 h 66"/>
                  <a:gd name="T12" fmla="*/ 133 w 90"/>
                  <a:gd name="T13" fmla="*/ 4308 h 66"/>
                  <a:gd name="T14" fmla="*/ 394 w 90"/>
                  <a:gd name="T15" fmla="*/ 4191 h 66"/>
                  <a:gd name="T16" fmla="*/ 394 w 90"/>
                  <a:gd name="T17" fmla="*/ 4069 h 66"/>
                  <a:gd name="T18" fmla="*/ 394 w 90"/>
                  <a:gd name="T19" fmla="*/ 3830 h 66"/>
                  <a:gd name="T20" fmla="*/ 261 w 90"/>
                  <a:gd name="T21" fmla="*/ 3474 h 66"/>
                  <a:gd name="T22" fmla="*/ 394 w 90"/>
                  <a:gd name="T23" fmla="*/ 3474 h 66"/>
                  <a:gd name="T24" fmla="*/ 680 w 90"/>
                  <a:gd name="T25" fmla="*/ 3357 h 66"/>
                  <a:gd name="T26" fmla="*/ 521 w 90"/>
                  <a:gd name="T27" fmla="*/ 3259 h 66"/>
                  <a:gd name="T28" fmla="*/ 394 w 90"/>
                  <a:gd name="T29" fmla="*/ 3357 h 66"/>
                  <a:gd name="T30" fmla="*/ 394 w 90"/>
                  <a:gd name="T31" fmla="*/ 2903 h 66"/>
                  <a:gd name="T32" fmla="*/ 394 w 90"/>
                  <a:gd name="T33" fmla="*/ 2547 h 66"/>
                  <a:gd name="T34" fmla="*/ 394 w 90"/>
                  <a:gd name="T35" fmla="*/ 1976 h 66"/>
                  <a:gd name="T36" fmla="*/ 261 w 90"/>
                  <a:gd name="T37" fmla="*/ 1283 h 66"/>
                  <a:gd name="T38" fmla="*/ 261 w 90"/>
                  <a:gd name="T39" fmla="*/ 688 h 66"/>
                  <a:gd name="T40" fmla="*/ 1462 w 90"/>
                  <a:gd name="T41" fmla="*/ 1049 h 66"/>
                  <a:gd name="T42" fmla="*/ 2535 w 90"/>
                  <a:gd name="T43" fmla="*/ 1498 h 66"/>
                  <a:gd name="T44" fmla="*/ 3082 w 90"/>
                  <a:gd name="T45" fmla="*/ 1620 h 66"/>
                  <a:gd name="T46" fmla="*/ 3215 w 90"/>
                  <a:gd name="T47" fmla="*/ 1737 h 66"/>
                  <a:gd name="T48" fmla="*/ 3215 w 90"/>
                  <a:gd name="T49" fmla="*/ 2332 h 66"/>
                  <a:gd name="T50" fmla="*/ 2924 w 90"/>
                  <a:gd name="T51" fmla="*/ 2664 h 66"/>
                  <a:gd name="T52" fmla="*/ 2924 w 90"/>
                  <a:gd name="T53" fmla="*/ 2903 h 66"/>
                  <a:gd name="T54" fmla="*/ 2924 w 90"/>
                  <a:gd name="T55" fmla="*/ 3142 h 66"/>
                  <a:gd name="T56" fmla="*/ 3082 w 90"/>
                  <a:gd name="T57" fmla="*/ 3259 h 66"/>
                  <a:gd name="T58" fmla="*/ 3343 w 90"/>
                  <a:gd name="T59" fmla="*/ 2786 h 66"/>
                  <a:gd name="T60" fmla="*/ 3603 w 90"/>
                  <a:gd name="T61" fmla="*/ 2430 h 66"/>
                  <a:gd name="T62" fmla="*/ 3864 w 90"/>
                  <a:gd name="T63" fmla="*/ 2093 h 66"/>
                  <a:gd name="T64" fmla="*/ 3476 w 90"/>
                  <a:gd name="T65" fmla="*/ 1166 h 66"/>
                  <a:gd name="T66" fmla="*/ 3603 w 90"/>
                  <a:gd name="T67" fmla="*/ 1049 h 66"/>
                  <a:gd name="T68" fmla="*/ 3864 w 90"/>
                  <a:gd name="T69" fmla="*/ 810 h 66"/>
                  <a:gd name="T70" fmla="*/ 3603 w 90"/>
                  <a:gd name="T71" fmla="*/ 571 h 66"/>
                  <a:gd name="T72" fmla="*/ 3603 w 90"/>
                  <a:gd name="T73" fmla="*/ 0 h 66"/>
                  <a:gd name="T74" fmla="*/ 8280 w 90"/>
                  <a:gd name="T75" fmla="*/ 1049 h 66"/>
                  <a:gd name="T76" fmla="*/ 12016 w 90"/>
                  <a:gd name="T77" fmla="*/ 1859 h 66"/>
                  <a:gd name="T78" fmla="*/ 10682 w 90"/>
                  <a:gd name="T79" fmla="*/ 6855 h 66"/>
                  <a:gd name="T80" fmla="*/ 10682 w 90"/>
                  <a:gd name="T81" fmla="*/ 6972 h 66"/>
                  <a:gd name="T82" fmla="*/ 10682 w 90"/>
                  <a:gd name="T83" fmla="*/ 7094 h 66"/>
                  <a:gd name="T84" fmla="*/ 10815 w 90"/>
                  <a:gd name="T85" fmla="*/ 7308 h 66"/>
                  <a:gd name="T86" fmla="*/ 10682 w 90"/>
                  <a:gd name="T87" fmla="*/ 7426 h 66"/>
                  <a:gd name="T88" fmla="*/ 10682 w 90"/>
                  <a:gd name="T89" fmla="*/ 7665 h 66"/>
                  <a:gd name="T90" fmla="*/ 7340 w 90"/>
                  <a:gd name="T91" fmla="*/ 7094 h 66"/>
                  <a:gd name="T92" fmla="*/ 6951 w 90"/>
                  <a:gd name="T93" fmla="*/ 7094 h 66"/>
                  <a:gd name="T94" fmla="*/ 6685 w 90"/>
                  <a:gd name="T95" fmla="*/ 6972 h 66"/>
                  <a:gd name="T96" fmla="*/ 6271 w 90"/>
                  <a:gd name="T97" fmla="*/ 7094 h 66"/>
                  <a:gd name="T98" fmla="*/ 5878 w 90"/>
                  <a:gd name="T99" fmla="*/ 6972 h 66"/>
                  <a:gd name="T100" fmla="*/ 5484 w 90"/>
                  <a:gd name="T101" fmla="*/ 7094 h 66"/>
                  <a:gd name="T102" fmla="*/ 4937 w 90"/>
                  <a:gd name="T103" fmla="*/ 6972 h 66"/>
                  <a:gd name="T104" fmla="*/ 3997 w 90"/>
                  <a:gd name="T105" fmla="*/ 6972 h 66"/>
                  <a:gd name="T106" fmla="*/ 3215 w 90"/>
                  <a:gd name="T107" fmla="*/ 6738 h 66"/>
                  <a:gd name="T108" fmla="*/ 2535 w 90"/>
                  <a:gd name="T109" fmla="*/ 6738 h 66"/>
                  <a:gd name="T110" fmla="*/ 1595 w 90"/>
                  <a:gd name="T111" fmla="*/ 6499 h 66"/>
                  <a:gd name="T112" fmla="*/ 1462 w 90"/>
                  <a:gd name="T113" fmla="*/ 5806 h 66"/>
                  <a:gd name="T114" fmla="*/ 1462 w 90"/>
                  <a:gd name="T115" fmla="*/ 5450 h 66"/>
                  <a:gd name="T116" fmla="*/ 940 w 90"/>
                  <a:gd name="T117" fmla="*/ 5118 h 66"/>
                  <a:gd name="T118" fmla="*/ 808 w 90"/>
                  <a:gd name="T119" fmla="*/ 5001 h 66"/>
                  <a:gd name="T120" fmla="*/ 394 w 90"/>
                  <a:gd name="T121" fmla="*/ 4879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37" name="Freeform 19"/>
              <p:cNvSpPr>
                <a:spLocks/>
              </p:cNvSpPr>
              <p:nvPr/>
            </p:nvSpPr>
            <p:spPr bwMode="auto">
              <a:xfrm>
                <a:off x="1989" y="1155"/>
                <a:ext cx="415" cy="634"/>
              </a:xfrm>
              <a:custGeom>
                <a:avLst/>
                <a:gdLst>
                  <a:gd name="T0" fmla="*/ 943 w 81"/>
                  <a:gd name="T1" fmla="*/ 9964 h 130"/>
                  <a:gd name="T2" fmla="*/ 1076 w 81"/>
                  <a:gd name="T3" fmla="*/ 9515 h 130"/>
                  <a:gd name="T4" fmla="*/ 1209 w 81"/>
                  <a:gd name="T5" fmla="*/ 9393 h 130"/>
                  <a:gd name="T6" fmla="*/ 1209 w 81"/>
                  <a:gd name="T7" fmla="*/ 9159 h 130"/>
                  <a:gd name="T8" fmla="*/ 815 w 81"/>
                  <a:gd name="T9" fmla="*/ 8944 h 130"/>
                  <a:gd name="T10" fmla="*/ 1337 w 81"/>
                  <a:gd name="T11" fmla="*/ 8110 h 130"/>
                  <a:gd name="T12" fmla="*/ 1757 w 81"/>
                  <a:gd name="T13" fmla="*/ 7896 h 130"/>
                  <a:gd name="T14" fmla="*/ 1891 w 81"/>
                  <a:gd name="T15" fmla="*/ 7657 h 130"/>
                  <a:gd name="T16" fmla="*/ 2680 w 81"/>
                  <a:gd name="T17" fmla="*/ 6257 h 130"/>
                  <a:gd name="T18" fmla="*/ 2285 w 81"/>
                  <a:gd name="T19" fmla="*/ 6135 h 130"/>
                  <a:gd name="T20" fmla="*/ 2152 w 81"/>
                  <a:gd name="T21" fmla="*/ 5804 h 130"/>
                  <a:gd name="T22" fmla="*/ 2152 w 81"/>
                  <a:gd name="T23" fmla="*/ 5448 h 130"/>
                  <a:gd name="T24" fmla="*/ 2152 w 81"/>
                  <a:gd name="T25" fmla="*/ 5209 h 130"/>
                  <a:gd name="T26" fmla="*/ 2152 w 81"/>
                  <a:gd name="T27" fmla="*/ 4994 h 130"/>
                  <a:gd name="T28" fmla="*/ 3489 w 81"/>
                  <a:gd name="T29" fmla="*/ 0 h 130"/>
                  <a:gd name="T30" fmla="*/ 4565 w 81"/>
                  <a:gd name="T31" fmla="*/ 2214 h 130"/>
                  <a:gd name="T32" fmla="*/ 4831 w 81"/>
                  <a:gd name="T33" fmla="*/ 3019 h 130"/>
                  <a:gd name="T34" fmla="*/ 4698 w 81"/>
                  <a:gd name="T35" fmla="*/ 3355 h 130"/>
                  <a:gd name="T36" fmla="*/ 4985 w 81"/>
                  <a:gd name="T37" fmla="*/ 3589 h 130"/>
                  <a:gd name="T38" fmla="*/ 5646 w 81"/>
                  <a:gd name="T39" fmla="*/ 4521 h 130"/>
                  <a:gd name="T40" fmla="*/ 5774 w 81"/>
                  <a:gd name="T41" fmla="*/ 4994 h 130"/>
                  <a:gd name="T42" fmla="*/ 6066 w 81"/>
                  <a:gd name="T43" fmla="*/ 5209 h 130"/>
                  <a:gd name="T44" fmla="*/ 6589 w 81"/>
                  <a:gd name="T45" fmla="*/ 5326 h 130"/>
                  <a:gd name="T46" fmla="*/ 6194 w 81"/>
                  <a:gd name="T47" fmla="*/ 6043 h 130"/>
                  <a:gd name="T48" fmla="*/ 6066 w 81"/>
                  <a:gd name="T49" fmla="*/ 6491 h 130"/>
                  <a:gd name="T50" fmla="*/ 6066 w 81"/>
                  <a:gd name="T51" fmla="*/ 6613 h 130"/>
                  <a:gd name="T52" fmla="*/ 5774 w 81"/>
                  <a:gd name="T53" fmla="*/ 6969 h 130"/>
                  <a:gd name="T54" fmla="*/ 5774 w 81"/>
                  <a:gd name="T55" fmla="*/ 7184 h 130"/>
                  <a:gd name="T56" fmla="*/ 6194 w 81"/>
                  <a:gd name="T57" fmla="*/ 7540 h 130"/>
                  <a:gd name="T58" fmla="*/ 6722 w 81"/>
                  <a:gd name="T59" fmla="*/ 7062 h 130"/>
                  <a:gd name="T60" fmla="*/ 6850 w 81"/>
                  <a:gd name="T61" fmla="*/ 7301 h 130"/>
                  <a:gd name="T62" fmla="*/ 6983 w 81"/>
                  <a:gd name="T63" fmla="*/ 7423 h 130"/>
                  <a:gd name="T64" fmla="*/ 6983 w 81"/>
                  <a:gd name="T65" fmla="*/ 8018 h 130"/>
                  <a:gd name="T66" fmla="*/ 7270 w 81"/>
                  <a:gd name="T67" fmla="*/ 8588 h 130"/>
                  <a:gd name="T68" fmla="*/ 7142 w 81"/>
                  <a:gd name="T69" fmla="*/ 8822 h 130"/>
                  <a:gd name="T70" fmla="*/ 7531 w 81"/>
                  <a:gd name="T71" fmla="*/ 9037 h 130"/>
                  <a:gd name="T72" fmla="*/ 7665 w 81"/>
                  <a:gd name="T73" fmla="*/ 9393 h 130"/>
                  <a:gd name="T74" fmla="*/ 7665 w 81"/>
                  <a:gd name="T75" fmla="*/ 9754 h 130"/>
                  <a:gd name="T76" fmla="*/ 7926 w 81"/>
                  <a:gd name="T77" fmla="*/ 10085 h 130"/>
                  <a:gd name="T78" fmla="*/ 8218 w 81"/>
                  <a:gd name="T79" fmla="*/ 9754 h 130"/>
                  <a:gd name="T80" fmla="*/ 8741 w 81"/>
                  <a:gd name="T81" fmla="*/ 9964 h 130"/>
                  <a:gd name="T82" fmla="*/ 9002 w 81"/>
                  <a:gd name="T83" fmla="*/ 9754 h 130"/>
                  <a:gd name="T84" fmla="*/ 9555 w 81"/>
                  <a:gd name="T85" fmla="*/ 9871 h 130"/>
                  <a:gd name="T86" fmla="*/ 9817 w 81"/>
                  <a:gd name="T87" fmla="*/ 9964 h 130"/>
                  <a:gd name="T88" fmla="*/ 10211 w 81"/>
                  <a:gd name="T89" fmla="*/ 9754 h 130"/>
                  <a:gd name="T90" fmla="*/ 10631 w 81"/>
                  <a:gd name="T91" fmla="*/ 9871 h 130"/>
                  <a:gd name="T92" fmla="*/ 10892 w 81"/>
                  <a:gd name="T93" fmla="*/ 10203 h 130"/>
                  <a:gd name="T94" fmla="*/ 9950 w 81"/>
                  <a:gd name="T95" fmla="*/ 15079 h 130"/>
                  <a:gd name="T96" fmla="*/ 0 w 81"/>
                  <a:gd name="T97" fmla="*/ 13460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38" name="Freeform 20"/>
              <p:cNvSpPr>
                <a:spLocks/>
              </p:cNvSpPr>
              <p:nvPr/>
            </p:nvSpPr>
            <p:spPr bwMode="auto">
              <a:xfrm>
                <a:off x="2164" y="1170"/>
                <a:ext cx="706" cy="424"/>
              </a:xfrm>
              <a:custGeom>
                <a:avLst/>
                <a:gdLst>
                  <a:gd name="T0" fmla="*/ 6441 w 138"/>
                  <a:gd name="T1" fmla="*/ 8909 h 87"/>
                  <a:gd name="T2" fmla="*/ 6021 w 138"/>
                  <a:gd name="T3" fmla="*/ 9713 h 87"/>
                  <a:gd name="T4" fmla="*/ 5761 w 138"/>
                  <a:gd name="T5" fmla="*/ 9265 h 87"/>
                  <a:gd name="T6" fmla="*/ 5628 w 138"/>
                  <a:gd name="T7" fmla="*/ 9620 h 87"/>
                  <a:gd name="T8" fmla="*/ 5075 w 138"/>
                  <a:gd name="T9" fmla="*/ 9620 h 87"/>
                  <a:gd name="T10" fmla="*/ 4425 w 138"/>
                  <a:gd name="T11" fmla="*/ 9499 h 87"/>
                  <a:gd name="T12" fmla="*/ 4292 w 138"/>
                  <a:gd name="T13" fmla="*/ 9499 h 87"/>
                  <a:gd name="T14" fmla="*/ 3873 w 138"/>
                  <a:gd name="T15" fmla="*/ 9499 h 87"/>
                  <a:gd name="T16" fmla="*/ 3479 w 138"/>
                  <a:gd name="T17" fmla="*/ 9499 h 87"/>
                  <a:gd name="T18" fmla="*/ 3218 w 138"/>
                  <a:gd name="T19" fmla="*/ 9620 h 87"/>
                  <a:gd name="T20" fmla="*/ 3090 w 138"/>
                  <a:gd name="T21" fmla="*/ 9265 h 87"/>
                  <a:gd name="T22" fmla="*/ 3090 w 138"/>
                  <a:gd name="T23" fmla="*/ 8909 h 87"/>
                  <a:gd name="T24" fmla="*/ 2671 w 138"/>
                  <a:gd name="T25" fmla="*/ 8694 h 87"/>
                  <a:gd name="T26" fmla="*/ 2671 w 138"/>
                  <a:gd name="T27" fmla="*/ 8339 h 87"/>
                  <a:gd name="T28" fmla="*/ 2410 w 138"/>
                  <a:gd name="T29" fmla="*/ 7983 h 87"/>
                  <a:gd name="T30" fmla="*/ 2410 w 138"/>
                  <a:gd name="T31" fmla="*/ 7291 h 87"/>
                  <a:gd name="T32" fmla="*/ 2277 w 138"/>
                  <a:gd name="T33" fmla="*/ 6935 h 87"/>
                  <a:gd name="T34" fmla="*/ 2149 w 138"/>
                  <a:gd name="T35" fmla="*/ 6842 h 87"/>
                  <a:gd name="T36" fmla="*/ 2016 w 138"/>
                  <a:gd name="T37" fmla="*/ 6842 h 87"/>
                  <a:gd name="T38" fmla="*/ 1463 w 138"/>
                  <a:gd name="T39" fmla="*/ 7174 h 87"/>
                  <a:gd name="T40" fmla="*/ 1202 w 138"/>
                  <a:gd name="T41" fmla="*/ 6721 h 87"/>
                  <a:gd name="T42" fmla="*/ 1202 w 138"/>
                  <a:gd name="T43" fmla="*/ 6482 h 87"/>
                  <a:gd name="T44" fmla="*/ 1463 w 138"/>
                  <a:gd name="T45" fmla="*/ 6126 h 87"/>
                  <a:gd name="T46" fmla="*/ 1463 w 138"/>
                  <a:gd name="T47" fmla="*/ 5795 h 87"/>
                  <a:gd name="T48" fmla="*/ 1596 w 138"/>
                  <a:gd name="T49" fmla="*/ 5556 h 87"/>
                  <a:gd name="T50" fmla="*/ 1883 w 138"/>
                  <a:gd name="T51" fmla="*/ 4869 h 87"/>
                  <a:gd name="T52" fmla="*/ 1463 w 138"/>
                  <a:gd name="T53" fmla="*/ 4630 h 87"/>
                  <a:gd name="T54" fmla="*/ 1074 w 138"/>
                  <a:gd name="T55" fmla="*/ 4396 h 87"/>
                  <a:gd name="T56" fmla="*/ 813 w 138"/>
                  <a:gd name="T57" fmla="*/ 3587 h 87"/>
                  <a:gd name="T58" fmla="*/ 261 w 138"/>
                  <a:gd name="T59" fmla="*/ 3134 h 87"/>
                  <a:gd name="T60" fmla="*/ 261 w 138"/>
                  <a:gd name="T61" fmla="*/ 2900 h 87"/>
                  <a:gd name="T62" fmla="*/ 261 w 138"/>
                  <a:gd name="T63" fmla="*/ 2305 h 87"/>
                  <a:gd name="T64" fmla="*/ 394 w 138"/>
                  <a:gd name="T65" fmla="*/ 0 h 87"/>
                  <a:gd name="T66" fmla="*/ 6569 w 138"/>
                  <a:gd name="T67" fmla="*/ 926 h 87"/>
                  <a:gd name="T68" fmla="*/ 18479 w 138"/>
                  <a:gd name="T69" fmla="*/ 2208 h 87"/>
                  <a:gd name="T70" fmla="*/ 17665 w 138"/>
                  <a:gd name="T71" fmla="*/ 10069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56339" name="Group 91"/>
              <p:cNvGrpSpPr>
                <a:grpSpLocks/>
              </p:cNvGrpSpPr>
              <p:nvPr/>
            </p:nvGrpSpPr>
            <p:grpSpPr bwMode="auto">
              <a:xfrm>
                <a:off x="728" y="1248"/>
                <a:ext cx="4276" cy="2076"/>
                <a:chOff x="728" y="1248"/>
                <a:chExt cx="4276" cy="2076"/>
              </a:xfrm>
            </p:grpSpPr>
            <p:sp>
              <p:nvSpPr>
                <p:cNvPr id="56340" name="Freeform 2"/>
                <p:cNvSpPr>
                  <a:spLocks/>
                </p:cNvSpPr>
                <p:nvPr/>
              </p:nvSpPr>
              <p:spPr bwMode="auto">
                <a:xfrm>
                  <a:off x="2844" y="1262"/>
                  <a:ext cx="456" cy="269"/>
                </a:xfrm>
                <a:custGeom>
                  <a:avLst/>
                  <a:gdLst>
                    <a:gd name="T0" fmla="*/ 0 w 89"/>
                    <a:gd name="T1" fmla="*/ 5957 h 55"/>
                    <a:gd name="T2" fmla="*/ 681 w 89"/>
                    <a:gd name="T3" fmla="*/ 0 h 55"/>
                    <a:gd name="T4" fmla="*/ 5908 w 89"/>
                    <a:gd name="T5" fmla="*/ 357 h 55"/>
                    <a:gd name="T6" fmla="*/ 11026 w 89"/>
                    <a:gd name="T7" fmla="*/ 479 h 55"/>
                    <a:gd name="T8" fmla="*/ 11026 w 89"/>
                    <a:gd name="T9" fmla="*/ 572 h 55"/>
                    <a:gd name="T10" fmla="*/ 11159 w 89"/>
                    <a:gd name="T11" fmla="*/ 1052 h 55"/>
                    <a:gd name="T12" fmla="*/ 11159 w 89"/>
                    <a:gd name="T13" fmla="*/ 1174 h 55"/>
                    <a:gd name="T14" fmla="*/ 11026 w 89"/>
                    <a:gd name="T15" fmla="*/ 1531 h 55"/>
                    <a:gd name="T16" fmla="*/ 11026 w 89"/>
                    <a:gd name="T17" fmla="*/ 2103 h 55"/>
                    <a:gd name="T18" fmla="*/ 11287 w 89"/>
                    <a:gd name="T19" fmla="*/ 2680 h 55"/>
                    <a:gd name="T20" fmla="*/ 11446 w 89"/>
                    <a:gd name="T21" fmla="*/ 2920 h 55"/>
                    <a:gd name="T22" fmla="*/ 11579 w 89"/>
                    <a:gd name="T23" fmla="*/ 3517 h 55"/>
                    <a:gd name="T24" fmla="*/ 11579 w 89"/>
                    <a:gd name="T25" fmla="*/ 4451 h 55"/>
                    <a:gd name="T26" fmla="*/ 11707 w 89"/>
                    <a:gd name="T27" fmla="*/ 4690 h 55"/>
                    <a:gd name="T28" fmla="*/ 11707 w 89"/>
                    <a:gd name="T29" fmla="*/ 5023 h 55"/>
                    <a:gd name="T30" fmla="*/ 11707 w 89"/>
                    <a:gd name="T31" fmla="*/ 5145 h 55"/>
                    <a:gd name="T32" fmla="*/ 11969 w 89"/>
                    <a:gd name="T33" fmla="*/ 5957 h 55"/>
                    <a:gd name="T34" fmla="*/ 11969 w 89"/>
                    <a:gd name="T35" fmla="*/ 6197 h 55"/>
                    <a:gd name="T36" fmla="*/ 11969 w 89"/>
                    <a:gd name="T37" fmla="*/ 6436 h 55"/>
                    <a:gd name="T38" fmla="*/ 0 w 89"/>
                    <a:gd name="T39" fmla="*/ 5957 h 55"/>
                    <a:gd name="T40" fmla="*/ 0 w 89"/>
                    <a:gd name="T41" fmla="*/ 595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41" name="Freeform 3"/>
                <p:cNvSpPr>
                  <a:spLocks/>
                </p:cNvSpPr>
                <p:nvPr/>
              </p:nvSpPr>
              <p:spPr bwMode="auto">
                <a:xfrm>
                  <a:off x="2824" y="1511"/>
                  <a:ext cx="483" cy="312"/>
                </a:xfrm>
                <a:custGeom>
                  <a:avLst/>
                  <a:gdLst>
                    <a:gd name="T0" fmla="*/ 0 w 94"/>
                    <a:gd name="T1" fmla="*/ 5918 h 64"/>
                    <a:gd name="T2" fmla="*/ 396 w 94"/>
                    <a:gd name="T3" fmla="*/ 1974 h 64"/>
                    <a:gd name="T4" fmla="*/ 555 w 94"/>
                    <a:gd name="T5" fmla="*/ 0 h 64"/>
                    <a:gd name="T6" fmla="*/ 12620 w 94"/>
                    <a:gd name="T7" fmla="*/ 473 h 64"/>
                    <a:gd name="T8" fmla="*/ 12620 w 94"/>
                    <a:gd name="T9" fmla="*/ 687 h 64"/>
                    <a:gd name="T10" fmla="*/ 12486 w 94"/>
                    <a:gd name="T11" fmla="*/ 809 h 64"/>
                    <a:gd name="T12" fmla="*/ 12198 w 94"/>
                    <a:gd name="T13" fmla="*/ 1165 h 64"/>
                    <a:gd name="T14" fmla="*/ 12198 w 94"/>
                    <a:gd name="T15" fmla="*/ 1282 h 64"/>
                    <a:gd name="T16" fmla="*/ 12753 w 94"/>
                    <a:gd name="T17" fmla="*/ 1736 h 64"/>
                    <a:gd name="T18" fmla="*/ 12753 w 94"/>
                    <a:gd name="T19" fmla="*/ 5324 h 64"/>
                    <a:gd name="T20" fmla="*/ 12753 w 94"/>
                    <a:gd name="T21" fmla="*/ 5324 h 64"/>
                    <a:gd name="T22" fmla="*/ 12486 w 94"/>
                    <a:gd name="T23" fmla="*/ 5324 h 64"/>
                    <a:gd name="T24" fmla="*/ 12620 w 94"/>
                    <a:gd name="T25" fmla="*/ 5441 h 64"/>
                    <a:gd name="T26" fmla="*/ 12753 w 94"/>
                    <a:gd name="T27" fmla="*/ 5562 h 64"/>
                    <a:gd name="T28" fmla="*/ 12620 w 94"/>
                    <a:gd name="T29" fmla="*/ 5796 h 64"/>
                    <a:gd name="T30" fmla="*/ 12753 w 94"/>
                    <a:gd name="T31" fmla="*/ 5918 h 64"/>
                    <a:gd name="T32" fmla="*/ 12753 w 94"/>
                    <a:gd name="T33" fmla="*/ 6250 h 64"/>
                    <a:gd name="T34" fmla="*/ 12620 w 94"/>
                    <a:gd name="T35" fmla="*/ 6250 h 64"/>
                    <a:gd name="T36" fmla="*/ 12753 w 94"/>
                    <a:gd name="T37" fmla="*/ 6489 h 64"/>
                    <a:gd name="T38" fmla="*/ 12486 w 94"/>
                    <a:gd name="T39" fmla="*/ 6845 h 64"/>
                    <a:gd name="T40" fmla="*/ 12753 w 94"/>
                    <a:gd name="T41" fmla="*/ 7176 h 64"/>
                    <a:gd name="T42" fmla="*/ 12753 w 94"/>
                    <a:gd name="T43" fmla="*/ 7415 h 64"/>
                    <a:gd name="T44" fmla="*/ 12753 w 94"/>
                    <a:gd name="T45" fmla="*/ 7415 h 64"/>
                    <a:gd name="T46" fmla="*/ 12358 w 94"/>
                    <a:gd name="T47" fmla="*/ 7176 h 64"/>
                    <a:gd name="T48" fmla="*/ 11669 w 94"/>
                    <a:gd name="T49" fmla="*/ 6845 h 64"/>
                    <a:gd name="T50" fmla="*/ 11407 w 94"/>
                    <a:gd name="T51" fmla="*/ 6728 h 64"/>
                    <a:gd name="T52" fmla="*/ 11114 w 94"/>
                    <a:gd name="T53" fmla="*/ 6728 h 64"/>
                    <a:gd name="T54" fmla="*/ 10852 w 94"/>
                    <a:gd name="T55" fmla="*/ 6937 h 64"/>
                    <a:gd name="T56" fmla="*/ 10718 w 94"/>
                    <a:gd name="T57" fmla="*/ 6937 h 64"/>
                    <a:gd name="T58" fmla="*/ 10456 w 94"/>
                    <a:gd name="T59" fmla="*/ 6937 h 64"/>
                    <a:gd name="T60" fmla="*/ 10323 w 94"/>
                    <a:gd name="T61" fmla="*/ 6606 h 64"/>
                    <a:gd name="T62" fmla="*/ 10164 w 94"/>
                    <a:gd name="T63" fmla="*/ 6489 h 64"/>
                    <a:gd name="T64" fmla="*/ 9902 w 94"/>
                    <a:gd name="T65" fmla="*/ 6606 h 64"/>
                    <a:gd name="T66" fmla="*/ 9634 w 94"/>
                    <a:gd name="T67" fmla="*/ 6606 h 64"/>
                    <a:gd name="T68" fmla="*/ 9372 w 94"/>
                    <a:gd name="T69" fmla="*/ 6250 h 64"/>
                    <a:gd name="T70" fmla="*/ 0 w 94"/>
                    <a:gd name="T71" fmla="*/ 5918 h 64"/>
                    <a:gd name="T72" fmla="*/ 0 w 94"/>
                    <a:gd name="T73" fmla="*/ 5918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42" name="Freeform 4"/>
                <p:cNvSpPr>
                  <a:spLocks/>
                </p:cNvSpPr>
                <p:nvPr/>
              </p:nvSpPr>
              <p:spPr bwMode="auto">
                <a:xfrm>
                  <a:off x="2921" y="2018"/>
                  <a:ext cx="512" cy="259"/>
                </a:xfrm>
                <a:custGeom>
                  <a:avLst/>
                  <a:gdLst>
                    <a:gd name="T0" fmla="*/ 394 w 100"/>
                    <a:gd name="T1" fmla="*/ 0 h 53"/>
                    <a:gd name="T2" fmla="*/ 11955 w 100"/>
                    <a:gd name="T3" fmla="*/ 239 h 53"/>
                    <a:gd name="T4" fmla="*/ 12739 w 100"/>
                    <a:gd name="T5" fmla="*/ 694 h 53"/>
                    <a:gd name="T6" fmla="*/ 12477 w 100"/>
                    <a:gd name="T7" fmla="*/ 933 h 53"/>
                    <a:gd name="T8" fmla="*/ 12477 w 100"/>
                    <a:gd name="T9" fmla="*/ 1168 h 53"/>
                    <a:gd name="T10" fmla="*/ 12611 w 100"/>
                    <a:gd name="T11" fmla="*/ 1407 h 53"/>
                    <a:gd name="T12" fmla="*/ 12739 w 100"/>
                    <a:gd name="T13" fmla="*/ 1407 h 53"/>
                    <a:gd name="T14" fmla="*/ 12897 w 100"/>
                    <a:gd name="T15" fmla="*/ 1745 h 53"/>
                    <a:gd name="T16" fmla="*/ 13030 w 100"/>
                    <a:gd name="T17" fmla="*/ 1862 h 53"/>
                    <a:gd name="T18" fmla="*/ 13292 w 100"/>
                    <a:gd name="T19" fmla="*/ 1862 h 53"/>
                    <a:gd name="T20" fmla="*/ 13292 w 100"/>
                    <a:gd name="T21" fmla="*/ 1984 h 53"/>
                    <a:gd name="T22" fmla="*/ 13420 w 100"/>
                    <a:gd name="T23" fmla="*/ 6187 h 53"/>
                    <a:gd name="T24" fmla="*/ 0 w 100"/>
                    <a:gd name="T25" fmla="*/ 5947 h 53"/>
                    <a:gd name="T26" fmla="*/ 394 w 100"/>
                    <a:gd name="T27" fmla="*/ 0 h 53"/>
                    <a:gd name="T28" fmla="*/ 394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43" name="Freeform 5"/>
                <p:cNvSpPr>
                  <a:spLocks/>
                </p:cNvSpPr>
                <p:nvPr/>
              </p:nvSpPr>
              <p:spPr bwMode="auto">
                <a:xfrm>
                  <a:off x="3296" y="1726"/>
                  <a:ext cx="420" cy="263"/>
                </a:xfrm>
                <a:custGeom>
                  <a:avLst/>
                  <a:gdLst>
                    <a:gd name="T0" fmla="*/ 8866 w 82"/>
                    <a:gd name="T1" fmla="*/ 0 h 54"/>
                    <a:gd name="T2" fmla="*/ 9127 w 82"/>
                    <a:gd name="T3" fmla="*/ 453 h 54"/>
                    <a:gd name="T4" fmla="*/ 8999 w 82"/>
                    <a:gd name="T5" fmla="*/ 687 h 54"/>
                    <a:gd name="T6" fmla="*/ 9260 w 82"/>
                    <a:gd name="T7" fmla="*/ 1495 h 54"/>
                    <a:gd name="T8" fmla="*/ 9942 w 82"/>
                    <a:gd name="T9" fmla="*/ 1851 h 54"/>
                    <a:gd name="T10" fmla="*/ 10075 w 82"/>
                    <a:gd name="T11" fmla="*/ 2089 h 54"/>
                    <a:gd name="T12" fmla="*/ 10495 w 82"/>
                    <a:gd name="T13" fmla="*/ 2421 h 54"/>
                    <a:gd name="T14" fmla="*/ 11017 w 82"/>
                    <a:gd name="T15" fmla="*/ 3015 h 54"/>
                    <a:gd name="T16" fmla="*/ 10756 w 82"/>
                    <a:gd name="T17" fmla="*/ 3346 h 54"/>
                    <a:gd name="T18" fmla="*/ 10756 w 82"/>
                    <a:gd name="T19" fmla="*/ 3580 h 54"/>
                    <a:gd name="T20" fmla="*/ 10075 w 82"/>
                    <a:gd name="T21" fmla="*/ 3935 h 54"/>
                    <a:gd name="T22" fmla="*/ 9680 w 82"/>
                    <a:gd name="T23" fmla="*/ 4033 h 54"/>
                    <a:gd name="T24" fmla="*/ 9419 w 82"/>
                    <a:gd name="T25" fmla="*/ 4388 h 54"/>
                    <a:gd name="T26" fmla="*/ 9680 w 82"/>
                    <a:gd name="T27" fmla="*/ 4744 h 54"/>
                    <a:gd name="T28" fmla="*/ 9680 w 82"/>
                    <a:gd name="T29" fmla="*/ 5075 h 54"/>
                    <a:gd name="T30" fmla="*/ 9127 w 82"/>
                    <a:gd name="T31" fmla="*/ 5786 h 54"/>
                    <a:gd name="T32" fmla="*/ 8999 w 82"/>
                    <a:gd name="T33" fmla="*/ 6122 h 54"/>
                    <a:gd name="T34" fmla="*/ 8472 w 82"/>
                    <a:gd name="T35" fmla="*/ 5786 h 54"/>
                    <a:gd name="T36" fmla="*/ 1470 w 82"/>
                    <a:gd name="T37" fmla="*/ 5883 h 54"/>
                    <a:gd name="T38" fmla="*/ 1470 w 82"/>
                    <a:gd name="T39" fmla="*/ 5552 h 54"/>
                    <a:gd name="T40" fmla="*/ 1209 w 82"/>
                    <a:gd name="T41" fmla="*/ 5197 h 54"/>
                    <a:gd name="T42" fmla="*/ 1337 w 82"/>
                    <a:gd name="T43" fmla="*/ 4861 h 54"/>
                    <a:gd name="T44" fmla="*/ 1076 w 82"/>
                    <a:gd name="T45" fmla="*/ 4505 h 54"/>
                    <a:gd name="T46" fmla="*/ 1076 w 82"/>
                    <a:gd name="T47" fmla="*/ 4150 h 54"/>
                    <a:gd name="T48" fmla="*/ 814 w 82"/>
                    <a:gd name="T49" fmla="*/ 3818 h 54"/>
                    <a:gd name="T50" fmla="*/ 681 w 82"/>
                    <a:gd name="T51" fmla="*/ 3580 h 54"/>
                    <a:gd name="T52" fmla="*/ 394 w 82"/>
                    <a:gd name="T53" fmla="*/ 3015 h 54"/>
                    <a:gd name="T54" fmla="*/ 522 w 82"/>
                    <a:gd name="T55" fmla="*/ 2654 h 54"/>
                    <a:gd name="T56" fmla="*/ 261 w 82"/>
                    <a:gd name="T57" fmla="*/ 2299 h 54"/>
                    <a:gd name="T58" fmla="*/ 261 w 82"/>
                    <a:gd name="T59" fmla="*/ 2089 h 54"/>
                    <a:gd name="T60" fmla="*/ 261 w 82"/>
                    <a:gd name="T61" fmla="*/ 1373 h 54"/>
                    <a:gd name="T62" fmla="*/ 261 w 82"/>
                    <a:gd name="T63" fmla="*/ 1164 h 54"/>
                    <a:gd name="T64" fmla="*/ 133 w 82"/>
                    <a:gd name="T65" fmla="*/ 687 h 54"/>
                    <a:gd name="T66" fmla="*/ 133 w 82"/>
                    <a:gd name="T67" fmla="*/ 356 h 54"/>
                    <a:gd name="T68" fmla="*/ 261 w 82"/>
                    <a:gd name="T69" fmla="*/ 239 h 54"/>
                    <a:gd name="T70" fmla="*/ 261 w 82"/>
                    <a:gd name="T71" fmla="*/ 239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44" name="Freeform 6"/>
                <p:cNvSpPr>
                  <a:spLocks/>
                </p:cNvSpPr>
                <p:nvPr/>
              </p:nvSpPr>
              <p:spPr bwMode="auto">
                <a:xfrm>
                  <a:off x="3526" y="1438"/>
                  <a:ext cx="364" cy="371"/>
                </a:xfrm>
                <a:custGeom>
                  <a:avLst/>
                  <a:gdLst>
                    <a:gd name="T0" fmla="*/ 3917 w 71"/>
                    <a:gd name="T1" fmla="*/ 8723 h 76"/>
                    <a:gd name="T2" fmla="*/ 3235 w 71"/>
                    <a:gd name="T3" fmla="*/ 8362 h 76"/>
                    <a:gd name="T4" fmla="*/ 2968 w 71"/>
                    <a:gd name="T5" fmla="*/ 7552 h 76"/>
                    <a:gd name="T6" fmla="*/ 3102 w 71"/>
                    <a:gd name="T7" fmla="*/ 7342 h 76"/>
                    <a:gd name="T8" fmla="*/ 2840 w 71"/>
                    <a:gd name="T9" fmla="*/ 6864 h 76"/>
                    <a:gd name="T10" fmla="*/ 2840 w 71"/>
                    <a:gd name="T11" fmla="*/ 6292 h 76"/>
                    <a:gd name="T12" fmla="*/ 2287 w 71"/>
                    <a:gd name="T13" fmla="*/ 5814 h 76"/>
                    <a:gd name="T14" fmla="*/ 1630 w 71"/>
                    <a:gd name="T15" fmla="*/ 5243 h 76"/>
                    <a:gd name="T16" fmla="*/ 1077 w 71"/>
                    <a:gd name="T17" fmla="*/ 5004 h 76"/>
                    <a:gd name="T18" fmla="*/ 948 w 71"/>
                    <a:gd name="T19" fmla="*/ 4886 h 76"/>
                    <a:gd name="T20" fmla="*/ 395 w 71"/>
                    <a:gd name="T21" fmla="*/ 4764 h 76"/>
                    <a:gd name="T22" fmla="*/ 133 w 71"/>
                    <a:gd name="T23" fmla="*/ 4525 h 76"/>
                    <a:gd name="T24" fmla="*/ 261 w 71"/>
                    <a:gd name="T25" fmla="*/ 3598 h 76"/>
                    <a:gd name="T26" fmla="*/ 395 w 71"/>
                    <a:gd name="T27" fmla="*/ 3266 h 76"/>
                    <a:gd name="T28" fmla="*/ 0 w 71"/>
                    <a:gd name="T29" fmla="*/ 2909 h 76"/>
                    <a:gd name="T30" fmla="*/ 133 w 71"/>
                    <a:gd name="T31" fmla="*/ 2548 h 76"/>
                    <a:gd name="T32" fmla="*/ 682 w 71"/>
                    <a:gd name="T33" fmla="*/ 1977 h 76"/>
                    <a:gd name="T34" fmla="*/ 948 w 71"/>
                    <a:gd name="T35" fmla="*/ 1860 h 76"/>
                    <a:gd name="T36" fmla="*/ 948 w 71"/>
                    <a:gd name="T37" fmla="*/ 693 h 76"/>
                    <a:gd name="T38" fmla="*/ 1210 w 71"/>
                    <a:gd name="T39" fmla="*/ 571 h 76"/>
                    <a:gd name="T40" fmla="*/ 1758 w 71"/>
                    <a:gd name="T41" fmla="*/ 571 h 76"/>
                    <a:gd name="T42" fmla="*/ 2968 w 71"/>
                    <a:gd name="T43" fmla="*/ 117 h 76"/>
                    <a:gd name="T44" fmla="*/ 3235 w 71"/>
                    <a:gd name="T45" fmla="*/ 117 h 76"/>
                    <a:gd name="T46" fmla="*/ 3102 w 71"/>
                    <a:gd name="T47" fmla="*/ 356 h 76"/>
                    <a:gd name="T48" fmla="*/ 2968 w 71"/>
                    <a:gd name="T49" fmla="*/ 693 h 76"/>
                    <a:gd name="T50" fmla="*/ 3496 w 71"/>
                    <a:gd name="T51" fmla="*/ 571 h 76"/>
                    <a:gd name="T52" fmla="*/ 3784 w 71"/>
                    <a:gd name="T53" fmla="*/ 693 h 76"/>
                    <a:gd name="T54" fmla="*/ 4178 w 71"/>
                    <a:gd name="T55" fmla="*/ 928 h 76"/>
                    <a:gd name="T56" fmla="*/ 4312 w 71"/>
                    <a:gd name="T57" fmla="*/ 1167 h 76"/>
                    <a:gd name="T58" fmla="*/ 5942 w 71"/>
                    <a:gd name="T59" fmla="*/ 1504 h 76"/>
                    <a:gd name="T60" fmla="*/ 6465 w 71"/>
                    <a:gd name="T61" fmla="*/ 1738 h 76"/>
                    <a:gd name="T62" fmla="*/ 6726 w 71"/>
                    <a:gd name="T63" fmla="*/ 1738 h 76"/>
                    <a:gd name="T64" fmla="*/ 6860 w 71"/>
                    <a:gd name="T65" fmla="*/ 1738 h 76"/>
                    <a:gd name="T66" fmla="*/ 7541 w 71"/>
                    <a:gd name="T67" fmla="*/ 1860 h 76"/>
                    <a:gd name="T68" fmla="*/ 7541 w 71"/>
                    <a:gd name="T69" fmla="*/ 1977 h 76"/>
                    <a:gd name="T70" fmla="*/ 7808 w 71"/>
                    <a:gd name="T71" fmla="*/ 2099 h 76"/>
                    <a:gd name="T72" fmla="*/ 8228 w 71"/>
                    <a:gd name="T73" fmla="*/ 2455 h 76"/>
                    <a:gd name="T74" fmla="*/ 8095 w 71"/>
                    <a:gd name="T75" fmla="*/ 2909 h 76"/>
                    <a:gd name="T76" fmla="*/ 8490 w 71"/>
                    <a:gd name="T77" fmla="*/ 2909 h 76"/>
                    <a:gd name="T78" fmla="*/ 8357 w 71"/>
                    <a:gd name="T79" fmla="*/ 3144 h 76"/>
                    <a:gd name="T80" fmla="*/ 8623 w 71"/>
                    <a:gd name="T81" fmla="*/ 3481 h 76"/>
                    <a:gd name="T82" fmla="*/ 8228 w 71"/>
                    <a:gd name="T83" fmla="*/ 3837 h 76"/>
                    <a:gd name="T84" fmla="*/ 7936 w 71"/>
                    <a:gd name="T85" fmla="*/ 4432 h 76"/>
                    <a:gd name="T86" fmla="*/ 7936 w 71"/>
                    <a:gd name="T87" fmla="*/ 4525 h 76"/>
                    <a:gd name="T88" fmla="*/ 8490 w 71"/>
                    <a:gd name="T89" fmla="*/ 4076 h 76"/>
                    <a:gd name="T90" fmla="*/ 8885 w 71"/>
                    <a:gd name="T91" fmla="*/ 3837 h 76"/>
                    <a:gd name="T92" fmla="*/ 9172 w 71"/>
                    <a:gd name="T93" fmla="*/ 3598 h 76"/>
                    <a:gd name="T94" fmla="*/ 9172 w 71"/>
                    <a:gd name="T95" fmla="*/ 3266 h 76"/>
                    <a:gd name="T96" fmla="*/ 9305 w 71"/>
                    <a:gd name="T97" fmla="*/ 3144 h 76"/>
                    <a:gd name="T98" fmla="*/ 9438 w 71"/>
                    <a:gd name="T99" fmla="*/ 2909 h 76"/>
                    <a:gd name="T100" fmla="*/ 9567 w 71"/>
                    <a:gd name="T101" fmla="*/ 3027 h 76"/>
                    <a:gd name="T102" fmla="*/ 9305 w 71"/>
                    <a:gd name="T103" fmla="*/ 3837 h 76"/>
                    <a:gd name="T104" fmla="*/ 9172 w 71"/>
                    <a:gd name="T105" fmla="*/ 4076 h 76"/>
                    <a:gd name="T106" fmla="*/ 8885 w 71"/>
                    <a:gd name="T107" fmla="*/ 4647 h 76"/>
                    <a:gd name="T108" fmla="*/ 8885 w 71"/>
                    <a:gd name="T109" fmla="*/ 5243 h 76"/>
                    <a:gd name="T110" fmla="*/ 8623 w 71"/>
                    <a:gd name="T111" fmla="*/ 5458 h 76"/>
                    <a:gd name="T112" fmla="*/ 8751 w 71"/>
                    <a:gd name="T113" fmla="*/ 6292 h 76"/>
                    <a:gd name="T114" fmla="*/ 8490 w 71"/>
                    <a:gd name="T115" fmla="*/ 6864 h 76"/>
                    <a:gd name="T116" fmla="*/ 8751 w 71"/>
                    <a:gd name="T117" fmla="*/ 8147 h 76"/>
                    <a:gd name="T118" fmla="*/ 8751 w 71"/>
                    <a:gd name="T119" fmla="*/ 8269 h 76"/>
                    <a:gd name="T120" fmla="*/ 8751 w 71"/>
                    <a:gd name="T121" fmla="*/ 8601 h 76"/>
                    <a:gd name="T122" fmla="*/ 4050 w 71"/>
                    <a:gd name="T123" fmla="*/ 8841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45" name="Freeform 7"/>
                <p:cNvSpPr>
                  <a:spLocks/>
                </p:cNvSpPr>
                <p:nvPr/>
              </p:nvSpPr>
              <p:spPr bwMode="auto">
                <a:xfrm>
                  <a:off x="4060" y="1789"/>
                  <a:ext cx="291" cy="307"/>
                </a:xfrm>
                <a:custGeom>
                  <a:avLst/>
                  <a:gdLst>
                    <a:gd name="T0" fmla="*/ 679 w 57"/>
                    <a:gd name="T1" fmla="*/ 6364 h 63"/>
                    <a:gd name="T2" fmla="*/ 1067 w 57"/>
                    <a:gd name="T3" fmla="*/ 6481 h 63"/>
                    <a:gd name="T4" fmla="*/ 1327 w 57"/>
                    <a:gd name="T5" fmla="*/ 6364 h 63"/>
                    <a:gd name="T6" fmla="*/ 1720 w 57"/>
                    <a:gd name="T7" fmla="*/ 6837 h 63"/>
                    <a:gd name="T8" fmla="*/ 2399 w 57"/>
                    <a:gd name="T9" fmla="*/ 6934 h 63"/>
                    <a:gd name="T10" fmla="*/ 2920 w 57"/>
                    <a:gd name="T11" fmla="*/ 7051 h 63"/>
                    <a:gd name="T12" fmla="*/ 3334 w 57"/>
                    <a:gd name="T13" fmla="*/ 7051 h 63"/>
                    <a:gd name="T14" fmla="*/ 3727 w 57"/>
                    <a:gd name="T15" fmla="*/ 7051 h 63"/>
                    <a:gd name="T16" fmla="*/ 3860 w 57"/>
                    <a:gd name="T17" fmla="*/ 6837 h 63"/>
                    <a:gd name="T18" fmla="*/ 4120 w 57"/>
                    <a:gd name="T19" fmla="*/ 6837 h 63"/>
                    <a:gd name="T20" fmla="*/ 4533 w 57"/>
                    <a:gd name="T21" fmla="*/ 7173 h 63"/>
                    <a:gd name="T22" fmla="*/ 4794 w 57"/>
                    <a:gd name="T23" fmla="*/ 7290 h 63"/>
                    <a:gd name="T24" fmla="*/ 5187 w 57"/>
                    <a:gd name="T25" fmla="*/ 7051 h 63"/>
                    <a:gd name="T26" fmla="*/ 5315 w 57"/>
                    <a:gd name="T27" fmla="*/ 6720 h 63"/>
                    <a:gd name="T28" fmla="*/ 5447 w 57"/>
                    <a:gd name="T29" fmla="*/ 6008 h 63"/>
                    <a:gd name="T30" fmla="*/ 5866 w 57"/>
                    <a:gd name="T31" fmla="*/ 6247 h 63"/>
                    <a:gd name="T32" fmla="*/ 5994 w 57"/>
                    <a:gd name="T33" fmla="*/ 5911 h 63"/>
                    <a:gd name="T34" fmla="*/ 6254 w 57"/>
                    <a:gd name="T35" fmla="*/ 5438 h 63"/>
                    <a:gd name="T36" fmla="*/ 6387 w 57"/>
                    <a:gd name="T37" fmla="*/ 5200 h 63"/>
                    <a:gd name="T38" fmla="*/ 6775 w 57"/>
                    <a:gd name="T39" fmla="*/ 5083 h 63"/>
                    <a:gd name="T40" fmla="*/ 7066 w 57"/>
                    <a:gd name="T41" fmla="*/ 4751 h 63"/>
                    <a:gd name="T42" fmla="*/ 7326 w 57"/>
                    <a:gd name="T43" fmla="*/ 4512 h 63"/>
                    <a:gd name="T44" fmla="*/ 7326 w 57"/>
                    <a:gd name="T45" fmla="*/ 4157 h 63"/>
                    <a:gd name="T46" fmla="*/ 7454 w 57"/>
                    <a:gd name="T47" fmla="*/ 3942 h 63"/>
                    <a:gd name="T48" fmla="*/ 7193 w 57"/>
                    <a:gd name="T49" fmla="*/ 3016 h 63"/>
                    <a:gd name="T50" fmla="*/ 7326 w 57"/>
                    <a:gd name="T51" fmla="*/ 2661 h 63"/>
                    <a:gd name="T52" fmla="*/ 7586 w 57"/>
                    <a:gd name="T53" fmla="*/ 2539 h 63"/>
                    <a:gd name="T54" fmla="*/ 6126 w 57"/>
                    <a:gd name="T55" fmla="*/ 356 h 63"/>
                    <a:gd name="T56" fmla="*/ 5580 w 57"/>
                    <a:gd name="T57" fmla="*/ 687 h 63"/>
                    <a:gd name="T58" fmla="*/ 4927 w 57"/>
                    <a:gd name="T59" fmla="*/ 1165 h 63"/>
                    <a:gd name="T60" fmla="*/ 4533 w 57"/>
                    <a:gd name="T61" fmla="*/ 1165 h 63"/>
                    <a:gd name="T62" fmla="*/ 3987 w 57"/>
                    <a:gd name="T63" fmla="*/ 1496 h 63"/>
                    <a:gd name="T64" fmla="*/ 3599 w 57"/>
                    <a:gd name="T65" fmla="*/ 1379 h 63"/>
                    <a:gd name="T66" fmla="*/ 3334 w 57"/>
                    <a:gd name="T67" fmla="*/ 1379 h 63"/>
                    <a:gd name="T68" fmla="*/ 3334 w 57"/>
                    <a:gd name="T69" fmla="*/ 1282 h 63"/>
                    <a:gd name="T70" fmla="*/ 2527 w 57"/>
                    <a:gd name="T71" fmla="*/ 1043 h 63"/>
                    <a:gd name="T72" fmla="*/ 2267 w 57"/>
                    <a:gd name="T73" fmla="*/ 1165 h 63"/>
                    <a:gd name="T74" fmla="*/ 0 w 57"/>
                    <a:gd name="T75" fmla="*/ 1282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46" name="Freeform 8"/>
                <p:cNvSpPr>
                  <a:spLocks/>
                </p:cNvSpPr>
                <p:nvPr/>
              </p:nvSpPr>
              <p:spPr bwMode="auto">
                <a:xfrm>
                  <a:off x="3962" y="2716"/>
                  <a:ext cx="632" cy="453"/>
                </a:xfrm>
                <a:custGeom>
                  <a:avLst/>
                  <a:gdLst>
                    <a:gd name="T0" fmla="*/ 0 w 123"/>
                    <a:gd name="T1" fmla="*/ 925 h 93"/>
                    <a:gd name="T2" fmla="*/ 0 w 123"/>
                    <a:gd name="T3" fmla="*/ 1164 h 93"/>
                    <a:gd name="T4" fmla="*/ 262 w 123"/>
                    <a:gd name="T5" fmla="*/ 1378 h 93"/>
                    <a:gd name="T6" fmla="*/ 396 w 123"/>
                    <a:gd name="T7" fmla="*/ 1734 h 93"/>
                    <a:gd name="T8" fmla="*/ 555 w 123"/>
                    <a:gd name="T9" fmla="*/ 1968 h 93"/>
                    <a:gd name="T10" fmla="*/ 396 w 123"/>
                    <a:gd name="T11" fmla="*/ 2207 h 93"/>
                    <a:gd name="T12" fmla="*/ 951 w 123"/>
                    <a:gd name="T13" fmla="*/ 2090 h 93"/>
                    <a:gd name="T14" fmla="*/ 1213 w 123"/>
                    <a:gd name="T15" fmla="*/ 1734 h 93"/>
                    <a:gd name="T16" fmla="*/ 1346 w 123"/>
                    <a:gd name="T17" fmla="*/ 1734 h 93"/>
                    <a:gd name="T18" fmla="*/ 1213 w 123"/>
                    <a:gd name="T19" fmla="*/ 1968 h 93"/>
                    <a:gd name="T20" fmla="*/ 2590 w 123"/>
                    <a:gd name="T21" fmla="*/ 1612 h 93"/>
                    <a:gd name="T22" fmla="*/ 2590 w 123"/>
                    <a:gd name="T23" fmla="*/ 1851 h 93"/>
                    <a:gd name="T24" fmla="*/ 3381 w 123"/>
                    <a:gd name="T25" fmla="*/ 1968 h 93"/>
                    <a:gd name="T26" fmla="*/ 3936 w 123"/>
                    <a:gd name="T27" fmla="*/ 2090 h 93"/>
                    <a:gd name="T28" fmla="*/ 4198 w 123"/>
                    <a:gd name="T29" fmla="*/ 2207 h 93"/>
                    <a:gd name="T30" fmla="*/ 4198 w 123"/>
                    <a:gd name="T31" fmla="*/ 2299 h 93"/>
                    <a:gd name="T32" fmla="*/ 4886 w 123"/>
                    <a:gd name="T33" fmla="*/ 2776 h 93"/>
                    <a:gd name="T34" fmla="*/ 4753 w 123"/>
                    <a:gd name="T35" fmla="*/ 2893 h 93"/>
                    <a:gd name="T36" fmla="*/ 4619 w 123"/>
                    <a:gd name="T37" fmla="*/ 3015 h 93"/>
                    <a:gd name="T38" fmla="*/ 5570 w 123"/>
                    <a:gd name="T39" fmla="*/ 2776 h 93"/>
                    <a:gd name="T40" fmla="*/ 6788 w 123"/>
                    <a:gd name="T41" fmla="*/ 2421 h 93"/>
                    <a:gd name="T42" fmla="*/ 6788 w 123"/>
                    <a:gd name="T43" fmla="*/ 2090 h 93"/>
                    <a:gd name="T44" fmla="*/ 8262 w 123"/>
                    <a:gd name="T45" fmla="*/ 2421 h 93"/>
                    <a:gd name="T46" fmla="*/ 9372 w 123"/>
                    <a:gd name="T47" fmla="*/ 3225 h 93"/>
                    <a:gd name="T48" fmla="*/ 10035 w 123"/>
                    <a:gd name="T49" fmla="*/ 3463 h 93"/>
                    <a:gd name="T50" fmla="*/ 10456 w 123"/>
                    <a:gd name="T51" fmla="*/ 4150 h 93"/>
                    <a:gd name="T52" fmla="*/ 10323 w 123"/>
                    <a:gd name="T53" fmla="*/ 5553 h 93"/>
                    <a:gd name="T54" fmla="*/ 10852 w 123"/>
                    <a:gd name="T55" fmla="*/ 6240 h 93"/>
                    <a:gd name="T56" fmla="*/ 10718 w 123"/>
                    <a:gd name="T57" fmla="*/ 5792 h 93"/>
                    <a:gd name="T58" fmla="*/ 11114 w 123"/>
                    <a:gd name="T59" fmla="*/ 5884 h 93"/>
                    <a:gd name="T60" fmla="*/ 11248 w 123"/>
                    <a:gd name="T61" fmla="*/ 5792 h 93"/>
                    <a:gd name="T62" fmla="*/ 11248 w 123"/>
                    <a:gd name="T63" fmla="*/ 6123 h 93"/>
                    <a:gd name="T64" fmla="*/ 10852 w 123"/>
                    <a:gd name="T65" fmla="*/ 6595 h 93"/>
                    <a:gd name="T66" fmla="*/ 11248 w 123"/>
                    <a:gd name="T67" fmla="*/ 7048 h 93"/>
                    <a:gd name="T68" fmla="*/ 12065 w 123"/>
                    <a:gd name="T69" fmla="*/ 7852 h 93"/>
                    <a:gd name="T70" fmla="*/ 12357 w 123"/>
                    <a:gd name="T71" fmla="*/ 7974 h 93"/>
                    <a:gd name="T72" fmla="*/ 12753 w 123"/>
                    <a:gd name="T73" fmla="*/ 8544 h 93"/>
                    <a:gd name="T74" fmla="*/ 13436 w 123"/>
                    <a:gd name="T75" fmla="*/ 9469 h 93"/>
                    <a:gd name="T76" fmla="*/ 14654 w 123"/>
                    <a:gd name="T77" fmla="*/ 10180 h 93"/>
                    <a:gd name="T78" fmla="*/ 15050 w 123"/>
                    <a:gd name="T79" fmla="*/ 10390 h 93"/>
                    <a:gd name="T80" fmla="*/ 14916 w 123"/>
                    <a:gd name="T81" fmla="*/ 10512 h 93"/>
                    <a:gd name="T82" fmla="*/ 14783 w 123"/>
                    <a:gd name="T83" fmla="*/ 10628 h 93"/>
                    <a:gd name="T84" fmla="*/ 15338 w 123"/>
                    <a:gd name="T85" fmla="*/ 10628 h 93"/>
                    <a:gd name="T86" fmla="*/ 16422 w 123"/>
                    <a:gd name="T87" fmla="*/ 10180 h 93"/>
                    <a:gd name="T88" fmla="*/ 16422 w 123"/>
                    <a:gd name="T89" fmla="*/ 9469 h 93"/>
                    <a:gd name="T90" fmla="*/ 16555 w 123"/>
                    <a:gd name="T91" fmla="*/ 8544 h 93"/>
                    <a:gd name="T92" fmla="*/ 16422 w 123"/>
                    <a:gd name="T93" fmla="*/ 7048 h 93"/>
                    <a:gd name="T94" fmla="*/ 15338 w 123"/>
                    <a:gd name="T95" fmla="*/ 5553 h 93"/>
                    <a:gd name="T96" fmla="*/ 14916 w 123"/>
                    <a:gd name="T97" fmla="*/ 4959 h 93"/>
                    <a:gd name="T98" fmla="*/ 14916 w 123"/>
                    <a:gd name="T99" fmla="*/ 4389 h 93"/>
                    <a:gd name="T100" fmla="*/ 13966 w 123"/>
                    <a:gd name="T101" fmla="*/ 3346 h 93"/>
                    <a:gd name="T102" fmla="*/ 13436 w 123"/>
                    <a:gd name="T103" fmla="*/ 2776 h 93"/>
                    <a:gd name="T104" fmla="*/ 12486 w 123"/>
                    <a:gd name="T105" fmla="*/ 925 h 93"/>
                    <a:gd name="T106" fmla="*/ 12198 w 123"/>
                    <a:gd name="T107" fmla="*/ 687 h 93"/>
                    <a:gd name="T108" fmla="*/ 11931 w 123"/>
                    <a:gd name="T109" fmla="*/ 117 h 93"/>
                    <a:gd name="T110" fmla="*/ 11114 w 123"/>
                    <a:gd name="T111" fmla="*/ 117 h 93"/>
                    <a:gd name="T112" fmla="*/ 11114 w 123"/>
                    <a:gd name="T113" fmla="*/ 809 h 93"/>
                    <a:gd name="T114" fmla="*/ 10852 w 123"/>
                    <a:gd name="T115" fmla="*/ 925 h 93"/>
                    <a:gd name="T116" fmla="*/ 5282 w 123"/>
                    <a:gd name="T117" fmla="*/ 809 h 93"/>
                    <a:gd name="T118" fmla="*/ 5148 w 123"/>
                    <a:gd name="T119" fmla="*/ 356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47" name="Freeform 9"/>
                <p:cNvSpPr>
                  <a:spLocks/>
                </p:cNvSpPr>
                <p:nvPr/>
              </p:nvSpPr>
              <p:spPr bwMode="auto">
                <a:xfrm>
                  <a:off x="1492" y="1614"/>
                  <a:ext cx="553" cy="897"/>
                </a:xfrm>
                <a:custGeom>
                  <a:avLst/>
                  <a:gdLst>
                    <a:gd name="T0" fmla="*/ 8182 w 108"/>
                    <a:gd name="T1" fmla="*/ 20748 h 184"/>
                    <a:gd name="T2" fmla="*/ 8182 w 108"/>
                    <a:gd name="T3" fmla="*/ 20509 h 184"/>
                    <a:gd name="T4" fmla="*/ 8049 w 108"/>
                    <a:gd name="T5" fmla="*/ 20270 h 184"/>
                    <a:gd name="T6" fmla="*/ 7655 w 108"/>
                    <a:gd name="T7" fmla="*/ 18896 h 184"/>
                    <a:gd name="T8" fmla="*/ 6713 w 108"/>
                    <a:gd name="T9" fmla="*/ 18086 h 184"/>
                    <a:gd name="T10" fmla="*/ 6452 w 108"/>
                    <a:gd name="T11" fmla="*/ 17730 h 184"/>
                    <a:gd name="T12" fmla="*/ 6185 w 108"/>
                    <a:gd name="T13" fmla="*/ 17375 h 184"/>
                    <a:gd name="T14" fmla="*/ 5243 w 108"/>
                    <a:gd name="T15" fmla="*/ 17038 h 184"/>
                    <a:gd name="T16" fmla="*/ 4429 w 108"/>
                    <a:gd name="T17" fmla="*/ 16326 h 184"/>
                    <a:gd name="T18" fmla="*/ 2965 w 108"/>
                    <a:gd name="T19" fmla="*/ 15756 h 184"/>
                    <a:gd name="T20" fmla="*/ 2965 w 108"/>
                    <a:gd name="T21" fmla="*/ 15308 h 184"/>
                    <a:gd name="T22" fmla="*/ 3093 w 108"/>
                    <a:gd name="T23" fmla="*/ 14713 h 184"/>
                    <a:gd name="T24" fmla="*/ 2832 w 108"/>
                    <a:gd name="T25" fmla="*/ 14142 h 184"/>
                    <a:gd name="T26" fmla="*/ 2965 w 108"/>
                    <a:gd name="T27" fmla="*/ 13904 h 184"/>
                    <a:gd name="T28" fmla="*/ 2151 w 108"/>
                    <a:gd name="T29" fmla="*/ 12621 h 184"/>
                    <a:gd name="T30" fmla="*/ 1598 w 108"/>
                    <a:gd name="T31" fmla="*/ 11812 h 184"/>
                    <a:gd name="T32" fmla="*/ 1889 w 108"/>
                    <a:gd name="T33" fmla="*/ 11120 h 184"/>
                    <a:gd name="T34" fmla="*/ 1889 w 108"/>
                    <a:gd name="T35" fmla="*/ 10550 h 184"/>
                    <a:gd name="T36" fmla="*/ 1208 w 108"/>
                    <a:gd name="T37" fmla="*/ 9960 h 184"/>
                    <a:gd name="T38" fmla="*/ 1208 w 108"/>
                    <a:gd name="T39" fmla="*/ 9029 h 184"/>
                    <a:gd name="T40" fmla="*/ 1470 w 108"/>
                    <a:gd name="T41" fmla="*/ 8697 h 184"/>
                    <a:gd name="T42" fmla="*/ 1598 w 108"/>
                    <a:gd name="T43" fmla="*/ 9150 h 184"/>
                    <a:gd name="T44" fmla="*/ 2017 w 108"/>
                    <a:gd name="T45" fmla="*/ 9029 h 184"/>
                    <a:gd name="T46" fmla="*/ 1889 w 108"/>
                    <a:gd name="T47" fmla="*/ 8224 h 184"/>
                    <a:gd name="T48" fmla="*/ 1598 w 108"/>
                    <a:gd name="T49" fmla="*/ 8463 h 184"/>
                    <a:gd name="T50" fmla="*/ 942 w 108"/>
                    <a:gd name="T51" fmla="*/ 8102 h 184"/>
                    <a:gd name="T52" fmla="*/ 814 w 108"/>
                    <a:gd name="T53" fmla="*/ 7059 h 184"/>
                    <a:gd name="T54" fmla="*/ 133 w 108"/>
                    <a:gd name="T55" fmla="*/ 5918 h 184"/>
                    <a:gd name="T56" fmla="*/ 133 w 108"/>
                    <a:gd name="T57" fmla="*/ 5324 h 184"/>
                    <a:gd name="T58" fmla="*/ 522 w 108"/>
                    <a:gd name="T59" fmla="*/ 4636 h 184"/>
                    <a:gd name="T60" fmla="*/ 261 w 108"/>
                    <a:gd name="T61" fmla="*/ 3710 h 184"/>
                    <a:gd name="T62" fmla="*/ 0 w 108"/>
                    <a:gd name="T63" fmla="*/ 3232 h 184"/>
                    <a:gd name="T64" fmla="*/ 0 w 108"/>
                    <a:gd name="T65" fmla="*/ 2779 h 184"/>
                    <a:gd name="T66" fmla="*/ 814 w 108"/>
                    <a:gd name="T67" fmla="*/ 1736 h 184"/>
                    <a:gd name="T68" fmla="*/ 1208 w 108"/>
                    <a:gd name="T69" fmla="*/ 1165 h 184"/>
                    <a:gd name="T70" fmla="*/ 1208 w 108"/>
                    <a:gd name="T71" fmla="*/ 117 h 184"/>
                    <a:gd name="T72" fmla="*/ 6452 w 108"/>
                    <a:gd name="T73" fmla="*/ 7415 h 184"/>
                    <a:gd name="T74" fmla="*/ 13973 w 108"/>
                    <a:gd name="T75" fmla="*/ 17253 h 184"/>
                    <a:gd name="T76" fmla="*/ 14107 w 108"/>
                    <a:gd name="T77" fmla="*/ 17730 h 184"/>
                    <a:gd name="T78" fmla="*/ 14235 w 108"/>
                    <a:gd name="T79" fmla="*/ 18179 h 184"/>
                    <a:gd name="T80" fmla="*/ 14368 w 108"/>
                    <a:gd name="T81" fmla="*/ 18535 h 184"/>
                    <a:gd name="T82" fmla="*/ 13815 w 108"/>
                    <a:gd name="T83" fmla="*/ 18774 h 184"/>
                    <a:gd name="T84" fmla="*/ 13159 w 108"/>
                    <a:gd name="T85" fmla="*/ 19939 h 184"/>
                    <a:gd name="T86" fmla="*/ 13031 w 108"/>
                    <a:gd name="T87" fmla="*/ 20153 h 184"/>
                    <a:gd name="T88" fmla="*/ 12898 w 108"/>
                    <a:gd name="T89" fmla="*/ 20626 h 184"/>
                    <a:gd name="T90" fmla="*/ 13159 w 108"/>
                    <a:gd name="T91" fmla="*/ 20963 h 184"/>
                    <a:gd name="T92" fmla="*/ 12898 w 108"/>
                    <a:gd name="T93" fmla="*/ 21318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48" name="Freeform 10"/>
                <p:cNvSpPr>
                  <a:spLocks/>
                </p:cNvSpPr>
                <p:nvPr/>
              </p:nvSpPr>
              <p:spPr bwMode="auto">
                <a:xfrm>
                  <a:off x="2357" y="1545"/>
                  <a:ext cx="483" cy="381"/>
                </a:xfrm>
                <a:custGeom>
                  <a:avLst/>
                  <a:gdLst>
                    <a:gd name="T0" fmla="*/ 11936 w 94"/>
                    <a:gd name="T1" fmla="*/ 9090 h 78"/>
                    <a:gd name="T2" fmla="*/ 12358 w 94"/>
                    <a:gd name="T3" fmla="*/ 5129 h 78"/>
                    <a:gd name="T4" fmla="*/ 12753 w 94"/>
                    <a:gd name="T5" fmla="*/ 1167 h 78"/>
                    <a:gd name="T6" fmla="*/ 1346 w 94"/>
                    <a:gd name="T7" fmla="*/ 0 h 78"/>
                    <a:gd name="T8" fmla="*/ 1213 w 94"/>
                    <a:gd name="T9" fmla="*/ 928 h 78"/>
                    <a:gd name="T10" fmla="*/ 396 w 94"/>
                    <a:gd name="T11" fmla="*/ 5822 h 78"/>
                    <a:gd name="T12" fmla="*/ 262 w 94"/>
                    <a:gd name="T13" fmla="*/ 5822 h 78"/>
                    <a:gd name="T14" fmla="*/ 0 w 94"/>
                    <a:gd name="T15" fmla="*/ 7801 h 78"/>
                    <a:gd name="T16" fmla="*/ 3381 w 94"/>
                    <a:gd name="T17" fmla="*/ 8279 h 78"/>
                    <a:gd name="T18" fmla="*/ 11936 w 94"/>
                    <a:gd name="T19" fmla="*/ 9090 h 78"/>
                    <a:gd name="T20" fmla="*/ 11936 w 94"/>
                    <a:gd name="T21" fmla="*/ 9090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49" name="Freeform 11"/>
                <p:cNvSpPr>
                  <a:spLocks/>
                </p:cNvSpPr>
                <p:nvPr/>
              </p:nvSpPr>
              <p:spPr bwMode="auto">
                <a:xfrm>
                  <a:off x="2435" y="1892"/>
                  <a:ext cx="507" cy="375"/>
                </a:xfrm>
                <a:custGeom>
                  <a:avLst/>
                  <a:gdLst>
                    <a:gd name="T0" fmla="*/ 0 w 99"/>
                    <a:gd name="T1" fmla="*/ 7734 h 77"/>
                    <a:gd name="T2" fmla="*/ 1337 w 99"/>
                    <a:gd name="T3" fmla="*/ 0 h 77"/>
                    <a:gd name="T4" fmla="*/ 9807 w 99"/>
                    <a:gd name="T5" fmla="*/ 808 h 77"/>
                    <a:gd name="T6" fmla="*/ 13295 w 99"/>
                    <a:gd name="T7" fmla="*/ 1042 h 77"/>
                    <a:gd name="T8" fmla="*/ 13167 w 99"/>
                    <a:gd name="T9" fmla="*/ 3015 h 77"/>
                    <a:gd name="T10" fmla="*/ 12772 w 99"/>
                    <a:gd name="T11" fmla="*/ 8893 h 77"/>
                    <a:gd name="T12" fmla="*/ 11016 w 99"/>
                    <a:gd name="T13" fmla="*/ 8776 h 77"/>
                    <a:gd name="T14" fmla="*/ 0 w 99"/>
                    <a:gd name="T15" fmla="*/ 7734 h 77"/>
                    <a:gd name="T16" fmla="*/ 0 w 99"/>
                    <a:gd name="T17" fmla="*/ 7734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6350" name="Freeform 12"/>
                <p:cNvSpPr>
                  <a:spLocks/>
                </p:cNvSpPr>
                <p:nvPr/>
              </p:nvSpPr>
              <p:spPr bwMode="auto">
                <a:xfrm>
                  <a:off x="2368" y="2218"/>
                  <a:ext cx="486" cy="478"/>
                </a:xfrm>
                <a:custGeom>
                  <a:avLst/>
                  <a:gdLst>
                    <a:gd name="T0" fmla="*/ 1755 w 95"/>
                    <a:gd name="T1" fmla="*/ 0 h 98"/>
                    <a:gd name="T2" fmla="*/ 0 w 95"/>
                    <a:gd name="T3" fmla="*/ 11135 h 98"/>
                    <a:gd name="T4" fmla="*/ 0 w 95"/>
                    <a:gd name="T5" fmla="*/ 11135 h 98"/>
                    <a:gd name="T6" fmla="*/ 1596 w 95"/>
                    <a:gd name="T7" fmla="*/ 11370 h 98"/>
                    <a:gd name="T8" fmla="*/ 1755 w 95"/>
                    <a:gd name="T9" fmla="*/ 10443 h 98"/>
                    <a:gd name="T10" fmla="*/ 4947 w 95"/>
                    <a:gd name="T11" fmla="*/ 10799 h 98"/>
                    <a:gd name="T12" fmla="*/ 4947 w 95"/>
                    <a:gd name="T13" fmla="*/ 10799 h 98"/>
                    <a:gd name="T14" fmla="*/ 4814 w 95"/>
                    <a:gd name="T15" fmla="*/ 10682 h 98"/>
                    <a:gd name="T16" fmla="*/ 4947 w 95"/>
                    <a:gd name="T17" fmla="*/ 10565 h 98"/>
                    <a:gd name="T18" fmla="*/ 4814 w 95"/>
                    <a:gd name="T19" fmla="*/ 10443 h 98"/>
                    <a:gd name="T20" fmla="*/ 4814 w 95"/>
                    <a:gd name="T21" fmla="*/ 10443 h 98"/>
                    <a:gd name="T22" fmla="*/ 4814 w 95"/>
                    <a:gd name="T23" fmla="*/ 10443 h 98"/>
                    <a:gd name="T24" fmla="*/ 11649 w 95"/>
                    <a:gd name="T25" fmla="*/ 10896 h 98"/>
                    <a:gd name="T26" fmla="*/ 12457 w 95"/>
                    <a:gd name="T27" fmla="*/ 2092 h 98"/>
                    <a:gd name="T28" fmla="*/ 12590 w 95"/>
                    <a:gd name="T29" fmla="*/ 2092 h 98"/>
                    <a:gd name="T30" fmla="*/ 12718 w 95"/>
                    <a:gd name="T31" fmla="*/ 1049 h 98"/>
                    <a:gd name="T32" fmla="*/ 1755 w 95"/>
                    <a:gd name="T33" fmla="*/ 0 h 98"/>
                    <a:gd name="T34" fmla="*/ 1755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51" name="Freeform 13"/>
                <p:cNvSpPr>
                  <a:spLocks/>
                </p:cNvSpPr>
                <p:nvPr/>
              </p:nvSpPr>
              <p:spPr bwMode="auto">
                <a:xfrm>
                  <a:off x="2553" y="2306"/>
                  <a:ext cx="968" cy="898"/>
                </a:xfrm>
                <a:custGeom>
                  <a:avLst/>
                  <a:gdLst>
                    <a:gd name="T0" fmla="*/ 22981 w 189"/>
                    <a:gd name="T1" fmla="*/ 5813 h 184"/>
                    <a:gd name="T2" fmla="*/ 21352 w 189"/>
                    <a:gd name="T3" fmla="*/ 5456 h 184"/>
                    <a:gd name="T4" fmla="*/ 20277 w 189"/>
                    <a:gd name="T5" fmla="*/ 5691 h 184"/>
                    <a:gd name="T6" fmla="*/ 19488 w 189"/>
                    <a:gd name="T7" fmla="*/ 5691 h 184"/>
                    <a:gd name="T8" fmla="*/ 19201 w 189"/>
                    <a:gd name="T9" fmla="*/ 5691 h 184"/>
                    <a:gd name="T10" fmla="*/ 18807 w 189"/>
                    <a:gd name="T11" fmla="*/ 5456 h 184"/>
                    <a:gd name="T12" fmla="*/ 18412 w 189"/>
                    <a:gd name="T13" fmla="*/ 5930 h 184"/>
                    <a:gd name="T14" fmla="*/ 18126 w 189"/>
                    <a:gd name="T15" fmla="*/ 5573 h 184"/>
                    <a:gd name="T16" fmla="*/ 17337 w 189"/>
                    <a:gd name="T17" fmla="*/ 5456 h 184"/>
                    <a:gd name="T18" fmla="*/ 16789 w 189"/>
                    <a:gd name="T19" fmla="*/ 5359 h 184"/>
                    <a:gd name="T20" fmla="*/ 15975 w 189"/>
                    <a:gd name="T21" fmla="*/ 5120 h 184"/>
                    <a:gd name="T22" fmla="*/ 15452 w 189"/>
                    <a:gd name="T23" fmla="*/ 5002 h 184"/>
                    <a:gd name="T24" fmla="*/ 14638 w 189"/>
                    <a:gd name="T25" fmla="*/ 4763 h 184"/>
                    <a:gd name="T26" fmla="*/ 14243 w 189"/>
                    <a:gd name="T27" fmla="*/ 4407 h 184"/>
                    <a:gd name="T28" fmla="*/ 13429 w 189"/>
                    <a:gd name="T29" fmla="*/ 4192 h 184"/>
                    <a:gd name="T30" fmla="*/ 7790 w 189"/>
                    <a:gd name="T31" fmla="*/ 0 h 184"/>
                    <a:gd name="T32" fmla="*/ 0 w 189"/>
                    <a:gd name="T33" fmla="*/ 8360 h 184"/>
                    <a:gd name="T34" fmla="*/ 133 w 189"/>
                    <a:gd name="T35" fmla="*/ 8716 h 184"/>
                    <a:gd name="T36" fmla="*/ 681 w 189"/>
                    <a:gd name="T37" fmla="*/ 9409 h 184"/>
                    <a:gd name="T38" fmla="*/ 3094 w 189"/>
                    <a:gd name="T39" fmla="*/ 11503 h 184"/>
                    <a:gd name="T40" fmla="*/ 3360 w 189"/>
                    <a:gd name="T41" fmla="*/ 12099 h 184"/>
                    <a:gd name="T42" fmla="*/ 5117 w 189"/>
                    <a:gd name="T43" fmla="*/ 14290 h 184"/>
                    <a:gd name="T44" fmla="*/ 6586 w 189"/>
                    <a:gd name="T45" fmla="*/ 14529 h 184"/>
                    <a:gd name="T46" fmla="*/ 7529 w 189"/>
                    <a:gd name="T47" fmla="*/ 13246 h 184"/>
                    <a:gd name="T48" fmla="*/ 8051 w 189"/>
                    <a:gd name="T49" fmla="*/ 13123 h 184"/>
                    <a:gd name="T50" fmla="*/ 8999 w 189"/>
                    <a:gd name="T51" fmla="*/ 13363 h 184"/>
                    <a:gd name="T52" fmla="*/ 10074 w 189"/>
                    <a:gd name="T53" fmla="*/ 13841 h 184"/>
                    <a:gd name="T54" fmla="*/ 10336 w 189"/>
                    <a:gd name="T55" fmla="*/ 14075 h 184"/>
                    <a:gd name="T56" fmla="*/ 11150 w 189"/>
                    <a:gd name="T57" fmla="*/ 15007 h 184"/>
                    <a:gd name="T58" fmla="*/ 12620 w 189"/>
                    <a:gd name="T59" fmla="*/ 17316 h 184"/>
                    <a:gd name="T60" fmla="*/ 13429 w 189"/>
                    <a:gd name="T61" fmla="*/ 18009 h 184"/>
                    <a:gd name="T62" fmla="*/ 13695 w 189"/>
                    <a:gd name="T63" fmla="*/ 19175 h 184"/>
                    <a:gd name="T64" fmla="*/ 14925 w 189"/>
                    <a:gd name="T65" fmla="*/ 20459 h 184"/>
                    <a:gd name="T66" fmla="*/ 16917 w 189"/>
                    <a:gd name="T67" fmla="*/ 21030 h 184"/>
                    <a:gd name="T68" fmla="*/ 18126 w 189"/>
                    <a:gd name="T69" fmla="*/ 21152 h 184"/>
                    <a:gd name="T70" fmla="*/ 17993 w 189"/>
                    <a:gd name="T71" fmla="*/ 20913 h 184"/>
                    <a:gd name="T72" fmla="*/ 17603 w 189"/>
                    <a:gd name="T73" fmla="*/ 18838 h 184"/>
                    <a:gd name="T74" fmla="*/ 17470 w 189"/>
                    <a:gd name="T75" fmla="*/ 18604 h 184"/>
                    <a:gd name="T76" fmla="*/ 17864 w 189"/>
                    <a:gd name="T77" fmla="*/ 17794 h 184"/>
                    <a:gd name="T78" fmla="*/ 17993 w 189"/>
                    <a:gd name="T79" fmla="*/ 17555 h 184"/>
                    <a:gd name="T80" fmla="*/ 18412 w 189"/>
                    <a:gd name="T81" fmla="*/ 16862 h 184"/>
                    <a:gd name="T82" fmla="*/ 18679 w 189"/>
                    <a:gd name="T83" fmla="*/ 16862 h 184"/>
                    <a:gd name="T84" fmla="*/ 18940 w 189"/>
                    <a:gd name="T85" fmla="*/ 16506 h 184"/>
                    <a:gd name="T86" fmla="*/ 19201 w 189"/>
                    <a:gd name="T87" fmla="*/ 16506 h 184"/>
                    <a:gd name="T88" fmla="*/ 19754 w 189"/>
                    <a:gd name="T89" fmla="*/ 16266 h 184"/>
                    <a:gd name="T90" fmla="*/ 20016 w 189"/>
                    <a:gd name="T91" fmla="*/ 15817 h 184"/>
                    <a:gd name="T92" fmla="*/ 20144 w 189"/>
                    <a:gd name="T93" fmla="*/ 16052 h 184"/>
                    <a:gd name="T94" fmla="*/ 22167 w 189"/>
                    <a:gd name="T95" fmla="*/ 15100 h 184"/>
                    <a:gd name="T96" fmla="*/ 22561 w 189"/>
                    <a:gd name="T97" fmla="*/ 14075 h 184"/>
                    <a:gd name="T98" fmla="*/ 22981 w 189"/>
                    <a:gd name="T99" fmla="*/ 13958 h 184"/>
                    <a:gd name="T100" fmla="*/ 24318 w 189"/>
                    <a:gd name="T101" fmla="*/ 13841 h 184"/>
                    <a:gd name="T102" fmla="*/ 24712 w 189"/>
                    <a:gd name="T103" fmla="*/ 13602 h 184"/>
                    <a:gd name="T104" fmla="*/ 24866 w 189"/>
                    <a:gd name="T105" fmla="*/ 13246 h 184"/>
                    <a:gd name="T106" fmla="*/ 24999 w 189"/>
                    <a:gd name="T107" fmla="*/ 12313 h 184"/>
                    <a:gd name="T108" fmla="*/ 25260 w 189"/>
                    <a:gd name="T109" fmla="*/ 11742 h 184"/>
                    <a:gd name="T110" fmla="*/ 25132 w 189"/>
                    <a:gd name="T111" fmla="*/ 10576 h 184"/>
                    <a:gd name="T112" fmla="*/ 24866 w 189"/>
                    <a:gd name="T113" fmla="*/ 10220 h 184"/>
                    <a:gd name="T114" fmla="*/ 24712 w 189"/>
                    <a:gd name="T115" fmla="*/ 9527 h 184"/>
                    <a:gd name="T116" fmla="*/ 24185 w 189"/>
                    <a:gd name="T117" fmla="*/ 6169 h 184"/>
                    <a:gd name="T118" fmla="*/ 23370 w 189"/>
                    <a:gd name="T119" fmla="*/ 5930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52" name="Freeform 14"/>
                <p:cNvSpPr>
                  <a:spLocks/>
                </p:cNvSpPr>
                <p:nvPr/>
              </p:nvSpPr>
              <p:spPr bwMode="auto">
                <a:xfrm>
                  <a:off x="4373" y="1453"/>
                  <a:ext cx="522" cy="380"/>
                </a:xfrm>
                <a:custGeom>
                  <a:avLst/>
                  <a:gdLst>
                    <a:gd name="T0" fmla="*/ 10450 w 102"/>
                    <a:gd name="T1" fmla="*/ 8092 h 78"/>
                    <a:gd name="T2" fmla="*/ 10189 w 102"/>
                    <a:gd name="T3" fmla="*/ 8448 h 78"/>
                    <a:gd name="T4" fmla="*/ 10056 w 102"/>
                    <a:gd name="T5" fmla="*/ 8662 h 78"/>
                    <a:gd name="T6" fmla="*/ 10056 w 102"/>
                    <a:gd name="T7" fmla="*/ 9018 h 78"/>
                    <a:gd name="T8" fmla="*/ 10317 w 102"/>
                    <a:gd name="T9" fmla="*/ 8784 h 78"/>
                    <a:gd name="T10" fmla="*/ 10870 w 102"/>
                    <a:gd name="T11" fmla="*/ 8662 h 78"/>
                    <a:gd name="T12" fmla="*/ 11653 w 102"/>
                    <a:gd name="T13" fmla="*/ 8448 h 78"/>
                    <a:gd name="T14" fmla="*/ 12861 w 102"/>
                    <a:gd name="T15" fmla="*/ 7644 h 78"/>
                    <a:gd name="T16" fmla="*/ 13280 w 102"/>
                    <a:gd name="T17" fmla="*/ 7405 h 78"/>
                    <a:gd name="T18" fmla="*/ 13669 w 102"/>
                    <a:gd name="T19" fmla="*/ 7049 h 78"/>
                    <a:gd name="T20" fmla="*/ 13408 w 102"/>
                    <a:gd name="T21" fmla="*/ 7166 h 78"/>
                    <a:gd name="T22" fmla="*/ 12989 w 102"/>
                    <a:gd name="T23" fmla="*/ 7405 h 78"/>
                    <a:gd name="T24" fmla="*/ 12600 w 102"/>
                    <a:gd name="T25" fmla="*/ 7522 h 78"/>
                    <a:gd name="T26" fmla="*/ 12989 w 102"/>
                    <a:gd name="T27" fmla="*/ 7049 h 78"/>
                    <a:gd name="T28" fmla="*/ 12728 w 102"/>
                    <a:gd name="T29" fmla="*/ 7166 h 78"/>
                    <a:gd name="T30" fmla="*/ 11525 w 102"/>
                    <a:gd name="T31" fmla="*/ 7736 h 78"/>
                    <a:gd name="T32" fmla="*/ 10711 w 102"/>
                    <a:gd name="T33" fmla="*/ 8331 h 78"/>
                    <a:gd name="T34" fmla="*/ 10583 w 102"/>
                    <a:gd name="T35" fmla="*/ 7858 h 78"/>
                    <a:gd name="T36" fmla="*/ 10870 w 102"/>
                    <a:gd name="T37" fmla="*/ 7405 h 78"/>
                    <a:gd name="T38" fmla="*/ 10583 w 102"/>
                    <a:gd name="T39" fmla="*/ 5671 h 78"/>
                    <a:gd name="T40" fmla="*/ 10317 w 102"/>
                    <a:gd name="T41" fmla="*/ 3941 h 78"/>
                    <a:gd name="T42" fmla="*/ 10056 w 102"/>
                    <a:gd name="T43" fmla="*/ 2894 h 78"/>
                    <a:gd name="T44" fmla="*/ 9928 w 102"/>
                    <a:gd name="T45" fmla="*/ 2777 h 78"/>
                    <a:gd name="T46" fmla="*/ 9795 w 102"/>
                    <a:gd name="T47" fmla="*/ 2421 h 78"/>
                    <a:gd name="T48" fmla="*/ 9637 w 102"/>
                    <a:gd name="T49" fmla="*/ 1379 h 78"/>
                    <a:gd name="T50" fmla="*/ 9248 w 102"/>
                    <a:gd name="T51" fmla="*/ 356 h 78"/>
                    <a:gd name="T52" fmla="*/ 9115 w 102"/>
                    <a:gd name="T53" fmla="*/ 0 h 78"/>
                    <a:gd name="T54" fmla="*/ 6837 w 102"/>
                    <a:gd name="T55" fmla="*/ 453 h 78"/>
                    <a:gd name="T56" fmla="*/ 5629 w 102"/>
                    <a:gd name="T57" fmla="*/ 1613 h 78"/>
                    <a:gd name="T58" fmla="*/ 5501 w 102"/>
                    <a:gd name="T59" fmla="*/ 2090 h 78"/>
                    <a:gd name="T60" fmla="*/ 4821 w 102"/>
                    <a:gd name="T61" fmla="*/ 2660 h 78"/>
                    <a:gd name="T62" fmla="*/ 5082 w 102"/>
                    <a:gd name="T63" fmla="*/ 2894 h 78"/>
                    <a:gd name="T64" fmla="*/ 5082 w 102"/>
                    <a:gd name="T65" fmla="*/ 3133 h 78"/>
                    <a:gd name="T66" fmla="*/ 5240 w 102"/>
                    <a:gd name="T67" fmla="*/ 3703 h 78"/>
                    <a:gd name="T68" fmla="*/ 4033 w 102"/>
                    <a:gd name="T69" fmla="*/ 4511 h 78"/>
                    <a:gd name="T70" fmla="*/ 2538 w 102"/>
                    <a:gd name="T71" fmla="*/ 4511 h 78"/>
                    <a:gd name="T72" fmla="*/ 1203 w 102"/>
                    <a:gd name="T73" fmla="*/ 4867 h 78"/>
                    <a:gd name="T74" fmla="*/ 814 w 102"/>
                    <a:gd name="T75" fmla="*/ 5315 h 78"/>
                    <a:gd name="T76" fmla="*/ 1203 w 102"/>
                    <a:gd name="T77" fmla="*/ 6007 h 78"/>
                    <a:gd name="T78" fmla="*/ 261 w 102"/>
                    <a:gd name="T79" fmla="*/ 6933 h 78"/>
                    <a:gd name="T80" fmla="*/ 7518 w 102"/>
                    <a:gd name="T81" fmla="*/ 6363 h 78"/>
                    <a:gd name="T82" fmla="*/ 7646 w 102"/>
                    <a:gd name="T83" fmla="*/ 6596 h 78"/>
                    <a:gd name="T84" fmla="*/ 7912 w 102"/>
                    <a:gd name="T85" fmla="*/ 6718 h 78"/>
                    <a:gd name="T86" fmla="*/ 8301 w 102"/>
                    <a:gd name="T87" fmla="*/ 7288 h 78"/>
                    <a:gd name="T88" fmla="*/ 8854 w 102"/>
                    <a:gd name="T89" fmla="*/ 7405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53" name="Freeform 15"/>
                <p:cNvSpPr>
                  <a:spLocks/>
                </p:cNvSpPr>
                <p:nvPr/>
              </p:nvSpPr>
              <p:spPr bwMode="auto">
                <a:xfrm>
                  <a:off x="4721" y="1428"/>
                  <a:ext cx="118" cy="205"/>
                </a:xfrm>
                <a:custGeom>
                  <a:avLst/>
                  <a:gdLst>
                    <a:gd name="T0" fmla="*/ 0 w 23"/>
                    <a:gd name="T1" fmla="*/ 571 h 42"/>
                    <a:gd name="T2" fmla="*/ 133 w 23"/>
                    <a:gd name="T3" fmla="*/ 810 h 42"/>
                    <a:gd name="T4" fmla="*/ 0 w 23"/>
                    <a:gd name="T5" fmla="*/ 927 h 42"/>
                    <a:gd name="T6" fmla="*/ 133 w 23"/>
                    <a:gd name="T7" fmla="*/ 927 h 42"/>
                    <a:gd name="T8" fmla="*/ 133 w 23"/>
                    <a:gd name="T9" fmla="*/ 1049 h 42"/>
                    <a:gd name="T10" fmla="*/ 395 w 23"/>
                    <a:gd name="T11" fmla="*/ 1620 h 42"/>
                    <a:gd name="T12" fmla="*/ 554 w 23"/>
                    <a:gd name="T13" fmla="*/ 1977 h 42"/>
                    <a:gd name="T14" fmla="*/ 395 w 23"/>
                    <a:gd name="T15" fmla="*/ 2216 h 42"/>
                    <a:gd name="T16" fmla="*/ 395 w 23"/>
                    <a:gd name="T17" fmla="*/ 2455 h 42"/>
                    <a:gd name="T18" fmla="*/ 682 w 23"/>
                    <a:gd name="T19" fmla="*/ 3026 h 42"/>
                    <a:gd name="T20" fmla="*/ 682 w 23"/>
                    <a:gd name="T21" fmla="*/ 3265 h 42"/>
                    <a:gd name="T22" fmla="*/ 682 w 23"/>
                    <a:gd name="T23" fmla="*/ 3383 h 42"/>
                    <a:gd name="T24" fmla="*/ 816 w 23"/>
                    <a:gd name="T25" fmla="*/ 3383 h 42"/>
                    <a:gd name="T26" fmla="*/ 682 w 23"/>
                    <a:gd name="T27" fmla="*/ 3265 h 42"/>
                    <a:gd name="T28" fmla="*/ 816 w 23"/>
                    <a:gd name="T29" fmla="*/ 3265 h 42"/>
                    <a:gd name="T30" fmla="*/ 949 w 23"/>
                    <a:gd name="T31" fmla="*/ 3480 h 42"/>
                    <a:gd name="T32" fmla="*/ 1077 w 23"/>
                    <a:gd name="T33" fmla="*/ 3954 h 42"/>
                    <a:gd name="T34" fmla="*/ 1077 w 23"/>
                    <a:gd name="T35" fmla="*/ 4310 h 42"/>
                    <a:gd name="T36" fmla="*/ 1211 w 23"/>
                    <a:gd name="T37" fmla="*/ 4525 h 42"/>
                    <a:gd name="T38" fmla="*/ 1344 w 23"/>
                    <a:gd name="T39" fmla="*/ 4886 h 42"/>
                    <a:gd name="T40" fmla="*/ 2709 w 23"/>
                    <a:gd name="T41" fmla="*/ 4647 h 42"/>
                    <a:gd name="T42" fmla="*/ 2555 w 23"/>
                    <a:gd name="T43" fmla="*/ 4525 h 42"/>
                    <a:gd name="T44" fmla="*/ 2422 w 23"/>
                    <a:gd name="T45" fmla="*/ 4408 h 42"/>
                    <a:gd name="T46" fmla="*/ 2422 w 23"/>
                    <a:gd name="T47" fmla="*/ 4310 h 42"/>
                    <a:gd name="T48" fmla="*/ 2555 w 23"/>
                    <a:gd name="T49" fmla="*/ 4193 h 42"/>
                    <a:gd name="T50" fmla="*/ 2422 w 23"/>
                    <a:gd name="T51" fmla="*/ 3954 h 42"/>
                    <a:gd name="T52" fmla="*/ 2422 w 23"/>
                    <a:gd name="T53" fmla="*/ 3143 h 42"/>
                    <a:gd name="T54" fmla="*/ 2422 w 23"/>
                    <a:gd name="T55" fmla="*/ 2904 h 42"/>
                    <a:gd name="T56" fmla="*/ 2555 w 23"/>
                    <a:gd name="T57" fmla="*/ 2455 h 42"/>
                    <a:gd name="T58" fmla="*/ 2555 w 23"/>
                    <a:gd name="T59" fmla="*/ 2216 h 42"/>
                    <a:gd name="T60" fmla="*/ 2555 w 23"/>
                    <a:gd name="T61" fmla="*/ 1977 h 42"/>
                    <a:gd name="T62" fmla="*/ 2555 w 23"/>
                    <a:gd name="T63" fmla="*/ 1738 h 42"/>
                    <a:gd name="T64" fmla="*/ 2555 w 23"/>
                    <a:gd name="T65" fmla="*/ 1620 h 42"/>
                    <a:gd name="T66" fmla="*/ 2555 w 23"/>
                    <a:gd name="T67" fmla="*/ 1498 h 42"/>
                    <a:gd name="T68" fmla="*/ 2976 w 23"/>
                    <a:gd name="T69" fmla="*/ 1289 h 42"/>
                    <a:gd name="T70" fmla="*/ 3104 w 23"/>
                    <a:gd name="T71" fmla="*/ 810 h 42"/>
                    <a:gd name="T72" fmla="*/ 2976 w 23"/>
                    <a:gd name="T73" fmla="*/ 571 h 42"/>
                    <a:gd name="T74" fmla="*/ 2976 w 23"/>
                    <a:gd name="T75" fmla="*/ 356 h 42"/>
                    <a:gd name="T76" fmla="*/ 2976 w 23"/>
                    <a:gd name="T77" fmla="*/ 356 h 42"/>
                    <a:gd name="T78" fmla="*/ 2976 w 23"/>
                    <a:gd name="T79" fmla="*/ 239 h 42"/>
                    <a:gd name="T80" fmla="*/ 2842 w 23"/>
                    <a:gd name="T81" fmla="*/ 0 h 42"/>
                    <a:gd name="T82" fmla="*/ 0 w 23"/>
                    <a:gd name="T83" fmla="*/ 571 h 42"/>
                    <a:gd name="T84" fmla="*/ 0 w 23"/>
                    <a:gd name="T85" fmla="*/ 571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54" name="Freeform 16"/>
                <p:cNvSpPr>
                  <a:spLocks/>
                </p:cNvSpPr>
                <p:nvPr/>
              </p:nvSpPr>
              <p:spPr bwMode="auto">
                <a:xfrm>
                  <a:off x="2096" y="1760"/>
                  <a:ext cx="390" cy="458"/>
                </a:xfrm>
                <a:custGeom>
                  <a:avLst/>
                  <a:gdLst>
                    <a:gd name="T0" fmla="*/ 8929 w 76"/>
                    <a:gd name="T1" fmla="*/ 10875 h 94"/>
                    <a:gd name="T2" fmla="*/ 10268 w 76"/>
                    <a:gd name="T3" fmla="*/ 3133 h 94"/>
                    <a:gd name="T4" fmla="*/ 6897 w 76"/>
                    <a:gd name="T5" fmla="*/ 2660 h 94"/>
                    <a:gd name="T6" fmla="*/ 7164 w 76"/>
                    <a:gd name="T7" fmla="*/ 687 h 94"/>
                    <a:gd name="T8" fmla="*/ 2160 w 76"/>
                    <a:gd name="T9" fmla="*/ 0 h 94"/>
                    <a:gd name="T10" fmla="*/ 0 w 76"/>
                    <a:gd name="T11" fmla="*/ 9711 h 94"/>
                    <a:gd name="T12" fmla="*/ 0 w 76"/>
                    <a:gd name="T13" fmla="*/ 9711 h 94"/>
                    <a:gd name="T14" fmla="*/ 8929 w 76"/>
                    <a:gd name="T15" fmla="*/ 10875 h 94"/>
                    <a:gd name="T16" fmla="*/ 8929 w 76"/>
                    <a:gd name="T17" fmla="*/ 10875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55" name="Freeform 18"/>
                <p:cNvSpPr>
                  <a:spLocks/>
                </p:cNvSpPr>
                <p:nvPr/>
              </p:nvSpPr>
              <p:spPr bwMode="auto">
                <a:xfrm>
                  <a:off x="1537" y="1282"/>
                  <a:ext cx="555" cy="439"/>
                </a:xfrm>
                <a:custGeom>
                  <a:avLst/>
                  <a:gdLst>
                    <a:gd name="T0" fmla="*/ 0 w 108"/>
                    <a:gd name="T1" fmla="*/ 7780 h 90"/>
                    <a:gd name="T2" fmla="*/ 0 w 108"/>
                    <a:gd name="T3" fmla="*/ 7185 h 90"/>
                    <a:gd name="T4" fmla="*/ 134 w 108"/>
                    <a:gd name="T5" fmla="*/ 6614 h 90"/>
                    <a:gd name="T6" fmla="*/ 262 w 108"/>
                    <a:gd name="T7" fmla="*/ 5927 h 90"/>
                    <a:gd name="T8" fmla="*/ 396 w 108"/>
                    <a:gd name="T9" fmla="*/ 5687 h 90"/>
                    <a:gd name="T10" fmla="*/ 689 w 108"/>
                    <a:gd name="T11" fmla="*/ 5448 h 90"/>
                    <a:gd name="T12" fmla="*/ 689 w 108"/>
                    <a:gd name="T13" fmla="*/ 5234 h 90"/>
                    <a:gd name="T14" fmla="*/ 1346 w 108"/>
                    <a:gd name="T15" fmla="*/ 4283 h 90"/>
                    <a:gd name="T16" fmla="*/ 2163 w 108"/>
                    <a:gd name="T17" fmla="*/ 2663 h 90"/>
                    <a:gd name="T18" fmla="*/ 2718 w 108"/>
                    <a:gd name="T19" fmla="*/ 1497 h 90"/>
                    <a:gd name="T20" fmla="*/ 3248 w 108"/>
                    <a:gd name="T21" fmla="*/ 356 h 90"/>
                    <a:gd name="T22" fmla="*/ 3248 w 108"/>
                    <a:gd name="T23" fmla="*/ 0 h 90"/>
                    <a:gd name="T24" fmla="*/ 3669 w 108"/>
                    <a:gd name="T25" fmla="*/ 0 h 90"/>
                    <a:gd name="T26" fmla="*/ 4065 w 108"/>
                    <a:gd name="T27" fmla="*/ 117 h 90"/>
                    <a:gd name="T28" fmla="*/ 4198 w 108"/>
                    <a:gd name="T29" fmla="*/ 239 h 90"/>
                    <a:gd name="T30" fmla="*/ 4753 w 108"/>
                    <a:gd name="T31" fmla="*/ 571 h 90"/>
                    <a:gd name="T32" fmla="*/ 4753 w 108"/>
                    <a:gd name="T33" fmla="*/ 927 h 90"/>
                    <a:gd name="T34" fmla="*/ 4887 w 108"/>
                    <a:gd name="T35" fmla="*/ 1619 h 90"/>
                    <a:gd name="T36" fmla="*/ 5838 w 108"/>
                    <a:gd name="T37" fmla="*/ 1854 h 90"/>
                    <a:gd name="T38" fmla="*/ 6521 w 108"/>
                    <a:gd name="T39" fmla="*/ 1854 h 90"/>
                    <a:gd name="T40" fmla="*/ 7343 w 108"/>
                    <a:gd name="T41" fmla="*/ 2093 h 90"/>
                    <a:gd name="T42" fmla="*/ 8263 w 108"/>
                    <a:gd name="T43" fmla="*/ 2093 h 90"/>
                    <a:gd name="T44" fmla="*/ 8818 w 108"/>
                    <a:gd name="T45" fmla="*/ 2215 h 90"/>
                    <a:gd name="T46" fmla="*/ 9214 w 108"/>
                    <a:gd name="T47" fmla="*/ 2093 h 90"/>
                    <a:gd name="T48" fmla="*/ 9641 w 108"/>
                    <a:gd name="T49" fmla="*/ 2215 h 90"/>
                    <a:gd name="T50" fmla="*/ 10036 w 108"/>
                    <a:gd name="T51" fmla="*/ 2093 h 90"/>
                    <a:gd name="T52" fmla="*/ 10324 w 108"/>
                    <a:gd name="T53" fmla="*/ 2215 h 90"/>
                    <a:gd name="T54" fmla="*/ 10720 w 108"/>
                    <a:gd name="T55" fmla="*/ 2215 h 90"/>
                    <a:gd name="T56" fmla="*/ 14101 w 108"/>
                    <a:gd name="T57" fmla="*/ 2785 h 90"/>
                    <a:gd name="T58" fmla="*/ 14260 w 108"/>
                    <a:gd name="T59" fmla="*/ 3141 h 90"/>
                    <a:gd name="T60" fmla="*/ 14656 w 108"/>
                    <a:gd name="T61" fmla="*/ 3258 h 90"/>
                    <a:gd name="T62" fmla="*/ 13839 w 108"/>
                    <a:gd name="T63" fmla="*/ 4639 h 90"/>
                    <a:gd name="T64" fmla="*/ 13705 w 108"/>
                    <a:gd name="T65" fmla="*/ 4878 h 90"/>
                    <a:gd name="T66" fmla="*/ 13310 w 108"/>
                    <a:gd name="T67" fmla="*/ 5117 h 90"/>
                    <a:gd name="T68" fmla="*/ 12755 w 108"/>
                    <a:gd name="T69" fmla="*/ 5927 h 90"/>
                    <a:gd name="T70" fmla="*/ 13150 w 108"/>
                    <a:gd name="T71" fmla="*/ 6161 h 90"/>
                    <a:gd name="T72" fmla="*/ 13150 w 108"/>
                    <a:gd name="T73" fmla="*/ 6375 h 90"/>
                    <a:gd name="T74" fmla="*/ 13017 w 108"/>
                    <a:gd name="T75" fmla="*/ 6497 h 90"/>
                    <a:gd name="T76" fmla="*/ 12888 w 108"/>
                    <a:gd name="T77" fmla="*/ 6970 h 90"/>
                    <a:gd name="T78" fmla="*/ 7051 w 108"/>
                    <a:gd name="T79" fmla="*/ 9399 h 90"/>
                    <a:gd name="T80" fmla="*/ 134 w 108"/>
                    <a:gd name="T81" fmla="*/ 789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56" name="Freeform 21"/>
                <p:cNvSpPr>
                  <a:spLocks/>
                </p:cNvSpPr>
                <p:nvPr/>
              </p:nvSpPr>
              <p:spPr bwMode="auto">
                <a:xfrm>
                  <a:off x="1738" y="1677"/>
                  <a:ext cx="440" cy="649"/>
                </a:xfrm>
                <a:custGeom>
                  <a:avLst/>
                  <a:gdLst>
                    <a:gd name="T0" fmla="*/ 1755 w 86"/>
                    <a:gd name="T1" fmla="*/ 0 h 133"/>
                    <a:gd name="T2" fmla="*/ 0 w 86"/>
                    <a:gd name="T3" fmla="*/ 5929 h 133"/>
                    <a:gd name="T4" fmla="*/ 7511 w 86"/>
                    <a:gd name="T5" fmla="*/ 15454 h 133"/>
                    <a:gd name="T6" fmla="*/ 7511 w 86"/>
                    <a:gd name="T7" fmla="*/ 15337 h 133"/>
                    <a:gd name="T8" fmla="*/ 7511 w 86"/>
                    <a:gd name="T9" fmla="*/ 15215 h 133"/>
                    <a:gd name="T10" fmla="*/ 7644 w 86"/>
                    <a:gd name="T11" fmla="*/ 14761 h 133"/>
                    <a:gd name="T12" fmla="*/ 7644 w 86"/>
                    <a:gd name="T13" fmla="*/ 14644 h 133"/>
                    <a:gd name="T14" fmla="*/ 7644 w 86"/>
                    <a:gd name="T15" fmla="*/ 13717 h 133"/>
                    <a:gd name="T16" fmla="*/ 7644 w 86"/>
                    <a:gd name="T17" fmla="*/ 13361 h 133"/>
                    <a:gd name="T18" fmla="*/ 7644 w 86"/>
                    <a:gd name="T19" fmla="*/ 13239 h 133"/>
                    <a:gd name="T20" fmla="*/ 8038 w 86"/>
                    <a:gd name="T21" fmla="*/ 13239 h 133"/>
                    <a:gd name="T22" fmla="*/ 8299 w 86"/>
                    <a:gd name="T23" fmla="*/ 13239 h 133"/>
                    <a:gd name="T24" fmla="*/ 8427 w 86"/>
                    <a:gd name="T25" fmla="*/ 13361 h 133"/>
                    <a:gd name="T26" fmla="*/ 8427 w 86"/>
                    <a:gd name="T27" fmla="*/ 13478 h 133"/>
                    <a:gd name="T28" fmla="*/ 8560 w 86"/>
                    <a:gd name="T29" fmla="*/ 13595 h 133"/>
                    <a:gd name="T30" fmla="*/ 8846 w 86"/>
                    <a:gd name="T31" fmla="*/ 13595 h 133"/>
                    <a:gd name="T32" fmla="*/ 9107 w 86"/>
                    <a:gd name="T33" fmla="*/ 12785 h 133"/>
                    <a:gd name="T34" fmla="*/ 9373 w 86"/>
                    <a:gd name="T35" fmla="*/ 11741 h 133"/>
                    <a:gd name="T36" fmla="*/ 11517 w 86"/>
                    <a:gd name="T37" fmla="*/ 1976 h 133"/>
                    <a:gd name="T38" fmla="*/ 6569 w 86"/>
                    <a:gd name="T39" fmla="*/ 1049 h 133"/>
                    <a:gd name="T40" fmla="*/ 1755 w 86"/>
                    <a:gd name="T41" fmla="*/ 0 h 133"/>
                    <a:gd name="T42" fmla="*/ 1755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57" name="Freeform 22"/>
                <p:cNvSpPr>
                  <a:spLocks/>
                </p:cNvSpPr>
                <p:nvPr/>
              </p:nvSpPr>
              <p:spPr bwMode="auto">
                <a:xfrm>
                  <a:off x="1968" y="2170"/>
                  <a:ext cx="467" cy="517"/>
                </a:xfrm>
                <a:custGeom>
                  <a:avLst/>
                  <a:gdLst>
                    <a:gd name="T0" fmla="*/ 10536 w 91"/>
                    <a:gd name="T1" fmla="*/ 12301 h 106"/>
                    <a:gd name="T2" fmla="*/ 12301 w 91"/>
                    <a:gd name="T3" fmla="*/ 1166 h 106"/>
                    <a:gd name="T4" fmla="*/ 3372 w 91"/>
                    <a:gd name="T5" fmla="*/ 0 h 106"/>
                    <a:gd name="T6" fmla="*/ 3372 w 91"/>
                    <a:gd name="T7" fmla="*/ 0 h 106"/>
                    <a:gd name="T8" fmla="*/ 3110 w 91"/>
                    <a:gd name="T9" fmla="*/ 1049 h 106"/>
                    <a:gd name="T10" fmla="*/ 2843 w 91"/>
                    <a:gd name="T11" fmla="*/ 1853 h 106"/>
                    <a:gd name="T12" fmla="*/ 2581 w 91"/>
                    <a:gd name="T13" fmla="*/ 1853 h 106"/>
                    <a:gd name="T14" fmla="*/ 2422 w 91"/>
                    <a:gd name="T15" fmla="*/ 1736 h 106"/>
                    <a:gd name="T16" fmla="*/ 2422 w 91"/>
                    <a:gd name="T17" fmla="*/ 1619 h 106"/>
                    <a:gd name="T18" fmla="*/ 2289 w 91"/>
                    <a:gd name="T19" fmla="*/ 1497 h 106"/>
                    <a:gd name="T20" fmla="*/ 2027 w 91"/>
                    <a:gd name="T21" fmla="*/ 1497 h 106"/>
                    <a:gd name="T22" fmla="*/ 1632 w 91"/>
                    <a:gd name="T23" fmla="*/ 1497 h 106"/>
                    <a:gd name="T24" fmla="*/ 1632 w 91"/>
                    <a:gd name="T25" fmla="*/ 1619 h 106"/>
                    <a:gd name="T26" fmla="*/ 1632 w 91"/>
                    <a:gd name="T27" fmla="*/ 1975 h 106"/>
                    <a:gd name="T28" fmla="*/ 1632 w 91"/>
                    <a:gd name="T29" fmla="*/ 2902 h 106"/>
                    <a:gd name="T30" fmla="*/ 1632 w 91"/>
                    <a:gd name="T31" fmla="*/ 3019 h 106"/>
                    <a:gd name="T32" fmla="*/ 1473 w 91"/>
                    <a:gd name="T33" fmla="*/ 3473 h 106"/>
                    <a:gd name="T34" fmla="*/ 1473 w 91"/>
                    <a:gd name="T35" fmla="*/ 3590 h 106"/>
                    <a:gd name="T36" fmla="*/ 1473 w 91"/>
                    <a:gd name="T37" fmla="*/ 3712 h 106"/>
                    <a:gd name="T38" fmla="*/ 1473 w 91"/>
                    <a:gd name="T39" fmla="*/ 3951 h 106"/>
                    <a:gd name="T40" fmla="*/ 1473 w 91"/>
                    <a:gd name="T41" fmla="*/ 4068 h 106"/>
                    <a:gd name="T42" fmla="*/ 1473 w 91"/>
                    <a:gd name="T43" fmla="*/ 4185 h 106"/>
                    <a:gd name="T44" fmla="*/ 1632 w 91"/>
                    <a:gd name="T45" fmla="*/ 4399 h 106"/>
                    <a:gd name="T46" fmla="*/ 1632 w 91"/>
                    <a:gd name="T47" fmla="*/ 4521 h 106"/>
                    <a:gd name="T48" fmla="*/ 1632 w 91"/>
                    <a:gd name="T49" fmla="*/ 4755 h 106"/>
                    <a:gd name="T50" fmla="*/ 1765 w 91"/>
                    <a:gd name="T51" fmla="*/ 4994 h 106"/>
                    <a:gd name="T52" fmla="*/ 1765 w 91"/>
                    <a:gd name="T53" fmla="*/ 4994 h 106"/>
                    <a:gd name="T54" fmla="*/ 1894 w 91"/>
                    <a:gd name="T55" fmla="*/ 5116 h 106"/>
                    <a:gd name="T56" fmla="*/ 2027 w 91"/>
                    <a:gd name="T57" fmla="*/ 5331 h 106"/>
                    <a:gd name="T58" fmla="*/ 1894 w 91"/>
                    <a:gd name="T59" fmla="*/ 5331 h 106"/>
                    <a:gd name="T60" fmla="*/ 1894 w 91"/>
                    <a:gd name="T61" fmla="*/ 5331 h 106"/>
                    <a:gd name="T62" fmla="*/ 1632 w 91"/>
                    <a:gd name="T63" fmla="*/ 5448 h 106"/>
                    <a:gd name="T64" fmla="*/ 1345 w 91"/>
                    <a:gd name="T65" fmla="*/ 5565 h 106"/>
                    <a:gd name="T66" fmla="*/ 1211 w 91"/>
                    <a:gd name="T67" fmla="*/ 5804 h 106"/>
                    <a:gd name="T68" fmla="*/ 949 w 91"/>
                    <a:gd name="T69" fmla="*/ 6375 h 106"/>
                    <a:gd name="T70" fmla="*/ 683 w 91"/>
                    <a:gd name="T71" fmla="*/ 6731 h 106"/>
                    <a:gd name="T72" fmla="*/ 395 w 91"/>
                    <a:gd name="T73" fmla="*/ 6731 h 106"/>
                    <a:gd name="T74" fmla="*/ 395 w 91"/>
                    <a:gd name="T75" fmla="*/ 6853 h 106"/>
                    <a:gd name="T76" fmla="*/ 554 w 91"/>
                    <a:gd name="T77" fmla="*/ 6970 h 106"/>
                    <a:gd name="T78" fmla="*/ 395 w 91"/>
                    <a:gd name="T79" fmla="*/ 7087 h 106"/>
                    <a:gd name="T80" fmla="*/ 395 w 91"/>
                    <a:gd name="T81" fmla="*/ 7301 h 106"/>
                    <a:gd name="T82" fmla="*/ 395 w 91"/>
                    <a:gd name="T83" fmla="*/ 7423 h 106"/>
                    <a:gd name="T84" fmla="*/ 683 w 91"/>
                    <a:gd name="T85" fmla="*/ 7662 h 106"/>
                    <a:gd name="T86" fmla="*/ 816 w 91"/>
                    <a:gd name="T87" fmla="*/ 7779 h 106"/>
                    <a:gd name="T88" fmla="*/ 683 w 91"/>
                    <a:gd name="T89" fmla="*/ 7779 h 106"/>
                    <a:gd name="T90" fmla="*/ 683 w 91"/>
                    <a:gd name="T91" fmla="*/ 8018 h 106"/>
                    <a:gd name="T92" fmla="*/ 554 w 91"/>
                    <a:gd name="T93" fmla="*/ 8111 h 106"/>
                    <a:gd name="T94" fmla="*/ 395 w 91"/>
                    <a:gd name="T95" fmla="*/ 8111 h 106"/>
                    <a:gd name="T96" fmla="*/ 133 w 91"/>
                    <a:gd name="T97" fmla="*/ 8018 h 106"/>
                    <a:gd name="T98" fmla="*/ 0 w 91"/>
                    <a:gd name="T99" fmla="*/ 8467 h 106"/>
                    <a:gd name="T100" fmla="*/ 6610 w 91"/>
                    <a:gd name="T101" fmla="*/ 11823 h 106"/>
                    <a:gd name="T102" fmla="*/ 10536 w 91"/>
                    <a:gd name="T103" fmla="*/ 12301 h 106"/>
                    <a:gd name="T104" fmla="*/ 10536 w 91"/>
                    <a:gd name="T105" fmla="*/ 12301 h 106"/>
                    <a:gd name="T106" fmla="*/ 10536 w 91"/>
                    <a:gd name="T107" fmla="*/ 12301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58" name="Freeform 23"/>
                <p:cNvSpPr>
                  <a:spLocks/>
                </p:cNvSpPr>
                <p:nvPr/>
              </p:nvSpPr>
              <p:spPr bwMode="auto">
                <a:xfrm>
                  <a:off x="3265" y="1248"/>
                  <a:ext cx="456" cy="487"/>
                </a:xfrm>
                <a:custGeom>
                  <a:avLst/>
                  <a:gdLst>
                    <a:gd name="T0" fmla="*/ 1076 w 89"/>
                    <a:gd name="T1" fmla="*/ 7967 h 100"/>
                    <a:gd name="T2" fmla="*/ 523 w 89"/>
                    <a:gd name="T3" fmla="*/ 7398 h 100"/>
                    <a:gd name="T4" fmla="*/ 943 w 89"/>
                    <a:gd name="T5" fmla="*/ 6925 h 100"/>
                    <a:gd name="T6" fmla="*/ 943 w 89"/>
                    <a:gd name="T7" fmla="*/ 6477 h 100"/>
                    <a:gd name="T8" fmla="*/ 681 w 89"/>
                    <a:gd name="T9" fmla="*/ 5430 h 100"/>
                    <a:gd name="T10" fmla="*/ 681 w 89"/>
                    <a:gd name="T11" fmla="*/ 4958 h 100"/>
                    <a:gd name="T12" fmla="*/ 523 w 89"/>
                    <a:gd name="T13" fmla="*/ 3818 h 100"/>
                    <a:gd name="T14" fmla="*/ 261 w 89"/>
                    <a:gd name="T15" fmla="*/ 3010 h 100"/>
                    <a:gd name="T16" fmla="*/ 0 w 89"/>
                    <a:gd name="T17" fmla="*/ 1851 h 100"/>
                    <a:gd name="T18" fmla="*/ 133 w 89"/>
                    <a:gd name="T19" fmla="*/ 1373 h 100"/>
                    <a:gd name="T20" fmla="*/ 0 w 89"/>
                    <a:gd name="T21" fmla="*/ 808 h 100"/>
                    <a:gd name="T22" fmla="*/ 3100 w 89"/>
                    <a:gd name="T23" fmla="*/ 356 h 100"/>
                    <a:gd name="T24" fmla="*/ 3361 w 89"/>
                    <a:gd name="T25" fmla="*/ 117 h 100"/>
                    <a:gd name="T26" fmla="*/ 3756 w 89"/>
                    <a:gd name="T27" fmla="*/ 570 h 100"/>
                    <a:gd name="T28" fmla="*/ 3756 w 89"/>
                    <a:gd name="T29" fmla="*/ 1164 h 100"/>
                    <a:gd name="T30" fmla="*/ 4304 w 89"/>
                    <a:gd name="T31" fmla="*/ 1373 h 100"/>
                    <a:gd name="T32" fmla="*/ 4570 w 89"/>
                    <a:gd name="T33" fmla="*/ 1495 h 100"/>
                    <a:gd name="T34" fmla="*/ 5118 w 89"/>
                    <a:gd name="T35" fmla="*/ 1495 h 100"/>
                    <a:gd name="T36" fmla="*/ 5252 w 89"/>
                    <a:gd name="T37" fmla="*/ 1612 h 100"/>
                    <a:gd name="T38" fmla="*/ 5774 w 89"/>
                    <a:gd name="T39" fmla="*/ 1495 h 100"/>
                    <a:gd name="T40" fmla="*/ 6850 w 89"/>
                    <a:gd name="T41" fmla="*/ 1612 h 100"/>
                    <a:gd name="T42" fmla="*/ 6983 w 89"/>
                    <a:gd name="T43" fmla="*/ 1734 h 100"/>
                    <a:gd name="T44" fmla="*/ 7142 w 89"/>
                    <a:gd name="T45" fmla="*/ 1734 h 100"/>
                    <a:gd name="T46" fmla="*/ 7270 w 89"/>
                    <a:gd name="T47" fmla="*/ 2089 h 100"/>
                    <a:gd name="T48" fmla="*/ 7665 w 89"/>
                    <a:gd name="T49" fmla="*/ 1967 h 100"/>
                    <a:gd name="T50" fmla="*/ 7926 w 89"/>
                    <a:gd name="T51" fmla="*/ 1967 h 100"/>
                    <a:gd name="T52" fmla="*/ 8346 w 89"/>
                    <a:gd name="T53" fmla="*/ 2206 h 100"/>
                    <a:gd name="T54" fmla="*/ 8613 w 89"/>
                    <a:gd name="T55" fmla="*/ 2420 h 100"/>
                    <a:gd name="T56" fmla="*/ 9135 w 89"/>
                    <a:gd name="T57" fmla="*/ 2420 h 100"/>
                    <a:gd name="T58" fmla="*/ 9817 w 89"/>
                    <a:gd name="T59" fmla="*/ 2089 h 100"/>
                    <a:gd name="T60" fmla="*/ 10893 w 89"/>
                    <a:gd name="T61" fmla="*/ 2299 h 100"/>
                    <a:gd name="T62" fmla="*/ 11159 w 89"/>
                    <a:gd name="T63" fmla="*/ 2299 h 100"/>
                    <a:gd name="T64" fmla="*/ 11579 w 89"/>
                    <a:gd name="T65" fmla="*/ 2420 h 100"/>
                    <a:gd name="T66" fmla="*/ 11707 w 89"/>
                    <a:gd name="T67" fmla="*/ 2537 h 100"/>
                    <a:gd name="T68" fmla="*/ 10893 w 89"/>
                    <a:gd name="T69" fmla="*/ 2893 h 100"/>
                    <a:gd name="T70" fmla="*/ 10498 w 89"/>
                    <a:gd name="T71" fmla="*/ 3224 h 100"/>
                    <a:gd name="T72" fmla="*/ 9817 w 89"/>
                    <a:gd name="T73" fmla="*/ 3463 h 100"/>
                    <a:gd name="T74" fmla="*/ 7926 w 89"/>
                    <a:gd name="T75" fmla="*/ 5075 h 100"/>
                    <a:gd name="T76" fmla="*/ 7665 w 89"/>
                    <a:gd name="T77" fmla="*/ 5313 h 100"/>
                    <a:gd name="T78" fmla="*/ 7665 w 89"/>
                    <a:gd name="T79" fmla="*/ 6477 h 100"/>
                    <a:gd name="T80" fmla="*/ 6983 w 89"/>
                    <a:gd name="T81" fmla="*/ 6808 h 100"/>
                    <a:gd name="T82" fmla="*/ 6983 w 89"/>
                    <a:gd name="T83" fmla="*/ 7042 h 100"/>
                    <a:gd name="T84" fmla="*/ 6983 w 89"/>
                    <a:gd name="T85" fmla="*/ 7519 h 100"/>
                    <a:gd name="T86" fmla="*/ 7142 w 89"/>
                    <a:gd name="T87" fmla="*/ 7967 h 100"/>
                    <a:gd name="T88" fmla="*/ 6983 w 89"/>
                    <a:gd name="T89" fmla="*/ 8445 h 100"/>
                    <a:gd name="T90" fmla="*/ 7142 w 89"/>
                    <a:gd name="T91" fmla="*/ 9131 h 100"/>
                    <a:gd name="T92" fmla="*/ 7404 w 89"/>
                    <a:gd name="T93" fmla="*/ 9248 h 100"/>
                    <a:gd name="T94" fmla="*/ 7798 w 89"/>
                    <a:gd name="T95" fmla="*/ 9346 h 100"/>
                    <a:gd name="T96" fmla="*/ 7926 w 89"/>
                    <a:gd name="T97" fmla="*/ 9579 h 100"/>
                    <a:gd name="T98" fmla="*/ 8613 w 89"/>
                    <a:gd name="T99" fmla="*/ 10057 h 100"/>
                    <a:gd name="T100" fmla="*/ 9689 w 89"/>
                    <a:gd name="T101" fmla="*/ 10626 h 100"/>
                    <a:gd name="T102" fmla="*/ 9689 w 89"/>
                    <a:gd name="T103" fmla="*/ 10982 h 100"/>
                    <a:gd name="T104" fmla="*/ 1076 w 89"/>
                    <a:gd name="T105" fmla="*/ 11552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59" name="Freeform 24"/>
                <p:cNvSpPr>
                  <a:spLocks/>
                </p:cNvSpPr>
                <p:nvPr/>
              </p:nvSpPr>
              <p:spPr bwMode="auto">
                <a:xfrm>
                  <a:off x="3634" y="1799"/>
                  <a:ext cx="277" cy="463"/>
                </a:xfrm>
                <a:custGeom>
                  <a:avLst/>
                  <a:gdLst>
                    <a:gd name="T0" fmla="*/ 1211 w 54"/>
                    <a:gd name="T1" fmla="*/ 239 h 95"/>
                    <a:gd name="T2" fmla="*/ 1631 w 54"/>
                    <a:gd name="T3" fmla="*/ 570 h 95"/>
                    <a:gd name="T4" fmla="*/ 2026 w 54"/>
                    <a:gd name="T5" fmla="*/ 926 h 95"/>
                    <a:gd name="T6" fmla="*/ 2026 w 54"/>
                    <a:gd name="T7" fmla="*/ 1379 h 95"/>
                    <a:gd name="T8" fmla="*/ 1893 w 54"/>
                    <a:gd name="T9" fmla="*/ 1735 h 95"/>
                    <a:gd name="T10" fmla="*/ 1472 w 54"/>
                    <a:gd name="T11" fmla="*/ 2208 h 95"/>
                    <a:gd name="T12" fmla="*/ 1211 w 54"/>
                    <a:gd name="T13" fmla="*/ 2305 h 95"/>
                    <a:gd name="T14" fmla="*/ 682 w 54"/>
                    <a:gd name="T15" fmla="*/ 2422 h 95"/>
                    <a:gd name="T16" fmla="*/ 554 w 54"/>
                    <a:gd name="T17" fmla="*/ 2778 h 95"/>
                    <a:gd name="T18" fmla="*/ 816 w 54"/>
                    <a:gd name="T19" fmla="*/ 3134 h 95"/>
                    <a:gd name="T20" fmla="*/ 554 w 54"/>
                    <a:gd name="T21" fmla="*/ 3943 h 95"/>
                    <a:gd name="T22" fmla="*/ 133 w 54"/>
                    <a:gd name="T23" fmla="*/ 4157 h 95"/>
                    <a:gd name="T24" fmla="*/ 0 w 54"/>
                    <a:gd name="T25" fmla="*/ 4513 h 95"/>
                    <a:gd name="T26" fmla="*/ 0 w 54"/>
                    <a:gd name="T27" fmla="*/ 4752 h 95"/>
                    <a:gd name="T28" fmla="*/ 133 w 54"/>
                    <a:gd name="T29" fmla="*/ 5556 h 95"/>
                    <a:gd name="T30" fmla="*/ 682 w 54"/>
                    <a:gd name="T31" fmla="*/ 6126 h 95"/>
                    <a:gd name="T32" fmla="*/ 1344 w 54"/>
                    <a:gd name="T33" fmla="*/ 6604 h 95"/>
                    <a:gd name="T34" fmla="*/ 1765 w 54"/>
                    <a:gd name="T35" fmla="*/ 7413 h 95"/>
                    <a:gd name="T36" fmla="*/ 2026 w 54"/>
                    <a:gd name="T37" fmla="*/ 7174 h 95"/>
                    <a:gd name="T38" fmla="*/ 2555 w 54"/>
                    <a:gd name="T39" fmla="*/ 7530 h 95"/>
                    <a:gd name="T40" fmla="*/ 2555 w 54"/>
                    <a:gd name="T41" fmla="*/ 7983 h 95"/>
                    <a:gd name="T42" fmla="*/ 2160 w 54"/>
                    <a:gd name="T43" fmla="*/ 8456 h 95"/>
                    <a:gd name="T44" fmla="*/ 2555 w 54"/>
                    <a:gd name="T45" fmla="*/ 9026 h 95"/>
                    <a:gd name="T46" fmla="*/ 3237 w 54"/>
                    <a:gd name="T47" fmla="*/ 9382 h 95"/>
                    <a:gd name="T48" fmla="*/ 3919 w 54"/>
                    <a:gd name="T49" fmla="*/ 10069 h 95"/>
                    <a:gd name="T50" fmla="*/ 4052 w 54"/>
                    <a:gd name="T51" fmla="*/ 10308 h 95"/>
                    <a:gd name="T52" fmla="*/ 3919 w 54"/>
                    <a:gd name="T53" fmla="*/ 10547 h 95"/>
                    <a:gd name="T54" fmla="*/ 4314 w 54"/>
                    <a:gd name="T55" fmla="*/ 11000 h 95"/>
                    <a:gd name="T56" fmla="*/ 4447 w 54"/>
                    <a:gd name="T57" fmla="*/ 10878 h 95"/>
                    <a:gd name="T58" fmla="*/ 4581 w 54"/>
                    <a:gd name="T59" fmla="*/ 10639 h 95"/>
                    <a:gd name="T60" fmla="*/ 5130 w 54"/>
                    <a:gd name="T61" fmla="*/ 10547 h 95"/>
                    <a:gd name="T62" fmla="*/ 5658 w 54"/>
                    <a:gd name="T63" fmla="*/ 10761 h 95"/>
                    <a:gd name="T64" fmla="*/ 5817 w 54"/>
                    <a:gd name="T65" fmla="*/ 10308 h 95"/>
                    <a:gd name="T66" fmla="*/ 5945 w 54"/>
                    <a:gd name="T67" fmla="*/ 10069 h 95"/>
                    <a:gd name="T68" fmla="*/ 6474 w 54"/>
                    <a:gd name="T69" fmla="*/ 9835 h 95"/>
                    <a:gd name="T70" fmla="*/ 6340 w 54"/>
                    <a:gd name="T71" fmla="*/ 9621 h 95"/>
                    <a:gd name="T72" fmla="*/ 6340 w 54"/>
                    <a:gd name="T73" fmla="*/ 9382 h 95"/>
                    <a:gd name="T74" fmla="*/ 6474 w 54"/>
                    <a:gd name="T75" fmla="*/ 9265 h 95"/>
                    <a:gd name="T76" fmla="*/ 6474 w 54"/>
                    <a:gd name="T77" fmla="*/ 9143 h 95"/>
                    <a:gd name="T78" fmla="*/ 6474 w 54"/>
                    <a:gd name="T79" fmla="*/ 8456 h 95"/>
                    <a:gd name="T80" fmla="*/ 7028 w 54"/>
                    <a:gd name="T81" fmla="*/ 7861 h 95"/>
                    <a:gd name="T82" fmla="*/ 7289 w 54"/>
                    <a:gd name="T83" fmla="*/ 7413 h 95"/>
                    <a:gd name="T84" fmla="*/ 7028 w 54"/>
                    <a:gd name="T85" fmla="*/ 6604 h 95"/>
                    <a:gd name="T86" fmla="*/ 7028 w 54"/>
                    <a:gd name="T87" fmla="*/ 6248 h 95"/>
                    <a:gd name="T88" fmla="*/ 6607 w 54"/>
                    <a:gd name="T89" fmla="*/ 1496 h 95"/>
                    <a:gd name="T90" fmla="*/ 6474 w 54"/>
                    <a:gd name="T91" fmla="*/ 1282 h 95"/>
                    <a:gd name="T92" fmla="*/ 6212 w 54"/>
                    <a:gd name="T93" fmla="*/ 687 h 95"/>
                    <a:gd name="T94" fmla="*/ 5945 w 54"/>
                    <a:gd name="T95" fmla="*/ 356 h 95"/>
                    <a:gd name="T96" fmla="*/ 5945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60" name="Freeform 26"/>
                <p:cNvSpPr>
                  <a:spLocks/>
                </p:cNvSpPr>
                <p:nvPr/>
              </p:nvSpPr>
              <p:spPr bwMode="auto">
                <a:xfrm>
                  <a:off x="4244" y="1896"/>
                  <a:ext cx="314" cy="293"/>
                </a:xfrm>
                <a:custGeom>
                  <a:avLst/>
                  <a:gdLst>
                    <a:gd name="T0" fmla="*/ 2728 w 61"/>
                    <a:gd name="T1" fmla="*/ 0 h 60"/>
                    <a:gd name="T2" fmla="*/ 2728 w 61"/>
                    <a:gd name="T3" fmla="*/ 356 h 60"/>
                    <a:gd name="T4" fmla="*/ 2862 w 61"/>
                    <a:gd name="T5" fmla="*/ 571 h 60"/>
                    <a:gd name="T6" fmla="*/ 2594 w 61"/>
                    <a:gd name="T7" fmla="*/ 1504 h 60"/>
                    <a:gd name="T8" fmla="*/ 2594 w 61"/>
                    <a:gd name="T9" fmla="*/ 1738 h 60"/>
                    <a:gd name="T10" fmla="*/ 2466 w 61"/>
                    <a:gd name="T11" fmla="*/ 2217 h 60"/>
                    <a:gd name="T12" fmla="*/ 2038 w 61"/>
                    <a:gd name="T13" fmla="*/ 2554 h 60"/>
                    <a:gd name="T14" fmla="*/ 1776 w 61"/>
                    <a:gd name="T15" fmla="*/ 2671 h 60"/>
                    <a:gd name="T16" fmla="*/ 1508 w 61"/>
                    <a:gd name="T17" fmla="*/ 2788 h 60"/>
                    <a:gd name="T18" fmla="*/ 1354 w 61"/>
                    <a:gd name="T19" fmla="*/ 3028 h 60"/>
                    <a:gd name="T20" fmla="*/ 1220 w 61"/>
                    <a:gd name="T21" fmla="*/ 3506 h 60"/>
                    <a:gd name="T22" fmla="*/ 824 w 61"/>
                    <a:gd name="T23" fmla="*/ 3506 h 60"/>
                    <a:gd name="T24" fmla="*/ 556 w 61"/>
                    <a:gd name="T25" fmla="*/ 3960 h 60"/>
                    <a:gd name="T26" fmla="*/ 556 w 61"/>
                    <a:gd name="T27" fmla="*/ 4434 h 60"/>
                    <a:gd name="T28" fmla="*/ 263 w 61"/>
                    <a:gd name="T29" fmla="*/ 4771 h 60"/>
                    <a:gd name="T30" fmla="*/ 0 w 61"/>
                    <a:gd name="T31" fmla="*/ 5010 h 60"/>
                    <a:gd name="T32" fmla="*/ 0 w 61"/>
                    <a:gd name="T33" fmla="*/ 5367 h 60"/>
                    <a:gd name="T34" fmla="*/ 396 w 61"/>
                    <a:gd name="T35" fmla="*/ 5938 h 60"/>
                    <a:gd name="T36" fmla="*/ 824 w 61"/>
                    <a:gd name="T37" fmla="*/ 6295 h 60"/>
                    <a:gd name="T38" fmla="*/ 1086 w 61"/>
                    <a:gd name="T39" fmla="*/ 6295 h 60"/>
                    <a:gd name="T40" fmla="*/ 1086 w 61"/>
                    <a:gd name="T41" fmla="*/ 6417 h 60"/>
                    <a:gd name="T42" fmla="*/ 1354 w 61"/>
                    <a:gd name="T43" fmla="*/ 6417 h 60"/>
                    <a:gd name="T44" fmla="*/ 1354 w 61"/>
                    <a:gd name="T45" fmla="*/ 6632 h 60"/>
                    <a:gd name="T46" fmla="*/ 2038 w 61"/>
                    <a:gd name="T47" fmla="*/ 6988 h 60"/>
                    <a:gd name="T48" fmla="*/ 2466 w 61"/>
                    <a:gd name="T49" fmla="*/ 6866 h 60"/>
                    <a:gd name="T50" fmla="*/ 2594 w 61"/>
                    <a:gd name="T51" fmla="*/ 6632 h 60"/>
                    <a:gd name="T52" fmla="*/ 2862 w 61"/>
                    <a:gd name="T53" fmla="*/ 6866 h 60"/>
                    <a:gd name="T54" fmla="*/ 3418 w 61"/>
                    <a:gd name="T55" fmla="*/ 6632 h 60"/>
                    <a:gd name="T56" fmla="*/ 3552 w 61"/>
                    <a:gd name="T57" fmla="*/ 6417 h 60"/>
                    <a:gd name="T58" fmla="*/ 4082 w 61"/>
                    <a:gd name="T59" fmla="*/ 6177 h 60"/>
                    <a:gd name="T60" fmla="*/ 4504 w 61"/>
                    <a:gd name="T61" fmla="*/ 5938 h 60"/>
                    <a:gd name="T62" fmla="*/ 4504 w 61"/>
                    <a:gd name="T63" fmla="*/ 5582 h 60"/>
                    <a:gd name="T64" fmla="*/ 5194 w 61"/>
                    <a:gd name="T65" fmla="*/ 3721 h 60"/>
                    <a:gd name="T66" fmla="*/ 5456 w 61"/>
                    <a:gd name="T67" fmla="*/ 3838 h 60"/>
                    <a:gd name="T68" fmla="*/ 5590 w 61"/>
                    <a:gd name="T69" fmla="*/ 4078 h 60"/>
                    <a:gd name="T70" fmla="*/ 5987 w 61"/>
                    <a:gd name="T71" fmla="*/ 3721 h 60"/>
                    <a:gd name="T72" fmla="*/ 6280 w 61"/>
                    <a:gd name="T73" fmla="*/ 3150 h 60"/>
                    <a:gd name="T74" fmla="*/ 6676 w 61"/>
                    <a:gd name="T75" fmla="*/ 2910 h 60"/>
                    <a:gd name="T76" fmla="*/ 6970 w 61"/>
                    <a:gd name="T77" fmla="*/ 2671 h 60"/>
                    <a:gd name="T78" fmla="*/ 7104 w 61"/>
                    <a:gd name="T79" fmla="*/ 2339 h 60"/>
                    <a:gd name="T80" fmla="*/ 7104 w 61"/>
                    <a:gd name="T81" fmla="*/ 2217 h 60"/>
                    <a:gd name="T82" fmla="*/ 7104 w 61"/>
                    <a:gd name="T83" fmla="*/ 1738 h 60"/>
                    <a:gd name="T84" fmla="*/ 8056 w 61"/>
                    <a:gd name="T85" fmla="*/ 2217 h 60"/>
                    <a:gd name="T86" fmla="*/ 8190 w 61"/>
                    <a:gd name="T87" fmla="*/ 2217 h 60"/>
                    <a:gd name="T88" fmla="*/ 8056 w 61"/>
                    <a:gd name="T89" fmla="*/ 1504 h 60"/>
                    <a:gd name="T90" fmla="*/ 7922 w 61"/>
                    <a:gd name="T91" fmla="*/ 1289 h 60"/>
                    <a:gd name="T92" fmla="*/ 7629 w 61"/>
                    <a:gd name="T93" fmla="*/ 1289 h 60"/>
                    <a:gd name="T94" fmla="*/ 6970 w 61"/>
                    <a:gd name="T95" fmla="*/ 1406 h 60"/>
                    <a:gd name="T96" fmla="*/ 6676 w 61"/>
                    <a:gd name="T97" fmla="*/ 1621 h 60"/>
                    <a:gd name="T98" fmla="*/ 6280 w 61"/>
                    <a:gd name="T99" fmla="*/ 1504 h 60"/>
                    <a:gd name="T100" fmla="*/ 6146 w 61"/>
                    <a:gd name="T101" fmla="*/ 1738 h 60"/>
                    <a:gd name="T102" fmla="*/ 5724 w 61"/>
                    <a:gd name="T103" fmla="*/ 1978 h 60"/>
                    <a:gd name="T104" fmla="*/ 5328 w 61"/>
                    <a:gd name="T105" fmla="*/ 2339 h 60"/>
                    <a:gd name="T106" fmla="*/ 4900 w 61"/>
                    <a:gd name="T107" fmla="*/ 1504 h 60"/>
                    <a:gd name="T108" fmla="*/ 2862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61" name="Freeform 27"/>
                <p:cNvSpPr>
                  <a:spLocks/>
                </p:cNvSpPr>
                <p:nvPr/>
              </p:nvSpPr>
              <p:spPr bwMode="auto">
                <a:xfrm>
                  <a:off x="3475" y="2604"/>
                  <a:ext cx="394" cy="322"/>
                </a:xfrm>
                <a:custGeom>
                  <a:avLst/>
                  <a:gdLst>
                    <a:gd name="T0" fmla="*/ 5501 w 77"/>
                    <a:gd name="T1" fmla="*/ 117 h 66"/>
                    <a:gd name="T2" fmla="*/ 5890 w 77"/>
                    <a:gd name="T3" fmla="*/ 1166 h 66"/>
                    <a:gd name="T4" fmla="*/ 5762 w 77"/>
                    <a:gd name="T5" fmla="*/ 1498 h 66"/>
                    <a:gd name="T6" fmla="*/ 5368 w 77"/>
                    <a:gd name="T7" fmla="*/ 2547 h 66"/>
                    <a:gd name="T8" fmla="*/ 8561 w 77"/>
                    <a:gd name="T9" fmla="*/ 3830 h 66"/>
                    <a:gd name="T10" fmla="*/ 8561 w 77"/>
                    <a:gd name="T11" fmla="*/ 4640 h 66"/>
                    <a:gd name="T12" fmla="*/ 8433 w 77"/>
                    <a:gd name="T13" fmla="*/ 5235 h 66"/>
                    <a:gd name="T14" fmla="*/ 7778 w 77"/>
                    <a:gd name="T15" fmla="*/ 5118 h 66"/>
                    <a:gd name="T16" fmla="*/ 7517 w 77"/>
                    <a:gd name="T17" fmla="*/ 5689 h 66"/>
                    <a:gd name="T18" fmla="*/ 8300 w 77"/>
                    <a:gd name="T19" fmla="*/ 5572 h 66"/>
                    <a:gd name="T20" fmla="*/ 8852 w 77"/>
                    <a:gd name="T21" fmla="*/ 5450 h 66"/>
                    <a:gd name="T22" fmla="*/ 8561 w 77"/>
                    <a:gd name="T23" fmla="*/ 5689 h 66"/>
                    <a:gd name="T24" fmla="*/ 8852 w 77"/>
                    <a:gd name="T25" fmla="*/ 5928 h 66"/>
                    <a:gd name="T26" fmla="*/ 9502 w 77"/>
                    <a:gd name="T27" fmla="*/ 5450 h 66"/>
                    <a:gd name="T28" fmla="*/ 9922 w 77"/>
                    <a:gd name="T29" fmla="*/ 5572 h 66"/>
                    <a:gd name="T30" fmla="*/ 9794 w 77"/>
                    <a:gd name="T31" fmla="*/ 5928 h 66"/>
                    <a:gd name="T32" fmla="*/ 9113 w 77"/>
                    <a:gd name="T33" fmla="*/ 6499 h 66"/>
                    <a:gd name="T34" fmla="*/ 9502 w 77"/>
                    <a:gd name="T35" fmla="*/ 6972 h 66"/>
                    <a:gd name="T36" fmla="*/ 10316 w 77"/>
                    <a:gd name="T37" fmla="*/ 7547 h 66"/>
                    <a:gd name="T38" fmla="*/ 9502 w 77"/>
                    <a:gd name="T39" fmla="*/ 7308 h 66"/>
                    <a:gd name="T40" fmla="*/ 8561 w 77"/>
                    <a:gd name="T41" fmla="*/ 6855 h 66"/>
                    <a:gd name="T42" fmla="*/ 8167 w 77"/>
                    <a:gd name="T43" fmla="*/ 7186 h 66"/>
                    <a:gd name="T44" fmla="*/ 8039 w 77"/>
                    <a:gd name="T45" fmla="*/ 7547 h 66"/>
                    <a:gd name="T46" fmla="*/ 7645 w 77"/>
                    <a:gd name="T47" fmla="*/ 7308 h 66"/>
                    <a:gd name="T48" fmla="*/ 7225 w 77"/>
                    <a:gd name="T49" fmla="*/ 7308 h 66"/>
                    <a:gd name="T50" fmla="*/ 6570 w 77"/>
                    <a:gd name="T51" fmla="*/ 7426 h 66"/>
                    <a:gd name="T52" fmla="*/ 5501 w 77"/>
                    <a:gd name="T53" fmla="*/ 6855 h 66"/>
                    <a:gd name="T54" fmla="*/ 5081 w 77"/>
                    <a:gd name="T55" fmla="*/ 6616 h 66"/>
                    <a:gd name="T56" fmla="*/ 4948 w 77"/>
                    <a:gd name="T57" fmla="*/ 6499 h 66"/>
                    <a:gd name="T58" fmla="*/ 4554 w 77"/>
                    <a:gd name="T59" fmla="*/ 6381 h 66"/>
                    <a:gd name="T60" fmla="*/ 4426 w 77"/>
                    <a:gd name="T61" fmla="*/ 6259 h 66"/>
                    <a:gd name="T62" fmla="*/ 4165 w 77"/>
                    <a:gd name="T63" fmla="*/ 6738 h 66"/>
                    <a:gd name="T64" fmla="*/ 2016 w 77"/>
                    <a:gd name="T65" fmla="*/ 6499 h 66"/>
                    <a:gd name="T66" fmla="*/ 522 w 77"/>
                    <a:gd name="T67" fmla="*/ 6381 h 66"/>
                    <a:gd name="T68" fmla="*/ 681 w 77"/>
                    <a:gd name="T69" fmla="*/ 6167 h 66"/>
                    <a:gd name="T70" fmla="*/ 814 w 77"/>
                    <a:gd name="T71" fmla="*/ 5333 h 66"/>
                    <a:gd name="T72" fmla="*/ 814 w 77"/>
                    <a:gd name="T73" fmla="*/ 4879 h 66"/>
                    <a:gd name="T74" fmla="*/ 1202 w 77"/>
                    <a:gd name="T75" fmla="*/ 4308 h 66"/>
                    <a:gd name="T76" fmla="*/ 942 w 77"/>
                    <a:gd name="T77" fmla="*/ 3474 h 66"/>
                    <a:gd name="T78" fmla="*/ 814 w 77"/>
                    <a:gd name="T79" fmla="*/ 3259 h 66"/>
                    <a:gd name="T80" fmla="*/ 522 w 77"/>
                    <a:gd name="T81" fmla="*/ 2903 h 66"/>
                    <a:gd name="T82" fmla="*/ 133 w 77"/>
                    <a:gd name="T83" fmla="*/ 2215 h 66"/>
                    <a:gd name="T84" fmla="*/ 0 w 77"/>
                    <a:gd name="T85" fmla="*/ 11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62" name="Freeform 28" descr="20%"/>
                <p:cNvSpPr>
                  <a:spLocks/>
                </p:cNvSpPr>
                <p:nvPr/>
              </p:nvSpPr>
              <p:spPr bwMode="auto">
                <a:xfrm>
                  <a:off x="3665" y="2423"/>
                  <a:ext cx="240" cy="405"/>
                </a:xfrm>
                <a:custGeom>
                  <a:avLst/>
                  <a:gdLst>
                    <a:gd name="T0" fmla="*/ 5867 w 47"/>
                    <a:gd name="T1" fmla="*/ 0 h 83"/>
                    <a:gd name="T2" fmla="*/ 2007 w 47"/>
                    <a:gd name="T3" fmla="*/ 239 h 83"/>
                    <a:gd name="T4" fmla="*/ 2007 w 47"/>
                    <a:gd name="T5" fmla="*/ 356 h 83"/>
                    <a:gd name="T6" fmla="*/ 1588 w 47"/>
                    <a:gd name="T7" fmla="*/ 571 h 83"/>
                    <a:gd name="T8" fmla="*/ 1588 w 47"/>
                    <a:gd name="T9" fmla="*/ 927 h 83"/>
                    <a:gd name="T10" fmla="*/ 1588 w 47"/>
                    <a:gd name="T11" fmla="*/ 1283 h 83"/>
                    <a:gd name="T12" fmla="*/ 1460 w 47"/>
                    <a:gd name="T13" fmla="*/ 1405 h 83"/>
                    <a:gd name="T14" fmla="*/ 1200 w 47"/>
                    <a:gd name="T15" fmla="*/ 1620 h 83"/>
                    <a:gd name="T16" fmla="*/ 940 w 47"/>
                    <a:gd name="T17" fmla="*/ 1859 h 83"/>
                    <a:gd name="T18" fmla="*/ 807 w 47"/>
                    <a:gd name="T19" fmla="*/ 1976 h 83"/>
                    <a:gd name="T20" fmla="*/ 807 w 47"/>
                    <a:gd name="T21" fmla="*/ 2215 h 83"/>
                    <a:gd name="T22" fmla="*/ 679 w 47"/>
                    <a:gd name="T23" fmla="*/ 2430 h 83"/>
                    <a:gd name="T24" fmla="*/ 679 w 47"/>
                    <a:gd name="T25" fmla="*/ 2547 h 83"/>
                    <a:gd name="T26" fmla="*/ 521 w 47"/>
                    <a:gd name="T27" fmla="*/ 2903 h 83"/>
                    <a:gd name="T28" fmla="*/ 393 w 47"/>
                    <a:gd name="T29" fmla="*/ 3142 h 83"/>
                    <a:gd name="T30" fmla="*/ 521 w 47"/>
                    <a:gd name="T31" fmla="*/ 3474 h 83"/>
                    <a:gd name="T32" fmla="*/ 679 w 47"/>
                    <a:gd name="T33" fmla="*/ 3596 h 83"/>
                    <a:gd name="T34" fmla="*/ 679 w 47"/>
                    <a:gd name="T35" fmla="*/ 3835 h 83"/>
                    <a:gd name="T36" fmla="*/ 679 w 47"/>
                    <a:gd name="T37" fmla="*/ 3835 h 83"/>
                    <a:gd name="T38" fmla="*/ 679 w 47"/>
                    <a:gd name="T39" fmla="*/ 3952 h 83"/>
                    <a:gd name="T40" fmla="*/ 679 w 47"/>
                    <a:gd name="T41" fmla="*/ 3952 h 83"/>
                    <a:gd name="T42" fmla="*/ 521 w 47"/>
                    <a:gd name="T43" fmla="*/ 4192 h 83"/>
                    <a:gd name="T44" fmla="*/ 679 w 47"/>
                    <a:gd name="T45" fmla="*/ 4309 h 83"/>
                    <a:gd name="T46" fmla="*/ 521 w 47"/>
                    <a:gd name="T47" fmla="*/ 4406 h 83"/>
                    <a:gd name="T48" fmla="*/ 807 w 47"/>
                    <a:gd name="T49" fmla="*/ 4880 h 83"/>
                    <a:gd name="T50" fmla="*/ 807 w 47"/>
                    <a:gd name="T51" fmla="*/ 5236 h 83"/>
                    <a:gd name="T52" fmla="*/ 940 w 47"/>
                    <a:gd name="T53" fmla="*/ 5450 h 83"/>
                    <a:gd name="T54" fmla="*/ 1067 w 47"/>
                    <a:gd name="T55" fmla="*/ 5572 h 83"/>
                    <a:gd name="T56" fmla="*/ 1067 w 47"/>
                    <a:gd name="T57" fmla="*/ 5690 h 83"/>
                    <a:gd name="T58" fmla="*/ 807 w 47"/>
                    <a:gd name="T59" fmla="*/ 5812 h 83"/>
                    <a:gd name="T60" fmla="*/ 807 w 47"/>
                    <a:gd name="T61" fmla="*/ 5929 h 83"/>
                    <a:gd name="T62" fmla="*/ 679 w 47"/>
                    <a:gd name="T63" fmla="*/ 6260 h 83"/>
                    <a:gd name="T64" fmla="*/ 393 w 47"/>
                    <a:gd name="T65" fmla="*/ 6856 h 83"/>
                    <a:gd name="T66" fmla="*/ 0 w 47"/>
                    <a:gd name="T67" fmla="*/ 7666 h 83"/>
                    <a:gd name="T68" fmla="*/ 0 w 47"/>
                    <a:gd name="T69" fmla="*/ 8237 h 83"/>
                    <a:gd name="T70" fmla="*/ 3600 w 47"/>
                    <a:gd name="T71" fmla="*/ 8144 h 83"/>
                    <a:gd name="T72" fmla="*/ 3600 w 47"/>
                    <a:gd name="T73" fmla="*/ 8237 h 83"/>
                    <a:gd name="T74" fmla="*/ 3467 w 47"/>
                    <a:gd name="T75" fmla="*/ 8476 h 83"/>
                    <a:gd name="T76" fmla="*/ 3600 w 47"/>
                    <a:gd name="T77" fmla="*/ 8954 h 83"/>
                    <a:gd name="T78" fmla="*/ 3860 w 47"/>
                    <a:gd name="T79" fmla="*/ 9286 h 83"/>
                    <a:gd name="T80" fmla="*/ 3988 w 47"/>
                    <a:gd name="T81" fmla="*/ 9642 h 83"/>
                    <a:gd name="T82" fmla="*/ 4249 w 47"/>
                    <a:gd name="T83" fmla="*/ 9642 h 83"/>
                    <a:gd name="T84" fmla="*/ 4667 w 47"/>
                    <a:gd name="T85" fmla="*/ 9403 h 83"/>
                    <a:gd name="T86" fmla="*/ 5449 w 47"/>
                    <a:gd name="T87" fmla="*/ 9169 h 83"/>
                    <a:gd name="T88" fmla="*/ 5734 w 47"/>
                    <a:gd name="T89" fmla="*/ 9169 h 83"/>
                    <a:gd name="T90" fmla="*/ 5995 w 47"/>
                    <a:gd name="T91" fmla="*/ 9071 h 83"/>
                    <a:gd name="T92" fmla="*/ 6128 w 47"/>
                    <a:gd name="T93" fmla="*/ 9169 h 83"/>
                    <a:gd name="T94" fmla="*/ 6260 w 47"/>
                    <a:gd name="T95" fmla="*/ 9286 h 83"/>
                    <a:gd name="T96" fmla="*/ 6260 w 47"/>
                    <a:gd name="T97" fmla="*/ 9169 h 83"/>
                    <a:gd name="T98" fmla="*/ 5867 w 47"/>
                    <a:gd name="T99" fmla="*/ 6260 h 83"/>
                    <a:gd name="T100" fmla="*/ 5867 w 47"/>
                    <a:gd name="T101" fmla="*/ 6046 h 83"/>
                    <a:gd name="T102" fmla="*/ 5995 w 47"/>
                    <a:gd name="T103" fmla="*/ 239 h 83"/>
                    <a:gd name="T104" fmla="*/ 5867 w 47"/>
                    <a:gd name="T105" fmla="*/ 0 h 83"/>
                    <a:gd name="T106" fmla="*/ 586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pattFill prst="pct20">
                  <a:fgClr>
                    <a:schemeClr val="tx2"/>
                  </a:fgClr>
                  <a:bgClr>
                    <a:srgbClr val="AA1202"/>
                  </a:bgClr>
                </a:pattFill>
                <a:ln w="12700" cmpd="sng">
                  <a:solidFill>
                    <a:schemeClr val="tx1"/>
                  </a:solidFill>
                  <a:prstDash val="solid"/>
                  <a:round/>
                  <a:headEnd/>
                  <a:tailEnd/>
                </a:ln>
              </p:spPr>
              <p:txBody>
                <a:bodyPr/>
                <a:lstStyle/>
                <a:p>
                  <a:endParaRPr lang="en-US"/>
                </a:p>
              </p:txBody>
            </p:sp>
            <p:sp>
              <p:nvSpPr>
                <p:cNvPr id="56363" name="Freeform 29"/>
                <p:cNvSpPr>
                  <a:spLocks/>
                </p:cNvSpPr>
                <p:nvPr/>
              </p:nvSpPr>
              <p:spPr bwMode="auto">
                <a:xfrm>
                  <a:off x="4333" y="1721"/>
                  <a:ext cx="403" cy="249"/>
                </a:xfrm>
                <a:custGeom>
                  <a:avLst/>
                  <a:gdLst>
                    <a:gd name="T0" fmla="*/ 2525 w 79"/>
                    <a:gd name="T1" fmla="*/ 5698 h 51"/>
                    <a:gd name="T2" fmla="*/ 7310 w 79"/>
                    <a:gd name="T3" fmla="*/ 4887 h 51"/>
                    <a:gd name="T4" fmla="*/ 8769 w 79"/>
                    <a:gd name="T5" fmla="*/ 4648 h 51"/>
                    <a:gd name="T6" fmla="*/ 8902 w 79"/>
                    <a:gd name="T7" fmla="*/ 4648 h 51"/>
                    <a:gd name="T8" fmla="*/ 8902 w 79"/>
                    <a:gd name="T9" fmla="*/ 4531 h 51"/>
                    <a:gd name="T10" fmla="*/ 8902 w 79"/>
                    <a:gd name="T11" fmla="*/ 4433 h 51"/>
                    <a:gd name="T12" fmla="*/ 9029 w 79"/>
                    <a:gd name="T13" fmla="*/ 4316 h 51"/>
                    <a:gd name="T14" fmla="*/ 9289 w 79"/>
                    <a:gd name="T15" fmla="*/ 4316 h 51"/>
                    <a:gd name="T16" fmla="*/ 9422 w 79"/>
                    <a:gd name="T17" fmla="*/ 4316 h 51"/>
                    <a:gd name="T18" fmla="*/ 9810 w 79"/>
                    <a:gd name="T19" fmla="*/ 4077 h 51"/>
                    <a:gd name="T20" fmla="*/ 9810 w 79"/>
                    <a:gd name="T21" fmla="*/ 3838 h 51"/>
                    <a:gd name="T22" fmla="*/ 10228 w 79"/>
                    <a:gd name="T23" fmla="*/ 3598 h 51"/>
                    <a:gd name="T24" fmla="*/ 10488 w 79"/>
                    <a:gd name="T25" fmla="*/ 3481 h 51"/>
                    <a:gd name="T26" fmla="*/ 10488 w 79"/>
                    <a:gd name="T27" fmla="*/ 3383 h 51"/>
                    <a:gd name="T28" fmla="*/ 10228 w 79"/>
                    <a:gd name="T29" fmla="*/ 3266 h 51"/>
                    <a:gd name="T30" fmla="*/ 10095 w 79"/>
                    <a:gd name="T31" fmla="*/ 3144 h 51"/>
                    <a:gd name="T32" fmla="*/ 9968 w 79"/>
                    <a:gd name="T33" fmla="*/ 3144 h 51"/>
                    <a:gd name="T34" fmla="*/ 9968 w 79"/>
                    <a:gd name="T35" fmla="*/ 3027 h 51"/>
                    <a:gd name="T36" fmla="*/ 9682 w 79"/>
                    <a:gd name="T37" fmla="*/ 3027 h 51"/>
                    <a:gd name="T38" fmla="*/ 9682 w 79"/>
                    <a:gd name="T39" fmla="*/ 2788 h 51"/>
                    <a:gd name="T40" fmla="*/ 9422 w 79"/>
                    <a:gd name="T41" fmla="*/ 2788 h 51"/>
                    <a:gd name="T42" fmla="*/ 9422 w 79"/>
                    <a:gd name="T43" fmla="*/ 2671 h 51"/>
                    <a:gd name="T44" fmla="*/ 9422 w 79"/>
                    <a:gd name="T45" fmla="*/ 2334 h 51"/>
                    <a:gd name="T46" fmla="*/ 9550 w 79"/>
                    <a:gd name="T47" fmla="*/ 2334 h 51"/>
                    <a:gd name="T48" fmla="*/ 9422 w 79"/>
                    <a:gd name="T49" fmla="*/ 2099 h 51"/>
                    <a:gd name="T50" fmla="*/ 9289 w 79"/>
                    <a:gd name="T51" fmla="*/ 1977 h 51"/>
                    <a:gd name="T52" fmla="*/ 9289 w 79"/>
                    <a:gd name="T53" fmla="*/ 1977 h 51"/>
                    <a:gd name="T54" fmla="*/ 9422 w 79"/>
                    <a:gd name="T55" fmla="*/ 1860 h 51"/>
                    <a:gd name="T56" fmla="*/ 9550 w 79"/>
                    <a:gd name="T57" fmla="*/ 1738 h 51"/>
                    <a:gd name="T58" fmla="*/ 9682 w 79"/>
                    <a:gd name="T59" fmla="*/ 1406 h 51"/>
                    <a:gd name="T60" fmla="*/ 9682 w 79"/>
                    <a:gd name="T61" fmla="*/ 1289 h 51"/>
                    <a:gd name="T62" fmla="*/ 9810 w 79"/>
                    <a:gd name="T63" fmla="*/ 1167 h 51"/>
                    <a:gd name="T64" fmla="*/ 9810 w 79"/>
                    <a:gd name="T65" fmla="*/ 1050 h 51"/>
                    <a:gd name="T66" fmla="*/ 9682 w 79"/>
                    <a:gd name="T67" fmla="*/ 1050 h 51"/>
                    <a:gd name="T68" fmla="*/ 9289 w 79"/>
                    <a:gd name="T69" fmla="*/ 928 h 51"/>
                    <a:gd name="T70" fmla="*/ 9289 w 79"/>
                    <a:gd name="T71" fmla="*/ 928 h 51"/>
                    <a:gd name="T72" fmla="*/ 9162 w 79"/>
                    <a:gd name="T73" fmla="*/ 810 h 51"/>
                    <a:gd name="T74" fmla="*/ 9162 w 79"/>
                    <a:gd name="T75" fmla="*/ 693 h 51"/>
                    <a:gd name="T76" fmla="*/ 8902 w 79"/>
                    <a:gd name="T77" fmla="*/ 356 h 51"/>
                    <a:gd name="T78" fmla="*/ 8769 w 79"/>
                    <a:gd name="T79" fmla="*/ 356 h 51"/>
                    <a:gd name="T80" fmla="*/ 8769 w 79"/>
                    <a:gd name="T81" fmla="*/ 239 h 51"/>
                    <a:gd name="T82" fmla="*/ 8642 w 79"/>
                    <a:gd name="T83" fmla="*/ 239 h 51"/>
                    <a:gd name="T84" fmla="*/ 8642 w 79"/>
                    <a:gd name="T85" fmla="*/ 239 h 51"/>
                    <a:gd name="T86" fmla="*/ 8642 w 79"/>
                    <a:gd name="T87" fmla="*/ 117 h 51"/>
                    <a:gd name="T88" fmla="*/ 8483 w 79"/>
                    <a:gd name="T89" fmla="*/ 0 h 51"/>
                    <a:gd name="T90" fmla="*/ 1199 w 79"/>
                    <a:gd name="T91" fmla="*/ 1289 h 51"/>
                    <a:gd name="T92" fmla="*/ 1066 w 79"/>
                    <a:gd name="T93" fmla="*/ 810 h 51"/>
                    <a:gd name="T94" fmla="*/ 678 w 79"/>
                    <a:gd name="T95" fmla="*/ 1167 h 51"/>
                    <a:gd name="T96" fmla="*/ 678 w 79"/>
                    <a:gd name="T97" fmla="*/ 1167 h 51"/>
                    <a:gd name="T98" fmla="*/ 520 w 79"/>
                    <a:gd name="T99" fmla="*/ 1050 h 51"/>
                    <a:gd name="T100" fmla="*/ 520 w 79"/>
                    <a:gd name="T101" fmla="*/ 1050 h 51"/>
                    <a:gd name="T102" fmla="*/ 393 w 79"/>
                    <a:gd name="T103" fmla="*/ 1289 h 51"/>
                    <a:gd name="T104" fmla="*/ 133 w 79"/>
                    <a:gd name="T105" fmla="*/ 1504 h 51"/>
                    <a:gd name="T106" fmla="*/ 0 w 79"/>
                    <a:gd name="T107" fmla="*/ 1621 h 51"/>
                    <a:gd name="T108" fmla="*/ 520 w 79"/>
                    <a:gd name="T109" fmla="*/ 4194 h 51"/>
                    <a:gd name="T110" fmla="*/ 806 w 79"/>
                    <a:gd name="T111" fmla="*/ 5937 h 51"/>
                    <a:gd name="T112" fmla="*/ 2525 w 79"/>
                    <a:gd name="T113" fmla="*/ 5698 h 51"/>
                    <a:gd name="T114" fmla="*/ 2525 w 79"/>
                    <a:gd name="T115" fmla="*/ 5698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64" name="Freeform 30"/>
                <p:cNvSpPr>
                  <a:spLocks/>
                </p:cNvSpPr>
                <p:nvPr/>
              </p:nvSpPr>
              <p:spPr bwMode="auto">
                <a:xfrm>
                  <a:off x="4198" y="1970"/>
                  <a:ext cx="523" cy="287"/>
                </a:xfrm>
                <a:custGeom>
                  <a:avLst/>
                  <a:gdLst>
                    <a:gd name="T0" fmla="*/ 4179 w 102"/>
                    <a:gd name="T1" fmla="*/ 6343 h 59"/>
                    <a:gd name="T2" fmla="*/ 3497 w 102"/>
                    <a:gd name="T3" fmla="*/ 6436 h 59"/>
                    <a:gd name="T4" fmla="*/ 2969 w 102"/>
                    <a:gd name="T5" fmla="*/ 6436 h 59"/>
                    <a:gd name="T6" fmla="*/ 682 w 102"/>
                    <a:gd name="T7" fmla="*/ 6436 h 59"/>
                    <a:gd name="T8" fmla="*/ 1210 w 102"/>
                    <a:gd name="T9" fmla="*/ 5988 h 59"/>
                    <a:gd name="T10" fmla="*/ 1343 w 102"/>
                    <a:gd name="T11" fmla="*/ 5633 h 59"/>
                    <a:gd name="T12" fmla="*/ 2548 w 102"/>
                    <a:gd name="T13" fmla="*/ 4616 h 59"/>
                    <a:gd name="T14" fmla="*/ 2841 w 102"/>
                    <a:gd name="T15" fmla="*/ 5064 h 59"/>
                    <a:gd name="T16" fmla="*/ 3630 w 102"/>
                    <a:gd name="T17" fmla="*/ 5064 h 59"/>
                    <a:gd name="T18" fmla="*/ 3917 w 102"/>
                    <a:gd name="T19" fmla="*/ 4947 h 59"/>
                    <a:gd name="T20" fmla="*/ 4574 w 102"/>
                    <a:gd name="T21" fmla="*/ 4825 h 59"/>
                    <a:gd name="T22" fmla="*/ 4866 w 102"/>
                    <a:gd name="T23" fmla="*/ 4709 h 59"/>
                    <a:gd name="T24" fmla="*/ 5650 w 102"/>
                    <a:gd name="T25" fmla="*/ 4140 h 59"/>
                    <a:gd name="T26" fmla="*/ 5943 w 102"/>
                    <a:gd name="T27" fmla="*/ 3220 h 59"/>
                    <a:gd name="T28" fmla="*/ 6599 w 102"/>
                    <a:gd name="T29" fmla="*/ 2082 h 59"/>
                    <a:gd name="T30" fmla="*/ 7019 w 102"/>
                    <a:gd name="T31" fmla="*/ 2179 h 59"/>
                    <a:gd name="T32" fmla="*/ 7414 w 102"/>
                    <a:gd name="T33" fmla="*/ 1372 h 59"/>
                    <a:gd name="T34" fmla="*/ 7968 w 102"/>
                    <a:gd name="T35" fmla="*/ 1158 h 59"/>
                    <a:gd name="T36" fmla="*/ 8230 w 102"/>
                    <a:gd name="T37" fmla="*/ 569 h 59"/>
                    <a:gd name="T38" fmla="*/ 8230 w 102"/>
                    <a:gd name="T39" fmla="*/ 117 h 59"/>
                    <a:gd name="T40" fmla="*/ 9173 w 102"/>
                    <a:gd name="T41" fmla="*/ 448 h 59"/>
                    <a:gd name="T42" fmla="*/ 9440 w 102"/>
                    <a:gd name="T43" fmla="*/ 117 h 59"/>
                    <a:gd name="T44" fmla="*/ 9834 w 102"/>
                    <a:gd name="T45" fmla="*/ 238 h 59"/>
                    <a:gd name="T46" fmla="*/ 10255 w 102"/>
                    <a:gd name="T47" fmla="*/ 448 h 59"/>
                    <a:gd name="T48" fmla="*/ 10778 w 102"/>
                    <a:gd name="T49" fmla="*/ 924 h 59"/>
                    <a:gd name="T50" fmla="*/ 10383 w 102"/>
                    <a:gd name="T51" fmla="*/ 1610 h 59"/>
                    <a:gd name="T52" fmla="*/ 10911 w 102"/>
                    <a:gd name="T53" fmla="*/ 1727 h 59"/>
                    <a:gd name="T54" fmla="*/ 11332 w 102"/>
                    <a:gd name="T55" fmla="*/ 1965 h 59"/>
                    <a:gd name="T56" fmla="*/ 11726 w 102"/>
                    <a:gd name="T57" fmla="*/ 2082 h 59"/>
                    <a:gd name="T58" fmla="*/ 12542 w 102"/>
                    <a:gd name="T59" fmla="*/ 2296 h 59"/>
                    <a:gd name="T60" fmla="*/ 12542 w 102"/>
                    <a:gd name="T61" fmla="*/ 2651 h 59"/>
                    <a:gd name="T62" fmla="*/ 12408 w 102"/>
                    <a:gd name="T63" fmla="*/ 2982 h 59"/>
                    <a:gd name="T64" fmla="*/ 12803 w 102"/>
                    <a:gd name="T65" fmla="*/ 3337 h 59"/>
                    <a:gd name="T66" fmla="*/ 12542 w 102"/>
                    <a:gd name="T67" fmla="*/ 3454 h 59"/>
                    <a:gd name="T68" fmla="*/ 12670 w 102"/>
                    <a:gd name="T69" fmla="*/ 3575 h 59"/>
                    <a:gd name="T70" fmla="*/ 12408 w 102"/>
                    <a:gd name="T71" fmla="*/ 3692 h 59"/>
                    <a:gd name="T72" fmla="*/ 12670 w 102"/>
                    <a:gd name="T73" fmla="*/ 3809 h 59"/>
                    <a:gd name="T74" fmla="*/ 12670 w 102"/>
                    <a:gd name="T75" fmla="*/ 4140 h 59"/>
                    <a:gd name="T76" fmla="*/ 12408 w 102"/>
                    <a:gd name="T77" fmla="*/ 4140 h 59"/>
                    <a:gd name="T78" fmla="*/ 12937 w 102"/>
                    <a:gd name="T79" fmla="*/ 4261 h 59"/>
                    <a:gd name="T80" fmla="*/ 13485 w 102"/>
                    <a:gd name="T81" fmla="*/ 4140 h 59"/>
                    <a:gd name="T82" fmla="*/ 13619 w 102"/>
                    <a:gd name="T83" fmla="*/ 4825 h 59"/>
                    <a:gd name="T84" fmla="*/ 13619 w 102"/>
                    <a:gd name="T85" fmla="*/ 49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65" name="Freeform 32"/>
                <p:cNvSpPr>
                  <a:spLocks/>
                </p:cNvSpPr>
                <p:nvPr/>
              </p:nvSpPr>
              <p:spPr bwMode="auto">
                <a:xfrm>
                  <a:off x="2808" y="1760"/>
                  <a:ext cx="571" cy="268"/>
                </a:xfrm>
                <a:custGeom>
                  <a:avLst/>
                  <a:gdLst>
                    <a:gd name="T0" fmla="*/ 0 w 111"/>
                    <a:gd name="T1" fmla="*/ 3942 h 55"/>
                    <a:gd name="T2" fmla="*/ 396 w 111"/>
                    <a:gd name="T3" fmla="*/ 0 h 55"/>
                    <a:gd name="T4" fmla="*/ 9789 w 111"/>
                    <a:gd name="T5" fmla="*/ 356 h 55"/>
                    <a:gd name="T6" fmla="*/ 10083 w 111"/>
                    <a:gd name="T7" fmla="*/ 687 h 55"/>
                    <a:gd name="T8" fmla="*/ 10345 w 111"/>
                    <a:gd name="T9" fmla="*/ 687 h 55"/>
                    <a:gd name="T10" fmla="*/ 10612 w 111"/>
                    <a:gd name="T11" fmla="*/ 570 h 55"/>
                    <a:gd name="T12" fmla="*/ 10746 w 111"/>
                    <a:gd name="T13" fmla="*/ 687 h 55"/>
                    <a:gd name="T14" fmla="*/ 10900 w 111"/>
                    <a:gd name="T15" fmla="*/ 1043 h 55"/>
                    <a:gd name="T16" fmla="*/ 11168 w 111"/>
                    <a:gd name="T17" fmla="*/ 1043 h 55"/>
                    <a:gd name="T18" fmla="*/ 11302 w 111"/>
                    <a:gd name="T19" fmla="*/ 1043 h 55"/>
                    <a:gd name="T20" fmla="*/ 11564 w 111"/>
                    <a:gd name="T21" fmla="*/ 809 h 55"/>
                    <a:gd name="T22" fmla="*/ 11857 w 111"/>
                    <a:gd name="T23" fmla="*/ 809 h 55"/>
                    <a:gd name="T24" fmla="*/ 12120 w 111"/>
                    <a:gd name="T25" fmla="*/ 926 h 55"/>
                    <a:gd name="T26" fmla="*/ 12809 w 111"/>
                    <a:gd name="T27" fmla="*/ 1282 h 55"/>
                    <a:gd name="T28" fmla="*/ 13205 w 111"/>
                    <a:gd name="T29" fmla="*/ 1496 h 55"/>
                    <a:gd name="T30" fmla="*/ 13205 w 111"/>
                    <a:gd name="T31" fmla="*/ 1735 h 55"/>
                    <a:gd name="T32" fmla="*/ 13467 w 111"/>
                    <a:gd name="T33" fmla="*/ 1852 h 55"/>
                    <a:gd name="T34" fmla="*/ 13467 w 111"/>
                    <a:gd name="T35" fmla="*/ 1969 h 55"/>
                    <a:gd name="T36" fmla="*/ 13339 w 111"/>
                    <a:gd name="T37" fmla="*/ 2207 h 55"/>
                    <a:gd name="T38" fmla="*/ 13467 w 111"/>
                    <a:gd name="T39" fmla="*/ 2422 h 55"/>
                    <a:gd name="T40" fmla="*/ 13601 w 111"/>
                    <a:gd name="T41" fmla="*/ 2777 h 55"/>
                    <a:gd name="T42" fmla="*/ 13761 w 111"/>
                    <a:gd name="T43" fmla="*/ 2894 h 55"/>
                    <a:gd name="T44" fmla="*/ 13761 w 111"/>
                    <a:gd name="T45" fmla="*/ 3016 h 55"/>
                    <a:gd name="T46" fmla="*/ 13761 w 111"/>
                    <a:gd name="T47" fmla="*/ 3231 h 55"/>
                    <a:gd name="T48" fmla="*/ 14023 w 111"/>
                    <a:gd name="T49" fmla="*/ 3348 h 55"/>
                    <a:gd name="T50" fmla="*/ 14157 w 111"/>
                    <a:gd name="T51" fmla="*/ 3465 h 55"/>
                    <a:gd name="T52" fmla="*/ 14023 w 111"/>
                    <a:gd name="T53" fmla="*/ 3703 h 55"/>
                    <a:gd name="T54" fmla="*/ 14023 w 111"/>
                    <a:gd name="T55" fmla="*/ 3942 h 55"/>
                    <a:gd name="T56" fmla="*/ 14290 w 111"/>
                    <a:gd name="T57" fmla="*/ 4059 h 55"/>
                    <a:gd name="T58" fmla="*/ 14290 w 111"/>
                    <a:gd name="T59" fmla="*/ 4273 h 55"/>
                    <a:gd name="T60" fmla="*/ 14157 w 111"/>
                    <a:gd name="T61" fmla="*/ 4390 h 55"/>
                    <a:gd name="T62" fmla="*/ 14290 w 111"/>
                    <a:gd name="T63" fmla="*/ 4512 h 55"/>
                    <a:gd name="T64" fmla="*/ 14424 w 111"/>
                    <a:gd name="T65" fmla="*/ 4751 h 55"/>
                    <a:gd name="T66" fmla="*/ 14290 w 111"/>
                    <a:gd name="T67" fmla="*/ 4868 h 55"/>
                    <a:gd name="T68" fmla="*/ 14424 w 111"/>
                    <a:gd name="T69" fmla="*/ 5082 h 55"/>
                    <a:gd name="T70" fmla="*/ 14424 w 111"/>
                    <a:gd name="T71" fmla="*/ 5199 h 55"/>
                    <a:gd name="T72" fmla="*/ 14553 w 111"/>
                    <a:gd name="T73" fmla="*/ 5316 h 55"/>
                    <a:gd name="T74" fmla="*/ 14712 w 111"/>
                    <a:gd name="T75" fmla="*/ 5555 h 55"/>
                    <a:gd name="T76" fmla="*/ 14846 w 111"/>
                    <a:gd name="T77" fmla="*/ 5794 h 55"/>
                    <a:gd name="T78" fmla="*/ 15108 w 111"/>
                    <a:gd name="T79" fmla="*/ 6008 h 55"/>
                    <a:gd name="T80" fmla="*/ 15108 w 111"/>
                    <a:gd name="T81" fmla="*/ 6125 h 55"/>
                    <a:gd name="T82" fmla="*/ 15108 w 111"/>
                    <a:gd name="T83" fmla="*/ 6247 h 55"/>
                    <a:gd name="T84" fmla="*/ 15108 w 111"/>
                    <a:gd name="T85" fmla="*/ 6364 h 55"/>
                    <a:gd name="T86" fmla="*/ 3416 w 111"/>
                    <a:gd name="T87" fmla="*/ 6125 h 55"/>
                    <a:gd name="T88" fmla="*/ 3544 w 111"/>
                    <a:gd name="T89" fmla="*/ 4156 h 55"/>
                    <a:gd name="T90" fmla="*/ 0 w 111"/>
                    <a:gd name="T91" fmla="*/ 3942 h 55"/>
                    <a:gd name="T92" fmla="*/ 0 w 111"/>
                    <a:gd name="T93" fmla="*/ 3942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66" name="Freeform 33"/>
                <p:cNvSpPr>
                  <a:spLocks/>
                </p:cNvSpPr>
                <p:nvPr/>
              </p:nvSpPr>
              <p:spPr bwMode="auto">
                <a:xfrm>
                  <a:off x="2849" y="2262"/>
                  <a:ext cx="595" cy="293"/>
                </a:xfrm>
                <a:custGeom>
                  <a:avLst/>
                  <a:gdLst>
                    <a:gd name="T0" fmla="*/ 1893 w 116"/>
                    <a:gd name="T1" fmla="*/ 117 h 60"/>
                    <a:gd name="T2" fmla="*/ 0 w 116"/>
                    <a:gd name="T3" fmla="*/ 1050 h 60"/>
                    <a:gd name="T4" fmla="*/ 5396 w 116"/>
                    <a:gd name="T5" fmla="*/ 5128 h 60"/>
                    <a:gd name="T6" fmla="*/ 5658 w 116"/>
                    <a:gd name="T7" fmla="*/ 5245 h 60"/>
                    <a:gd name="T8" fmla="*/ 6078 w 116"/>
                    <a:gd name="T9" fmla="*/ 5582 h 60"/>
                    <a:gd name="T10" fmla="*/ 6473 w 116"/>
                    <a:gd name="T11" fmla="*/ 5484 h 60"/>
                    <a:gd name="T12" fmla="*/ 6735 w 116"/>
                    <a:gd name="T13" fmla="*/ 5582 h 60"/>
                    <a:gd name="T14" fmla="*/ 6894 w 116"/>
                    <a:gd name="T15" fmla="*/ 5821 h 60"/>
                    <a:gd name="T16" fmla="*/ 7417 w 116"/>
                    <a:gd name="T17" fmla="*/ 5938 h 60"/>
                    <a:gd name="T18" fmla="*/ 7684 w 116"/>
                    <a:gd name="T19" fmla="*/ 6055 h 60"/>
                    <a:gd name="T20" fmla="*/ 7971 w 116"/>
                    <a:gd name="T21" fmla="*/ 5938 h 60"/>
                    <a:gd name="T22" fmla="*/ 8233 w 116"/>
                    <a:gd name="T23" fmla="*/ 6177 h 60"/>
                    <a:gd name="T24" fmla="*/ 8761 w 116"/>
                    <a:gd name="T25" fmla="*/ 6177 h 60"/>
                    <a:gd name="T26" fmla="*/ 9048 w 116"/>
                    <a:gd name="T27" fmla="*/ 6417 h 60"/>
                    <a:gd name="T28" fmla="*/ 9181 w 116"/>
                    <a:gd name="T29" fmla="*/ 6632 h 60"/>
                    <a:gd name="T30" fmla="*/ 9576 w 116"/>
                    <a:gd name="T31" fmla="*/ 6509 h 60"/>
                    <a:gd name="T32" fmla="*/ 10130 w 116"/>
                    <a:gd name="T33" fmla="*/ 6749 h 60"/>
                    <a:gd name="T34" fmla="*/ 10392 w 116"/>
                    <a:gd name="T35" fmla="*/ 6632 h 60"/>
                    <a:gd name="T36" fmla="*/ 10654 w 116"/>
                    <a:gd name="T37" fmla="*/ 6632 h 60"/>
                    <a:gd name="T38" fmla="*/ 10654 w 116"/>
                    <a:gd name="T39" fmla="*/ 6988 h 60"/>
                    <a:gd name="T40" fmla="*/ 10787 w 116"/>
                    <a:gd name="T41" fmla="*/ 6749 h 60"/>
                    <a:gd name="T42" fmla="*/ 11074 w 116"/>
                    <a:gd name="T43" fmla="*/ 6509 h 60"/>
                    <a:gd name="T44" fmla="*/ 11208 w 116"/>
                    <a:gd name="T45" fmla="*/ 6632 h 60"/>
                    <a:gd name="T46" fmla="*/ 11469 w 116"/>
                    <a:gd name="T47" fmla="*/ 6749 h 60"/>
                    <a:gd name="T48" fmla="*/ 11736 w 116"/>
                    <a:gd name="T49" fmla="*/ 6632 h 60"/>
                    <a:gd name="T50" fmla="*/ 11736 w 116"/>
                    <a:gd name="T51" fmla="*/ 6749 h 60"/>
                    <a:gd name="T52" fmla="*/ 12156 w 116"/>
                    <a:gd name="T53" fmla="*/ 6988 h 60"/>
                    <a:gd name="T54" fmla="*/ 12551 w 116"/>
                    <a:gd name="T55" fmla="*/ 6749 h 60"/>
                    <a:gd name="T56" fmla="*/ 13367 w 116"/>
                    <a:gd name="T57" fmla="*/ 6509 h 60"/>
                    <a:gd name="T58" fmla="*/ 13629 w 116"/>
                    <a:gd name="T59" fmla="*/ 6509 h 60"/>
                    <a:gd name="T60" fmla="*/ 14311 w 116"/>
                    <a:gd name="T61" fmla="*/ 6509 h 60"/>
                    <a:gd name="T62" fmla="*/ 15260 w 116"/>
                    <a:gd name="T63" fmla="*/ 6866 h 60"/>
                    <a:gd name="T64" fmla="*/ 15521 w 116"/>
                    <a:gd name="T65" fmla="*/ 6988 h 60"/>
                    <a:gd name="T66" fmla="*/ 15655 w 116"/>
                    <a:gd name="T67" fmla="*/ 3599 h 60"/>
                    <a:gd name="T68" fmla="*/ 15393 w 116"/>
                    <a:gd name="T69" fmla="*/ 3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67" name="Freeform 34"/>
                <p:cNvSpPr>
                  <a:spLocks/>
                </p:cNvSpPr>
                <p:nvPr/>
              </p:nvSpPr>
              <p:spPr bwMode="auto">
                <a:xfrm>
                  <a:off x="3353" y="1970"/>
                  <a:ext cx="460" cy="380"/>
                </a:xfrm>
                <a:custGeom>
                  <a:avLst/>
                  <a:gdLst>
                    <a:gd name="T0" fmla="*/ 10135 w 90"/>
                    <a:gd name="T1" fmla="*/ 7975 h 78"/>
                    <a:gd name="T2" fmla="*/ 10294 w 90"/>
                    <a:gd name="T3" fmla="*/ 8214 h 78"/>
                    <a:gd name="T4" fmla="*/ 10294 w 90"/>
                    <a:gd name="T5" fmla="*/ 8569 h 78"/>
                    <a:gd name="T6" fmla="*/ 9875 w 90"/>
                    <a:gd name="T7" fmla="*/ 8901 h 78"/>
                    <a:gd name="T8" fmla="*/ 11076 w 90"/>
                    <a:gd name="T9" fmla="*/ 9018 h 78"/>
                    <a:gd name="T10" fmla="*/ 11076 w 90"/>
                    <a:gd name="T11" fmla="*/ 8569 h 78"/>
                    <a:gd name="T12" fmla="*/ 11336 w 90"/>
                    <a:gd name="T13" fmla="*/ 7975 h 78"/>
                    <a:gd name="T14" fmla="*/ 11756 w 90"/>
                    <a:gd name="T15" fmla="*/ 7736 h 78"/>
                    <a:gd name="T16" fmla="*/ 11888 w 90"/>
                    <a:gd name="T17" fmla="*/ 7736 h 78"/>
                    <a:gd name="T18" fmla="*/ 12016 w 90"/>
                    <a:gd name="T19" fmla="*/ 7049 h 78"/>
                    <a:gd name="T20" fmla="*/ 11888 w 90"/>
                    <a:gd name="T21" fmla="*/ 6933 h 78"/>
                    <a:gd name="T22" fmla="*/ 11756 w 90"/>
                    <a:gd name="T23" fmla="*/ 6811 h 78"/>
                    <a:gd name="T24" fmla="*/ 11623 w 90"/>
                    <a:gd name="T25" fmla="*/ 6933 h 78"/>
                    <a:gd name="T26" fmla="*/ 11209 w 90"/>
                    <a:gd name="T27" fmla="*/ 6479 h 78"/>
                    <a:gd name="T28" fmla="*/ 11336 w 90"/>
                    <a:gd name="T29" fmla="*/ 6241 h 78"/>
                    <a:gd name="T30" fmla="*/ 11209 w 90"/>
                    <a:gd name="T31" fmla="*/ 6007 h 78"/>
                    <a:gd name="T32" fmla="*/ 10554 w 90"/>
                    <a:gd name="T33" fmla="*/ 5315 h 78"/>
                    <a:gd name="T34" fmla="*/ 9875 w 90"/>
                    <a:gd name="T35" fmla="*/ 4959 h 78"/>
                    <a:gd name="T36" fmla="*/ 9481 w 90"/>
                    <a:gd name="T37" fmla="*/ 4389 h 78"/>
                    <a:gd name="T38" fmla="*/ 9875 w 90"/>
                    <a:gd name="T39" fmla="*/ 3941 h 78"/>
                    <a:gd name="T40" fmla="*/ 9875 w 90"/>
                    <a:gd name="T41" fmla="*/ 3464 h 78"/>
                    <a:gd name="T42" fmla="*/ 9353 w 90"/>
                    <a:gd name="T43" fmla="*/ 3133 h 78"/>
                    <a:gd name="T44" fmla="*/ 9093 w 90"/>
                    <a:gd name="T45" fmla="*/ 3347 h 78"/>
                    <a:gd name="T46" fmla="*/ 8674 w 90"/>
                    <a:gd name="T47" fmla="*/ 2538 h 78"/>
                    <a:gd name="T48" fmla="*/ 8019 w 90"/>
                    <a:gd name="T49" fmla="*/ 2090 h 78"/>
                    <a:gd name="T50" fmla="*/ 7472 w 90"/>
                    <a:gd name="T51" fmla="*/ 1496 h 78"/>
                    <a:gd name="T52" fmla="*/ 7340 w 90"/>
                    <a:gd name="T53" fmla="*/ 687 h 78"/>
                    <a:gd name="T54" fmla="*/ 7340 w 90"/>
                    <a:gd name="T55" fmla="*/ 453 h 78"/>
                    <a:gd name="T56" fmla="*/ 0 w 90"/>
                    <a:gd name="T57" fmla="*/ 239 h 78"/>
                    <a:gd name="T58" fmla="*/ 261 w 90"/>
                    <a:gd name="T59" fmla="*/ 570 h 78"/>
                    <a:gd name="T60" fmla="*/ 680 w 90"/>
                    <a:gd name="T61" fmla="*/ 1043 h 78"/>
                    <a:gd name="T62" fmla="*/ 680 w 90"/>
                    <a:gd name="T63" fmla="*/ 1281 h 78"/>
                    <a:gd name="T64" fmla="*/ 1462 w 90"/>
                    <a:gd name="T65" fmla="*/ 1851 h 78"/>
                    <a:gd name="T66" fmla="*/ 1201 w 90"/>
                    <a:gd name="T67" fmla="*/ 2304 h 78"/>
                    <a:gd name="T68" fmla="*/ 1462 w 90"/>
                    <a:gd name="T69" fmla="*/ 2538 h 78"/>
                    <a:gd name="T70" fmla="*/ 1722 w 90"/>
                    <a:gd name="T71" fmla="*/ 3016 h 78"/>
                    <a:gd name="T72" fmla="*/ 2014 w 90"/>
                    <a:gd name="T73" fmla="*/ 3133 h 78"/>
                    <a:gd name="T74" fmla="*/ 2142 w 90"/>
                    <a:gd name="T75" fmla="*/ 8331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68" name="Freeform 35"/>
                <p:cNvSpPr>
                  <a:spLocks/>
                </p:cNvSpPr>
                <p:nvPr/>
              </p:nvSpPr>
              <p:spPr bwMode="auto">
                <a:xfrm>
                  <a:off x="3787" y="2057"/>
                  <a:ext cx="510" cy="249"/>
                </a:xfrm>
                <a:custGeom>
                  <a:avLst/>
                  <a:gdLst>
                    <a:gd name="T0" fmla="*/ 2735 w 99"/>
                    <a:gd name="T1" fmla="*/ 5698 h 51"/>
                    <a:gd name="T2" fmla="*/ 2602 w 99"/>
                    <a:gd name="T3" fmla="*/ 5458 h 51"/>
                    <a:gd name="T4" fmla="*/ 2998 w 99"/>
                    <a:gd name="T5" fmla="*/ 5458 h 51"/>
                    <a:gd name="T6" fmla="*/ 10932 w 99"/>
                    <a:gd name="T7" fmla="*/ 4765 h 51"/>
                    <a:gd name="T8" fmla="*/ 11622 w 99"/>
                    <a:gd name="T9" fmla="*/ 4433 h 51"/>
                    <a:gd name="T10" fmla="*/ 12152 w 99"/>
                    <a:gd name="T11" fmla="*/ 4077 h 51"/>
                    <a:gd name="T12" fmla="*/ 12152 w 99"/>
                    <a:gd name="T13" fmla="*/ 3838 h 51"/>
                    <a:gd name="T14" fmla="*/ 12312 w 99"/>
                    <a:gd name="T15" fmla="*/ 3598 h 51"/>
                    <a:gd name="T16" fmla="*/ 13533 w 99"/>
                    <a:gd name="T17" fmla="*/ 2671 h 51"/>
                    <a:gd name="T18" fmla="*/ 13404 w 99"/>
                    <a:gd name="T19" fmla="*/ 2549 h 51"/>
                    <a:gd name="T20" fmla="*/ 13270 w 99"/>
                    <a:gd name="T21" fmla="*/ 2456 h 51"/>
                    <a:gd name="T22" fmla="*/ 12977 w 99"/>
                    <a:gd name="T23" fmla="*/ 2334 h 51"/>
                    <a:gd name="T24" fmla="*/ 12843 w 99"/>
                    <a:gd name="T25" fmla="*/ 2334 h 51"/>
                    <a:gd name="T26" fmla="*/ 12312 w 99"/>
                    <a:gd name="T27" fmla="*/ 1621 h 51"/>
                    <a:gd name="T28" fmla="*/ 12152 w 99"/>
                    <a:gd name="T29" fmla="*/ 1406 h 51"/>
                    <a:gd name="T30" fmla="*/ 12152 w 99"/>
                    <a:gd name="T31" fmla="*/ 928 h 51"/>
                    <a:gd name="T32" fmla="*/ 11890 w 99"/>
                    <a:gd name="T33" fmla="*/ 810 h 51"/>
                    <a:gd name="T34" fmla="*/ 11493 w 99"/>
                    <a:gd name="T35" fmla="*/ 478 h 51"/>
                    <a:gd name="T36" fmla="*/ 11199 w 99"/>
                    <a:gd name="T37" fmla="*/ 478 h 51"/>
                    <a:gd name="T38" fmla="*/ 11065 w 99"/>
                    <a:gd name="T39" fmla="*/ 693 h 51"/>
                    <a:gd name="T40" fmla="*/ 10669 w 99"/>
                    <a:gd name="T41" fmla="*/ 693 h 51"/>
                    <a:gd name="T42" fmla="*/ 10241 w 99"/>
                    <a:gd name="T43" fmla="*/ 693 h 51"/>
                    <a:gd name="T44" fmla="*/ 9711 w 99"/>
                    <a:gd name="T45" fmla="*/ 571 h 51"/>
                    <a:gd name="T46" fmla="*/ 9025 w 99"/>
                    <a:gd name="T47" fmla="*/ 478 h 51"/>
                    <a:gd name="T48" fmla="*/ 8624 w 99"/>
                    <a:gd name="T49" fmla="*/ 0 h 51"/>
                    <a:gd name="T50" fmla="*/ 8335 w 99"/>
                    <a:gd name="T51" fmla="*/ 117 h 51"/>
                    <a:gd name="T52" fmla="*/ 7933 w 99"/>
                    <a:gd name="T53" fmla="*/ 0 h 51"/>
                    <a:gd name="T54" fmla="*/ 7933 w 99"/>
                    <a:gd name="T55" fmla="*/ 239 h 51"/>
                    <a:gd name="T56" fmla="*/ 7933 w 99"/>
                    <a:gd name="T57" fmla="*/ 693 h 51"/>
                    <a:gd name="T58" fmla="*/ 7511 w 99"/>
                    <a:gd name="T59" fmla="*/ 928 h 51"/>
                    <a:gd name="T60" fmla="*/ 6980 w 99"/>
                    <a:gd name="T61" fmla="*/ 928 h 51"/>
                    <a:gd name="T62" fmla="*/ 6290 w 99"/>
                    <a:gd name="T63" fmla="*/ 2099 h 51"/>
                    <a:gd name="T64" fmla="*/ 5734 w 99"/>
                    <a:gd name="T65" fmla="*/ 2456 h 51"/>
                    <a:gd name="T66" fmla="*/ 5332 w 99"/>
                    <a:gd name="T67" fmla="*/ 2217 h 51"/>
                    <a:gd name="T68" fmla="*/ 5069 w 99"/>
                    <a:gd name="T69" fmla="*/ 2788 h 51"/>
                    <a:gd name="T70" fmla="*/ 4775 w 99"/>
                    <a:gd name="T71" fmla="*/ 2788 h 51"/>
                    <a:gd name="T72" fmla="*/ 4379 w 99"/>
                    <a:gd name="T73" fmla="*/ 2671 h 51"/>
                    <a:gd name="T74" fmla="*/ 4111 w 99"/>
                    <a:gd name="T75" fmla="*/ 3027 h 51"/>
                    <a:gd name="T76" fmla="*/ 3555 w 99"/>
                    <a:gd name="T77" fmla="*/ 2788 h 51"/>
                    <a:gd name="T78" fmla="*/ 2735 w 99"/>
                    <a:gd name="T79" fmla="*/ 2910 h 51"/>
                    <a:gd name="T80" fmla="*/ 2735 w 99"/>
                    <a:gd name="T81" fmla="*/ 3144 h 51"/>
                    <a:gd name="T82" fmla="*/ 2468 w 99"/>
                    <a:gd name="T83" fmla="*/ 3144 h 51"/>
                    <a:gd name="T84" fmla="*/ 2468 w 99"/>
                    <a:gd name="T85" fmla="*/ 3144 h 51"/>
                    <a:gd name="T86" fmla="*/ 2334 w 99"/>
                    <a:gd name="T87" fmla="*/ 3481 h 51"/>
                    <a:gd name="T88" fmla="*/ 2334 w 99"/>
                    <a:gd name="T89" fmla="*/ 3481 h 51"/>
                    <a:gd name="T90" fmla="*/ 2468 w 99"/>
                    <a:gd name="T91" fmla="*/ 3838 h 51"/>
                    <a:gd name="T92" fmla="*/ 1643 w 99"/>
                    <a:gd name="T93" fmla="*/ 3955 h 51"/>
                    <a:gd name="T94" fmla="*/ 1777 w 99"/>
                    <a:gd name="T95" fmla="*/ 4648 h 51"/>
                    <a:gd name="T96" fmla="*/ 1381 w 99"/>
                    <a:gd name="T97" fmla="*/ 4531 h 51"/>
                    <a:gd name="T98" fmla="*/ 824 w 99"/>
                    <a:gd name="T99" fmla="*/ 4433 h 51"/>
                    <a:gd name="T100" fmla="*/ 556 w 99"/>
                    <a:gd name="T101" fmla="*/ 4887 h 51"/>
                    <a:gd name="T102" fmla="*/ 556 w 99"/>
                    <a:gd name="T103" fmla="*/ 4887 h 51"/>
                    <a:gd name="T104" fmla="*/ 690 w 99"/>
                    <a:gd name="T105" fmla="*/ 5126 h 51"/>
                    <a:gd name="T106" fmla="*/ 397 w 99"/>
                    <a:gd name="T107" fmla="*/ 5698 h 51"/>
                    <a:gd name="T108" fmla="*/ 134 w 99"/>
                    <a:gd name="T109" fmla="*/ 5698 h 51"/>
                    <a:gd name="T110" fmla="*/ 0 w 99"/>
                    <a:gd name="T111" fmla="*/ 593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69" name="Freeform 36" descr="20%"/>
                <p:cNvSpPr>
                  <a:spLocks/>
                </p:cNvSpPr>
                <p:nvPr/>
              </p:nvSpPr>
              <p:spPr bwMode="auto">
                <a:xfrm>
                  <a:off x="3742" y="2243"/>
                  <a:ext cx="568" cy="190"/>
                </a:xfrm>
                <a:custGeom>
                  <a:avLst/>
                  <a:gdLst>
                    <a:gd name="T0" fmla="*/ 14875 w 111"/>
                    <a:gd name="T1" fmla="*/ 0 h 39"/>
                    <a:gd name="T2" fmla="*/ 11913 w 111"/>
                    <a:gd name="T3" fmla="*/ 356 h 39"/>
                    <a:gd name="T4" fmla="*/ 11652 w 111"/>
                    <a:gd name="T5" fmla="*/ 453 h 39"/>
                    <a:gd name="T6" fmla="*/ 4165 w 111"/>
                    <a:gd name="T7" fmla="*/ 1043 h 39"/>
                    <a:gd name="T8" fmla="*/ 4165 w 111"/>
                    <a:gd name="T9" fmla="*/ 926 h 39"/>
                    <a:gd name="T10" fmla="*/ 3746 w 111"/>
                    <a:gd name="T11" fmla="*/ 1043 h 39"/>
                    <a:gd name="T12" fmla="*/ 3874 w 111"/>
                    <a:gd name="T13" fmla="*/ 1164 h 39"/>
                    <a:gd name="T14" fmla="*/ 3874 w 111"/>
                    <a:gd name="T15" fmla="*/ 1281 h 39"/>
                    <a:gd name="T16" fmla="*/ 1203 w 111"/>
                    <a:gd name="T17" fmla="*/ 1496 h 39"/>
                    <a:gd name="T18" fmla="*/ 1075 w 111"/>
                    <a:gd name="T19" fmla="*/ 1734 h 39"/>
                    <a:gd name="T20" fmla="*/ 942 w 111"/>
                    <a:gd name="T21" fmla="*/ 2090 h 39"/>
                    <a:gd name="T22" fmla="*/ 1075 w 111"/>
                    <a:gd name="T23" fmla="*/ 2207 h 39"/>
                    <a:gd name="T24" fmla="*/ 942 w 111"/>
                    <a:gd name="T25" fmla="*/ 2538 h 39"/>
                    <a:gd name="T26" fmla="*/ 942 w 111"/>
                    <a:gd name="T27" fmla="*/ 2538 h 39"/>
                    <a:gd name="T28" fmla="*/ 942 w 111"/>
                    <a:gd name="T29" fmla="*/ 2660 h 39"/>
                    <a:gd name="T30" fmla="*/ 814 w 111"/>
                    <a:gd name="T31" fmla="*/ 2894 h 39"/>
                    <a:gd name="T32" fmla="*/ 681 w 111"/>
                    <a:gd name="T33" fmla="*/ 3016 h 39"/>
                    <a:gd name="T34" fmla="*/ 522 w 111"/>
                    <a:gd name="T35" fmla="*/ 3464 h 39"/>
                    <a:gd name="T36" fmla="*/ 261 w 111"/>
                    <a:gd name="T37" fmla="*/ 3703 h 39"/>
                    <a:gd name="T38" fmla="*/ 261 w 111"/>
                    <a:gd name="T39" fmla="*/ 4058 h 39"/>
                    <a:gd name="T40" fmla="*/ 261 w 111"/>
                    <a:gd name="T41" fmla="*/ 4389 h 39"/>
                    <a:gd name="T42" fmla="*/ 261 w 111"/>
                    <a:gd name="T43" fmla="*/ 4389 h 39"/>
                    <a:gd name="T44" fmla="*/ 0 w 111"/>
                    <a:gd name="T45" fmla="*/ 4511 h 39"/>
                    <a:gd name="T46" fmla="*/ 3874 w 111"/>
                    <a:gd name="T47" fmla="*/ 4273 h 39"/>
                    <a:gd name="T48" fmla="*/ 8720 w 111"/>
                    <a:gd name="T49" fmla="*/ 3941 h 39"/>
                    <a:gd name="T50" fmla="*/ 10449 w 111"/>
                    <a:gd name="T51" fmla="*/ 3703 h 39"/>
                    <a:gd name="T52" fmla="*/ 10577 w 111"/>
                    <a:gd name="T53" fmla="*/ 3230 h 39"/>
                    <a:gd name="T54" fmla="*/ 10710 w 111"/>
                    <a:gd name="T55" fmla="*/ 3230 h 39"/>
                    <a:gd name="T56" fmla="*/ 10710 w 111"/>
                    <a:gd name="T57" fmla="*/ 3230 h 39"/>
                    <a:gd name="T58" fmla="*/ 10838 w 111"/>
                    <a:gd name="T59" fmla="*/ 3133 h 39"/>
                    <a:gd name="T60" fmla="*/ 10997 w 111"/>
                    <a:gd name="T61" fmla="*/ 3016 h 39"/>
                    <a:gd name="T62" fmla="*/ 10838 w 111"/>
                    <a:gd name="T63" fmla="*/ 2894 h 39"/>
                    <a:gd name="T64" fmla="*/ 10997 w 111"/>
                    <a:gd name="T65" fmla="*/ 2777 h 39"/>
                    <a:gd name="T66" fmla="*/ 11130 w 111"/>
                    <a:gd name="T67" fmla="*/ 2660 h 39"/>
                    <a:gd name="T68" fmla="*/ 11524 w 111"/>
                    <a:gd name="T69" fmla="*/ 2538 h 39"/>
                    <a:gd name="T70" fmla="*/ 11913 w 111"/>
                    <a:gd name="T71" fmla="*/ 2421 h 39"/>
                    <a:gd name="T72" fmla="*/ 12332 w 111"/>
                    <a:gd name="T73" fmla="*/ 2090 h 39"/>
                    <a:gd name="T74" fmla="*/ 12465 w 111"/>
                    <a:gd name="T75" fmla="*/ 2090 h 39"/>
                    <a:gd name="T76" fmla="*/ 12726 w 111"/>
                    <a:gd name="T77" fmla="*/ 1851 h 39"/>
                    <a:gd name="T78" fmla="*/ 12859 w 111"/>
                    <a:gd name="T79" fmla="*/ 1613 h 39"/>
                    <a:gd name="T80" fmla="*/ 12859 w 111"/>
                    <a:gd name="T81" fmla="*/ 1613 h 39"/>
                    <a:gd name="T82" fmla="*/ 12987 w 111"/>
                    <a:gd name="T83" fmla="*/ 1613 h 39"/>
                    <a:gd name="T84" fmla="*/ 13120 w 111"/>
                    <a:gd name="T85" fmla="*/ 1613 h 39"/>
                    <a:gd name="T86" fmla="*/ 13120 w 111"/>
                    <a:gd name="T87" fmla="*/ 1496 h 39"/>
                    <a:gd name="T88" fmla="*/ 13274 w 111"/>
                    <a:gd name="T89" fmla="*/ 1379 h 39"/>
                    <a:gd name="T90" fmla="*/ 13274 w 111"/>
                    <a:gd name="T91" fmla="*/ 1379 h 39"/>
                    <a:gd name="T92" fmla="*/ 13407 w 111"/>
                    <a:gd name="T93" fmla="*/ 1496 h 39"/>
                    <a:gd name="T94" fmla="*/ 13540 w 111"/>
                    <a:gd name="T95" fmla="*/ 1379 h 39"/>
                    <a:gd name="T96" fmla="*/ 13540 w 111"/>
                    <a:gd name="T97" fmla="*/ 1379 h 39"/>
                    <a:gd name="T98" fmla="*/ 13801 w 111"/>
                    <a:gd name="T99" fmla="*/ 1164 h 39"/>
                    <a:gd name="T100" fmla="*/ 13929 w 111"/>
                    <a:gd name="T101" fmla="*/ 1164 h 39"/>
                    <a:gd name="T102" fmla="*/ 14190 w 111"/>
                    <a:gd name="T103" fmla="*/ 1164 h 39"/>
                    <a:gd name="T104" fmla="*/ 14609 w 111"/>
                    <a:gd name="T105" fmla="*/ 687 h 39"/>
                    <a:gd name="T106" fmla="*/ 14742 w 111"/>
                    <a:gd name="T107" fmla="*/ 570 h 39"/>
                    <a:gd name="T108" fmla="*/ 14875 w 111"/>
                    <a:gd name="T109" fmla="*/ 453 h 39"/>
                    <a:gd name="T110" fmla="*/ 14875 w 111"/>
                    <a:gd name="T111" fmla="*/ 356 h 39"/>
                    <a:gd name="T112" fmla="*/ 14875 w 111"/>
                    <a:gd name="T113" fmla="*/ 117 h 39"/>
                    <a:gd name="T114" fmla="*/ 14875 w 111"/>
                    <a:gd name="T115" fmla="*/ 0 h 39"/>
                    <a:gd name="T116" fmla="*/ 14875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56370" name="Freeform 37" descr="20%"/>
                <p:cNvSpPr>
                  <a:spLocks/>
                </p:cNvSpPr>
                <p:nvPr/>
              </p:nvSpPr>
              <p:spPr bwMode="auto">
                <a:xfrm>
                  <a:off x="3890" y="2409"/>
                  <a:ext cx="267" cy="404"/>
                </a:xfrm>
                <a:custGeom>
                  <a:avLst/>
                  <a:gdLst>
                    <a:gd name="T0" fmla="*/ 0 w 52"/>
                    <a:gd name="T1" fmla="*/ 355 h 83"/>
                    <a:gd name="T2" fmla="*/ 134 w 52"/>
                    <a:gd name="T3" fmla="*/ 569 h 83"/>
                    <a:gd name="T4" fmla="*/ 0 w 52"/>
                    <a:gd name="T5" fmla="*/ 6347 h 83"/>
                    <a:gd name="T6" fmla="*/ 0 w 52"/>
                    <a:gd name="T7" fmla="*/ 6561 h 83"/>
                    <a:gd name="T8" fmla="*/ 395 w 52"/>
                    <a:gd name="T9" fmla="*/ 9453 h 83"/>
                    <a:gd name="T10" fmla="*/ 555 w 52"/>
                    <a:gd name="T11" fmla="*/ 9453 h 83"/>
                    <a:gd name="T12" fmla="*/ 688 w 52"/>
                    <a:gd name="T13" fmla="*/ 9336 h 83"/>
                    <a:gd name="T14" fmla="*/ 950 w 52"/>
                    <a:gd name="T15" fmla="*/ 9453 h 83"/>
                    <a:gd name="T16" fmla="*/ 1083 w 52"/>
                    <a:gd name="T17" fmla="*/ 9336 h 83"/>
                    <a:gd name="T18" fmla="*/ 1083 w 52"/>
                    <a:gd name="T19" fmla="*/ 8883 h 83"/>
                    <a:gd name="T20" fmla="*/ 1212 w 52"/>
                    <a:gd name="T21" fmla="*/ 8649 h 83"/>
                    <a:gd name="T22" fmla="*/ 1345 w 52"/>
                    <a:gd name="T23" fmla="*/ 8883 h 83"/>
                    <a:gd name="T24" fmla="*/ 1345 w 52"/>
                    <a:gd name="T25" fmla="*/ 9005 h 83"/>
                    <a:gd name="T26" fmla="*/ 1479 w 52"/>
                    <a:gd name="T27" fmla="*/ 9214 h 83"/>
                    <a:gd name="T28" fmla="*/ 1766 w 52"/>
                    <a:gd name="T29" fmla="*/ 9569 h 83"/>
                    <a:gd name="T30" fmla="*/ 1900 w 52"/>
                    <a:gd name="T31" fmla="*/ 9569 h 83"/>
                    <a:gd name="T32" fmla="*/ 2028 w 52"/>
                    <a:gd name="T33" fmla="*/ 9569 h 83"/>
                    <a:gd name="T34" fmla="*/ 2295 w 52"/>
                    <a:gd name="T35" fmla="*/ 9336 h 83"/>
                    <a:gd name="T36" fmla="*/ 2295 w 52"/>
                    <a:gd name="T37" fmla="*/ 9336 h 83"/>
                    <a:gd name="T38" fmla="*/ 2424 w 52"/>
                    <a:gd name="T39" fmla="*/ 9214 h 83"/>
                    <a:gd name="T40" fmla="*/ 2424 w 52"/>
                    <a:gd name="T41" fmla="*/ 9214 h 83"/>
                    <a:gd name="T42" fmla="*/ 2424 w 52"/>
                    <a:gd name="T43" fmla="*/ 9122 h 83"/>
                    <a:gd name="T44" fmla="*/ 2295 w 52"/>
                    <a:gd name="T45" fmla="*/ 9122 h 83"/>
                    <a:gd name="T46" fmla="*/ 2295 w 52"/>
                    <a:gd name="T47" fmla="*/ 9005 h 83"/>
                    <a:gd name="T48" fmla="*/ 2424 w 52"/>
                    <a:gd name="T49" fmla="*/ 8883 h 83"/>
                    <a:gd name="T50" fmla="*/ 2424 w 52"/>
                    <a:gd name="T51" fmla="*/ 8766 h 83"/>
                    <a:gd name="T52" fmla="*/ 2162 w 52"/>
                    <a:gd name="T53" fmla="*/ 8649 h 83"/>
                    <a:gd name="T54" fmla="*/ 2162 w 52"/>
                    <a:gd name="T55" fmla="*/ 8649 h 83"/>
                    <a:gd name="T56" fmla="*/ 2028 w 52"/>
                    <a:gd name="T57" fmla="*/ 8649 h 83"/>
                    <a:gd name="T58" fmla="*/ 1900 w 52"/>
                    <a:gd name="T59" fmla="*/ 8411 h 83"/>
                    <a:gd name="T60" fmla="*/ 1900 w 52"/>
                    <a:gd name="T61" fmla="*/ 8294 h 83"/>
                    <a:gd name="T62" fmla="*/ 1900 w 52"/>
                    <a:gd name="T63" fmla="*/ 8197 h 83"/>
                    <a:gd name="T64" fmla="*/ 1900 w 52"/>
                    <a:gd name="T65" fmla="*/ 8197 h 83"/>
                    <a:gd name="T66" fmla="*/ 1900 w 52"/>
                    <a:gd name="T67" fmla="*/ 8080 h 83"/>
                    <a:gd name="T68" fmla="*/ 7040 w 52"/>
                    <a:gd name="T69" fmla="*/ 7603 h 83"/>
                    <a:gd name="T70" fmla="*/ 7040 w 52"/>
                    <a:gd name="T71" fmla="*/ 7486 h 83"/>
                    <a:gd name="T72" fmla="*/ 6778 w 52"/>
                    <a:gd name="T73" fmla="*/ 7272 h 83"/>
                    <a:gd name="T74" fmla="*/ 6778 w 52"/>
                    <a:gd name="T75" fmla="*/ 6683 h 83"/>
                    <a:gd name="T76" fmla="*/ 6485 w 52"/>
                    <a:gd name="T77" fmla="*/ 6347 h 83"/>
                    <a:gd name="T78" fmla="*/ 6485 w 52"/>
                    <a:gd name="T79" fmla="*/ 5992 h 83"/>
                    <a:gd name="T80" fmla="*/ 6644 w 52"/>
                    <a:gd name="T81" fmla="*/ 5758 h 83"/>
                    <a:gd name="T82" fmla="*/ 6644 w 52"/>
                    <a:gd name="T83" fmla="*/ 5427 h 83"/>
                    <a:gd name="T84" fmla="*/ 6778 w 52"/>
                    <a:gd name="T85" fmla="*/ 5189 h 83"/>
                    <a:gd name="T86" fmla="*/ 6906 w 52"/>
                    <a:gd name="T87" fmla="*/ 5189 h 83"/>
                    <a:gd name="T88" fmla="*/ 6644 w 52"/>
                    <a:gd name="T89" fmla="*/ 5072 h 83"/>
                    <a:gd name="T90" fmla="*/ 6778 w 52"/>
                    <a:gd name="T91" fmla="*/ 4833 h 83"/>
                    <a:gd name="T92" fmla="*/ 6644 w 52"/>
                    <a:gd name="T93" fmla="*/ 4736 h 83"/>
                    <a:gd name="T94" fmla="*/ 6485 w 52"/>
                    <a:gd name="T95" fmla="*/ 4619 h 83"/>
                    <a:gd name="T96" fmla="*/ 6352 w 52"/>
                    <a:gd name="T97" fmla="*/ 4502 h 83"/>
                    <a:gd name="T98" fmla="*/ 6223 w 52"/>
                    <a:gd name="T99" fmla="*/ 4264 h 83"/>
                    <a:gd name="T100" fmla="*/ 6090 w 52"/>
                    <a:gd name="T101" fmla="*/ 4147 h 83"/>
                    <a:gd name="T102" fmla="*/ 4878 w 52"/>
                    <a:gd name="T103" fmla="*/ 0 h 83"/>
                    <a:gd name="T104" fmla="*/ 0 w 52"/>
                    <a:gd name="T105" fmla="*/ 355 h 83"/>
                    <a:gd name="T106" fmla="*/ 0 w 52"/>
                    <a:gd name="T107" fmla="*/ 35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56371" name="Freeform 38"/>
                <p:cNvSpPr>
                  <a:spLocks/>
                </p:cNvSpPr>
                <p:nvPr/>
              </p:nvSpPr>
              <p:spPr bwMode="auto">
                <a:xfrm>
                  <a:off x="4142" y="2179"/>
                  <a:ext cx="610" cy="249"/>
                </a:xfrm>
                <a:custGeom>
                  <a:avLst/>
                  <a:gdLst>
                    <a:gd name="T0" fmla="*/ 261 w 119"/>
                    <a:gd name="T1" fmla="*/ 4765 h 51"/>
                    <a:gd name="T2" fmla="*/ 554 w 119"/>
                    <a:gd name="T3" fmla="*/ 4531 h 51"/>
                    <a:gd name="T4" fmla="*/ 682 w 119"/>
                    <a:gd name="T5" fmla="*/ 4194 h 51"/>
                    <a:gd name="T6" fmla="*/ 1892 w 119"/>
                    <a:gd name="T7" fmla="*/ 3598 h 51"/>
                    <a:gd name="T8" fmla="*/ 2419 w 119"/>
                    <a:gd name="T9" fmla="*/ 3144 h 51"/>
                    <a:gd name="T10" fmla="*/ 2707 w 119"/>
                    <a:gd name="T11" fmla="*/ 3144 h 51"/>
                    <a:gd name="T12" fmla="*/ 2840 w 119"/>
                    <a:gd name="T13" fmla="*/ 2910 h 51"/>
                    <a:gd name="T14" fmla="*/ 3101 w 119"/>
                    <a:gd name="T15" fmla="*/ 2910 h 51"/>
                    <a:gd name="T16" fmla="*/ 3783 w 119"/>
                    <a:gd name="T17" fmla="*/ 2671 h 51"/>
                    <a:gd name="T18" fmla="*/ 4439 w 119"/>
                    <a:gd name="T19" fmla="*/ 1977 h 51"/>
                    <a:gd name="T20" fmla="*/ 4439 w 119"/>
                    <a:gd name="T21" fmla="*/ 1504 h 51"/>
                    <a:gd name="T22" fmla="*/ 4993 w 119"/>
                    <a:gd name="T23" fmla="*/ 1504 h 51"/>
                    <a:gd name="T24" fmla="*/ 5649 w 119"/>
                    <a:gd name="T25" fmla="*/ 1406 h 51"/>
                    <a:gd name="T26" fmla="*/ 15214 w 119"/>
                    <a:gd name="T27" fmla="*/ 117 h 51"/>
                    <a:gd name="T28" fmla="*/ 15347 w 119"/>
                    <a:gd name="T29" fmla="*/ 239 h 51"/>
                    <a:gd name="T30" fmla="*/ 15634 w 119"/>
                    <a:gd name="T31" fmla="*/ 571 h 51"/>
                    <a:gd name="T32" fmla="*/ 15634 w 119"/>
                    <a:gd name="T33" fmla="*/ 693 h 51"/>
                    <a:gd name="T34" fmla="*/ 15347 w 119"/>
                    <a:gd name="T35" fmla="*/ 571 h 51"/>
                    <a:gd name="T36" fmla="*/ 15214 w 119"/>
                    <a:gd name="T37" fmla="*/ 693 h 51"/>
                    <a:gd name="T38" fmla="*/ 14686 w 119"/>
                    <a:gd name="T39" fmla="*/ 928 h 51"/>
                    <a:gd name="T40" fmla="*/ 14138 w 119"/>
                    <a:gd name="T41" fmla="*/ 1289 h 51"/>
                    <a:gd name="T42" fmla="*/ 14266 w 119"/>
                    <a:gd name="T43" fmla="*/ 1406 h 51"/>
                    <a:gd name="T44" fmla="*/ 15081 w 119"/>
                    <a:gd name="T45" fmla="*/ 1050 h 51"/>
                    <a:gd name="T46" fmla="*/ 15347 w 119"/>
                    <a:gd name="T47" fmla="*/ 1289 h 51"/>
                    <a:gd name="T48" fmla="*/ 15476 w 119"/>
                    <a:gd name="T49" fmla="*/ 1289 h 51"/>
                    <a:gd name="T50" fmla="*/ 15896 w 119"/>
                    <a:gd name="T51" fmla="*/ 1050 h 51"/>
                    <a:gd name="T52" fmla="*/ 16029 w 119"/>
                    <a:gd name="T53" fmla="*/ 1621 h 51"/>
                    <a:gd name="T54" fmla="*/ 15768 w 119"/>
                    <a:gd name="T55" fmla="*/ 1977 h 51"/>
                    <a:gd name="T56" fmla="*/ 15347 w 119"/>
                    <a:gd name="T57" fmla="*/ 2217 h 51"/>
                    <a:gd name="T58" fmla="*/ 14819 w 119"/>
                    <a:gd name="T59" fmla="*/ 2334 h 51"/>
                    <a:gd name="T60" fmla="*/ 14686 w 119"/>
                    <a:gd name="T61" fmla="*/ 2217 h 51"/>
                    <a:gd name="T62" fmla="*/ 14558 w 119"/>
                    <a:gd name="T63" fmla="*/ 2099 h 51"/>
                    <a:gd name="T64" fmla="*/ 14558 w 119"/>
                    <a:gd name="T65" fmla="*/ 2456 h 51"/>
                    <a:gd name="T66" fmla="*/ 14686 w 119"/>
                    <a:gd name="T67" fmla="*/ 2549 h 51"/>
                    <a:gd name="T68" fmla="*/ 14819 w 119"/>
                    <a:gd name="T69" fmla="*/ 2788 h 51"/>
                    <a:gd name="T70" fmla="*/ 14138 w 119"/>
                    <a:gd name="T71" fmla="*/ 3144 h 51"/>
                    <a:gd name="T72" fmla="*/ 14138 w 119"/>
                    <a:gd name="T73" fmla="*/ 3383 h 51"/>
                    <a:gd name="T74" fmla="*/ 15081 w 119"/>
                    <a:gd name="T75" fmla="*/ 3144 h 51"/>
                    <a:gd name="T76" fmla="*/ 15347 w 119"/>
                    <a:gd name="T77" fmla="*/ 3144 h 51"/>
                    <a:gd name="T78" fmla="*/ 14686 w 119"/>
                    <a:gd name="T79" fmla="*/ 3720 h 51"/>
                    <a:gd name="T80" fmla="*/ 13876 w 119"/>
                    <a:gd name="T81" fmla="*/ 4194 h 51"/>
                    <a:gd name="T82" fmla="*/ 13743 w 119"/>
                    <a:gd name="T83" fmla="*/ 4316 h 51"/>
                    <a:gd name="T84" fmla="*/ 12928 w 119"/>
                    <a:gd name="T85" fmla="*/ 5126 h 51"/>
                    <a:gd name="T86" fmla="*/ 12533 w 119"/>
                    <a:gd name="T87" fmla="*/ 5815 h 51"/>
                    <a:gd name="T88" fmla="*/ 9304 w 119"/>
                    <a:gd name="T89" fmla="*/ 4531 h 51"/>
                    <a:gd name="T90" fmla="*/ 6725 w 119"/>
                    <a:gd name="T91" fmla="*/ 4194 h 51"/>
                    <a:gd name="T92" fmla="*/ 6597 w 119"/>
                    <a:gd name="T93" fmla="*/ 4194 h 51"/>
                    <a:gd name="T94" fmla="*/ 4044 w 119"/>
                    <a:gd name="T95" fmla="*/ 4316 h 51"/>
                    <a:gd name="T96" fmla="*/ 3496 w 119"/>
                    <a:gd name="T97" fmla="*/ 4648 h 51"/>
                    <a:gd name="T98" fmla="*/ 0 w 119"/>
                    <a:gd name="T99" fmla="*/ 5244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72" name="Freeform 39"/>
                <p:cNvSpPr>
                  <a:spLocks/>
                </p:cNvSpPr>
                <p:nvPr/>
              </p:nvSpPr>
              <p:spPr bwMode="auto">
                <a:xfrm>
                  <a:off x="3433" y="2306"/>
                  <a:ext cx="345" cy="302"/>
                </a:xfrm>
                <a:custGeom>
                  <a:avLst/>
                  <a:gdLst>
                    <a:gd name="T0" fmla="*/ 0 w 67"/>
                    <a:gd name="T1" fmla="*/ 356 h 62"/>
                    <a:gd name="T2" fmla="*/ 8192 w 67"/>
                    <a:gd name="T3" fmla="*/ 0 h 62"/>
                    <a:gd name="T4" fmla="*/ 8192 w 67"/>
                    <a:gd name="T5" fmla="*/ 117 h 62"/>
                    <a:gd name="T6" fmla="*/ 8326 w 67"/>
                    <a:gd name="T7" fmla="*/ 239 h 62"/>
                    <a:gd name="T8" fmla="*/ 8460 w 67"/>
                    <a:gd name="T9" fmla="*/ 356 h 62"/>
                    <a:gd name="T10" fmla="*/ 8326 w 67"/>
                    <a:gd name="T11" fmla="*/ 570 h 62"/>
                    <a:gd name="T12" fmla="*/ 8192 w 67"/>
                    <a:gd name="T13" fmla="*/ 687 h 62"/>
                    <a:gd name="T14" fmla="*/ 7930 w 67"/>
                    <a:gd name="T15" fmla="*/ 925 h 62"/>
                    <a:gd name="T16" fmla="*/ 7930 w 67"/>
                    <a:gd name="T17" fmla="*/ 1042 h 62"/>
                    <a:gd name="T18" fmla="*/ 9145 w 67"/>
                    <a:gd name="T19" fmla="*/ 1042 h 62"/>
                    <a:gd name="T20" fmla="*/ 9145 w 67"/>
                    <a:gd name="T21" fmla="*/ 1042 h 62"/>
                    <a:gd name="T22" fmla="*/ 9145 w 67"/>
                    <a:gd name="T23" fmla="*/ 1164 h 62"/>
                    <a:gd name="T24" fmla="*/ 9016 w 67"/>
                    <a:gd name="T25" fmla="*/ 1378 h 62"/>
                    <a:gd name="T26" fmla="*/ 8882 w 67"/>
                    <a:gd name="T27" fmla="*/ 1495 h 62"/>
                    <a:gd name="T28" fmla="*/ 8749 w 67"/>
                    <a:gd name="T29" fmla="*/ 1968 h 62"/>
                    <a:gd name="T30" fmla="*/ 8460 w 67"/>
                    <a:gd name="T31" fmla="*/ 2207 h 62"/>
                    <a:gd name="T32" fmla="*/ 8460 w 67"/>
                    <a:gd name="T33" fmla="*/ 2538 h 62"/>
                    <a:gd name="T34" fmla="*/ 8460 w 67"/>
                    <a:gd name="T35" fmla="*/ 2893 h 62"/>
                    <a:gd name="T36" fmla="*/ 8460 w 67"/>
                    <a:gd name="T37" fmla="*/ 2893 h 62"/>
                    <a:gd name="T38" fmla="*/ 8192 w 67"/>
                    <a:gd name="T39" fmla="*/ 3015 h 62"/>
                    <a:gd name="T40" fmla="*/ 8192 w 67"/>
                    <a:gd name="T41" fmla="*/ 3132 h 62"/>
                    <a:gd name="T42" fmla="*/ 7796 w 67"/>
                    <a:gd name="T43" fmla="*/ 3346 h 62"/>
                    <a:gd name="T44" fmla="*/ 7796 w 67"/>
                    <a:gd name="T45" fmla="*/ 3702 h 62"/>
                    <a:gd name="T46" fmla="*/ 7796 w 67"/>
                    <a:gd name="T47" fmla="*/ 4033 h 62"/>
                    <a:gd name="T48" fmla="*/ 7636 w 67"/>
                    <a:gd name="T49" fmla="*/ 4150 h 62"/>
                    <a:gd name="T50" fmla="*/ 7369 w 67"/>
                    <a:gd name="T51" fmla="*/ 4389 h 62"/>
                    <a:gd name="T52" fmla="*/ 7106 w 67"/>
                    <a:gd name="T53" fmla="*/ 4627 h 62"/>
                    <a:gd name="T54" fmla="*/ 6972 w 67"/>
                    <a:gd name="T55" fmla="*/ 4744 h 62"/>
                    <a:gd name="T56" fmla="*/ 6972 w 67"/>
                    <a:gd name="T57" fmla="*/ 4959 h 62"/>
                    <a:gd name="T58" fmla="*/ 6812 w 67"/>
                    <a:gd name="T59" fmla="*/ 5197 h 62"/>
                    <a:gd name="T60" fmla="*/ 6812 w 67"/>
                    <a:gd name="T61" fmla="*/ 5314 h 62"/>
                    <a:gd name="T62" fmla="*/ 6684 w 67"/>
                    <a:gd name="T63" fmla="*/ 5670 h 62"/>
                    <a:gd name="T64" fmla="*/ 6550 w 67"/>
                    <a:gd name="T65" fmla="*/ 5884 h 62"/>
                    <a:gd name="T66" fmla="*/ 6684 w 67"/>
                    <a:gd name="T67" fmla="*/ 6240 h 62"/>
                    <a:gd name="T68" fmla="*/ 6812 w 67"/>
                    <a:gd name="T69" fmla="*/ 6357 h 62"/>
                    <a:gd name="T70" fmla="*/ 6812 w 67"/>
                    <a:gd name="T71" fmla="*/ 6595 h 62"/>
                    <a:gd name="T72" fmla="*/ 6812 w 67"/>
                    <a:gd name="T73" fmla="*/ 6595 h 62"/>
                    <a:gd name="T74" fmla="*/ 6812 w 67"/>
                    <a:gd name="T75" fmla="*/ 6712 h 62"/>
                    <a:gd name="T76" fmla="*/ 6812 w 67"/>
                    <a:gd name="T77" fmla="*/ 6712 h 62"/>
                    <a:gd name="T78" fmla="*/ 6684 w 67"/>
                    <a:gd name="T79" fmla="*/ 6927 h 62"/>
                    <a:gd name="T80" fmla="*/ 6812 w 67"/>
                    <a:gd name="T81" fmla="*/ 7048 h 62"/>
                    <a:gd name="T82" fmla="*/ 1086 w 67"/>
                    <a:gd name="T83" fmla="*/ 7165 h 62"/>
                    <a:gd name="T84" fmla="*/ 1086 w 67"/>
                    <a:gd name="T85" fmla="*/ 6123 h 62"/>
                    <a:gd name="T86" fmla="*/ 824 w 67"/>
                    <a:gd name="T87" fmla="*/ 6001 h 62"/>
                    <a:gd name="T88" fmla="*/ 556 w 67"/>
                    <a:gd name="T89" fmla="*/ 6123 h 62"/>
                    <a:gd name="T90" fmla="*/ 556 w 67"/>
                    <a:gd name="T91" fmla="*/ 6123 h 62"/>
                    <a:gd name="T92" fmla="*/ 263 w 67"/>
                    <a:gd name="T93" fmla="*/ 5884 h 62"/>
                    <a:gd name="T94" fmla="*/ 263 w 67"/>
                    <a:gd name="T95" fmla="*/ 2538 h 62"/>
                    <a:gd name="T96" fmla="*/ 0 w 67"/>
                    <a:gd name="T97" fmla="*/ 356 h 62"/>
                    <a:gd name="T98" fmla="*/ 0 w 67"/>
                    <a:gd name="T99" fmla="*/ 356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ED4213"/>
                </a:solidFill>
                <a:ln w="12700" cmpd="sng">
                  <a:solidFill>
                    <a:schemeClr val="tx1"/>
                  </a:solidFill>
                  <a:prstDash val="solid"/>
                  <a:round/>
                  <a:headEnd/>
                  <a:tailEnd/>
                </a:ln>
              </p:spPr>
              <p:txBody>
                <a:bodyPr/>
                <a:lstStyle/>
                <a:p>
                  <a:endParaRPr lang="en-US"/>
                </a:p>
              </p:txBody>
            </p:sp>
            <p:grpSp>
              <p:nvGrpSpPr>
                <p:cNvPr id="56373" name="Group 40"/>
                <p:cNvGrpSpPr>
                  <a:grpSpLocks/>
                </p:cNvGrpSpPr>
                <p:nvPr/>
              </p:nvGrpSpPr>
              <p:grpSpPr bwMode="auto">
                <a:xfrm>
                  <a:off x="728" y="2448"/>
                  <a:ext cx="1266" cy="876"/>
                  <a:chOff x="768" y="2832"/>
                  <a:chExt cx="1203" cy="876"/>
                </a:xfrm>
              </p:grpSpPr>
              <p:sp>
                <p:nvSpPr>
                  <p:cNvPr id="56396" name="Freeform 41"/>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97" name="Freeform 42"/>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ED4213"/>
                  </a:solidFill>
                  <a:ln w="12700" cmpd="sng">
                    <a:solidFill>
                      <a:schemeClr val="tx1"/>
                    </a:solidFill>
                    <a:prstDash val="solid"/>
                    <a:round/>
                    <a:headEnd/>
                    <a:tailEnd/>
                  </a:ln>
                </p:spPr>
                <p:txBody>
                  <a:bodyPr/>
                  <a:lstStyle/>
                  <a:p>
                    <a:endParaRPr lang="en-US"/>
                  </a:p>
                </p:txBody>
              </p:sp>
              <p:sp>
                <p:nvSpPr>
                  <p:cNvPr id="56398" name="Freeform 43"/>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99" name="Freeform 44"/>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6400" name="Freeform 45"/>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401" name="Freeform 46"/>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6402" name="Freeform 47"/>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403" name="Freeform 48"/>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6404" name="Freeform 49"/>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405" name="Freeform 50"/>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6406" name="Freeform 51"/>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407" name="Freeform 52"/>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6408" name="Freeform 53"/>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409" name="Freeform 54"/>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410" name="Freeform 55"/>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ED4213"/>
                  </a:solidFill>
                  <a:ln w="12700" cmpd="sng">
                    <a:solidFill>
                      <a:schemeClr val="tx1"/>
                    </a:solidFill>
                    <a:prstDash val="solid"/>
                    <a:round/>
                    <a:headEnd/>
                    <a:tailEnd/>
                  </a:ln>
                </p:spPr>
                <p:txBody>
                  <a:bodyPr/>
                  <a:lstStyle/>
                  <a:p>
                    <a:endParaRPr lang="en-US"/>
                  </a:p>
                </p:txBody>
              </p:sp>
            </p:grpSp>
            <p:grpSp>
              <p:nvGrpSpPr>
                <p:cNvPr id="56374" name="Group 56"/>
                <p:cNvGrpSpPr>
                  <a:grpSpLocks/>
                </p:cNvGrpSpPr>
                <p:nvPr/>
              </p:nvGrpSpPr>
              <p:grpSpPr bwMode="auto">
                <a:xfrm>
                  <a:off x="3669" y="1384"/>
                  <a:ext cx="523" cy="468"/>
                  <a:chOff x="3562" y="1636"/>
                  <a:chExt cx="497" cy="468"/>
                </a:xfrm>
              </p:grpSpPr>
              <p:sp>
                <p:nvSpPr>
                  <p:cNvPr id="56394" name="Freeform 57"/>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95" name="Freeform 58"/>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ED4213"/>
                  </a:solidFill>
                  <a:ln w="12700" cmpd="sng">
                    <a:solidFill>
                      <a:schemeClr val="tx1"/>
                    </a:solidFill>
                    <a:prstDash val="solid"/>
                    <a:round/>
                    <a:headEnd/>
                    <a:tailEnd/>
                  </a:ln>
                </p:spPr>
                <p:txBody>
                  <a:bodyPr/>
                  <a:lstStyle/>
                  <a:p>
                    <a:endParaRPr lang="en-US"/>
                  </a:p>
                </p:txBody>
              </p:sp>
            </p:grpSp>
            <p:sp>
              <p:nvSpPr>
                <p:cNvPr id="56375" name="Freeform 59"/>
                <p:cNvSpPr>
                  <a:spLocks/>
                </p:cNvSpPr>
                <p:nvPr/>
              </p:nvSpPr>
              <p:spPr bwMode="auto">
                <a:xfrm>
                  <a:off x="3880" y="1838"/>
                  <a:ext cx="206" cy="351"/>
                </a:xfrm>
                <a:custGeom>
                  <a:avLst/>
                  <a:gdLst>
                    <a:gd name="T0" fmla="*/ 134 w 40"/>
                    <a:gd name="T1" fmla="*/ 570 h 72"/>
                    <a:gd name="T2" fmla="*/ 556 w 40"/>
                    <a:gd name="T3" fmla="*/ 5207 h 72"/>
                    <a:gd name="T4" fmla="*/ 556 w 40"/>
                    <a:gd name="T5" fmla="*/ 5324 h 72"/>
                    <a:gd name="T6" fmla="*/ 556 w 40"/>
                    <a:gd name="T7" fmla="*/ 5441 h 72"/>
                    <a:gd name="T8" fmla="*/ 556 w 40"/>
                    <a:gd name="T9" fmla="*/ 5679 h 72"/>
                    <a:gd name="T10" fmla="*/ 690 w 40"/>
                    <a:gd name="T11" fmla="*/ 6011 h 72"/>
                    <a:gd name="T12" fmla="*/ 824 w 40"/>
                    <a:gd name="T13" fmla="*/ 6489 h 72"/>
                    <a:gd name="T14" fmla="*/ 556 w 40"/>
                    <a:gd name="T15" fmla="*/ 6845 h 72"/>
                    <a:gd name="T16" fmla="*/ 556 w 40"/>
                    <a:gd name="T17" fmla="*/ 6937 h 72"/>
                    <a:gd name="T18" fmla="*/ 268 w 40"/>
                    <a:gd name="T19" fmla="*/ 7298 h 72"/>
                    <a:gd name="T20" fmla="*/ 0 w 40"/>
                    <a:gd name="T21" fmla="*/ 7532 h 72"/>
                    <a:gd name="T22" fmla="*/ 0 w 40"/>
                    <a:gd name="T23" fmla="*/ 7888 h 72"/>
                    <a:gd name="T24" fmla="*/ 0 w 40"/>
                    <a:gd name="T25" fmla="*/ 8224 h 72"/>
                    <a:gd name="T26" fmla="*/ 0 w 40"/>
                    <a:gd name="T27" fmla="*/ 8224 h 72"/>
                    <a:gd name="T28" fmla="*/ 0 w 40"/>
                    <a:gd name="T29" fmla="*/ 8341 h 72"/>
                    <a:gd name="T30" fmla="*/ 0 w 40"/>
                    <a:gd name="T31" fmla="*/ 8341 h 72"/>
                    <a:gd name="T32" fmla="*/ 134 w 40"/>
                    <a:gd name="T33" fmla="*/ 8341 h 72"/>
                    <a:gd name="T34" fmla="*/ 268 w 40"/>
                    <a:gd name="T35" fmla="*/ 8341 h 72"/>
                    <a:gd name="T36" fmla="*/ 268 w 40"/>
                    <a:gd name="T37" fmla="*/ 8224 h 72"/>
                    <a:gd name="T38" fmla="*/ 268 w 40"/>
                    <a:gd name="T39" fmla="*/ 8102 h 72"/>
                    <a:gd name="T40" fmla="*/ 690 w 40"/>
                    <a:gd name="T41" fmla="*/ 8102 h 72"/>
                    <a:gd name="T42" fmla="*/ 1087 w 40"/>
                    <a:gd name="T43" fmla="*/ 7985 h 72"/>
                    <a:gd name="T44" fmla="*/ 1643 w 40"/>
                    <a:gd name="T45" fmla="*/ 8224 h 72"/>
                    <a:gd name="T46" fmla="*/ 1643 w 40"/>
                    <a:gd name="T47" fmla="*/ 8224 h 72"/>
                    <a:gd name="T48" fmla="*/ 1777 w 40"/>
                    <a:gd name="T49" fmla="*/ 8224 h 72"/>
                    <a:gd name="T50" fmla="*/ 1911 w 40"/>
                    <a:gd name="T51" fmla="*/ 7888 h 72"/>
                    <a:gd name="T52" fmla="*/ 2173 w 40"/>
                    <a:gd name="T53" fmla="*/ 7888 h 72"/>
                    <a:gd name="T54" fmla="*/ 2333 w 40"/>
                    <a:gd name="T55" fmla="*/ 7985 h 72"/>
                    <a:gd name="T56" fmla="*/ 2467 w 40"/>
                    <a:gd name="T57" fmla="*/ 8102 h 72"/>
                    <a:gd name="T58" fmla="*/ 2601 w 40"/>
                    <a:gd name="T59" fmla="*/ 7985 h 72"/>
                    <a:gd name="T60" fmla="*/ 2730 w 40"/>
                    <a:gd name="T61" fmla="*/ 7532 h 72"/>
                    <a:gd name="T62" fmla="*/ 2863 w 40"/>
                    <a:gd name="T63" fmla="*/ 7415 h 72"/>
                    <a:gd name="T64" fmla="*/ 2997 w 40"/>
                    <a:gd name="T65" fmla="*/ 7415 h 72"/>
                    <a:gd name="T66" fmla="*/ 3291 w 40"/>
                    <a:gd name="T67" fmla="*/ 7654 h 72"/>
                    <a:gd name="T68" fmla="*/ 3687 w 40"/>
                    <a:gd name="T69" fmla="*/ 7654 h 72"/>
                    <a:gd name="T70" fmla="*/ 3821 w 40"/>
                    <a:gd name="T71" fmla="*/ 7298 h 72"/>
                    <a:gd name="T72" fmla="*/ 4506 w 40"/>
                    <a:gd name="T73" fmla="*/ 6489 h 72"/>
                    <a:gd name="T74" fmla="*/ 4506 w 40"/>
                    <a:gd name="T75" fmla="*/ 6133 h 72"/>
                    <a:gd name="T76" fmla="*/ 4640 w 40"/>
                    <a:gd name="T77" fmla="*/ 6133 h 72"/>
                    <a:gd name="T78" fmla="*/ 5068 w 40"/>
                    <a:gd name="T79" fmla="*/ 6133 h 72"/>
                    <a:gd name="T80" fmla="*/ 5196 w 40"/>
                    <a:gd name="T81" fmla="*/ 6011 h 72"/>
                    <a:gd name="T82" fmla="*/ 5464 w 40"/>
                    <a:gd name="T83" fmla="*/ 5918 h 72"/>
                    <a:gd name="T84" fmla="*/ 5464 w 40"/>
                    <a:gd name="T85" fmla="*/ 5796 h 72"/>
                    <a:gd name="T86" fmla="*/ 5464 w 40"/>
                    <a:gd name="T87" fmla="*/ 5441 h 72"/>
                    <a:gd name="T88" fmla="*/ 5464 w 40"/>
                    <a:gd name="T89" fmla="*/ 5441 h 72"/>
                    <a:gd name="T90" fmla="*/ 5464 w 40"/>
                    <a:gd name="T91" fmla="*/ 5207 h 72"/>
                    <a:gd name="T92" fmla="*/ 4774 w 40"/>
                    <a:gd name="T93" fmla="*/ 117 h 72"/>
                    <a:gd name="T94" fmla="*/ 4774 w 40"/>
                    <a:gd name="T95" fmla="*/ 0 h 72"/>
                    <a:gd name="T96" fmla="*/ 1221 w 40"/>
                    <a:gd name="T97" fmla="*/ 356 h 72"/>
                    <a:gd name="T98" fmla="*/ 1087 w 40"/>
                    <a:gd name="T99" fmla="*/ 473 h 72"/>
                    <a:gd name="T100" fmla="*/ 824 w 40"/>
                    <a:gd name="T101" fmla="*/ 570 h 72"/>
                    <a:gd name="T102" fmla="*/ 690 w 40"/>
                    <a:gd name="T103" fmla="*/ 687 h 72"/>
                    <a:gd name="T104" fmla="*/ 397 w 40"/>
                    <a:gd name="T105" fmla="*/ 687 h 72"/>
                    <a:gd name="T106" fmla="*/ 134 w 40"/>
                    <a:gd name="T107" fmla="*/ 570 h 72"/>
                    <a:gd name="T108" fmla="*/ 134 w 40"/>
                    <a:gd name="T109" fmla="*/ 570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76" name="Freeform 60"/>
                <p:cNvSpPr>
                  <a:spLocks/>
                </p:cNvSpPr>
                <p:nvPr/>
              </p:nvSpPr>
              <p:spPr bwMode="auto">
                <a:xfrm>
                  <a:off x="4234" y="2350"/>
                  <a:ext cx="353" cy="258"/>
                </a:xfrm>
                <a:custGeom>
                  <a:avLst/>
                  <a:gdLst>
                    <a:gd name="T0" fmla="*/ 5495 w 69"/>
                    <a:gd name="T1" fmla="*/ 6114 h 53"/>
                    <a:gd name="T2" fmla="*/ 5075 w 69"/>
                    <a:gd name="T3" fmla="*/ 5997 h 53"/>
                    <a:gd name="T4" fmla="*/ 4947 w 69"/>
                    <a:gd name="T5" fmla="*/ 5545 h 53"/>
                    <a:gd name="T6" fmla="*/ 4425 w 69"/>
                    <a:gd name="T7" fmla="*/ 5072 h 53"/>
                    <a:gd name="T8" fmla="*/ 4159 w 69"/>
                    <a:gd name="T9" fmla="*/ 4503 h 53"/>
                    <a:gd name="T10" fmla="*/ 3873 w 69"/>
                    <a:gd name="T11" fmla="*/ 4264 h 53"/>
                    <a:gd name="T12" fmla="*/ 3351 w 69"/>
                    <a:gd name="T13" fmla="*/ 3933 h 53"/>
                    <a:gd name="T14" fmla="*/ 3090 w 69"/>
                    <a:gd name="T15" fmla="*/ 3695 h 53"/>
                    <a:gd name="T16" fmla="*/ 2957 w 69"/>
                    <a:gd name="T17" fmla="*/ 3461 h 53"/>
                    <a:gd name="T18" fmla="*/ 2016 w 69"/>
                    <a:gd name="T19" fmla="*/ 2892 h 53"/>
                    <a:gd name="T20" fmla="*/ 1755 w 69"/>
                    <a:gd name="T21" fmla="*/ 2653 h 53"/>
                    <a:gd name="T22" fmla="*/ 1335 w 69"/>
                    <a:gd name="T23" fmla="*/ 2181 h 53"/>
                    <a:gd name="T24" fmla="*/ 1074 w 69"/>
                    <a:gd name="T25" fmla="*/ 1850 h 53"/>
                    <a:gd name="T26" fmla="*/ 133 w 69"/>
                    <a:gd name="T27" fmla="*/ 1611 h 53"/>
                    <a:gd name="T28" fmla="*/ 133 w 69"/>
                    <a:gd name="T29" fmla="*/ 1163 h 53"/>
                    <a:gd name="T30" fmla="*/ 394 w 69"/>
                    <a:gd name="T31" fmla="*/ 925 h 53"/>
                    <a:gd name="T32" fmla="*/ 394 w 69"/>
                    <a:gd name="T33" fmla="*/ 808 h 53"/>
                    <a:gd name="T34" fmla="*/ 1074 w 69"/>
                    <a:gd name="T35" fmla="*/ 570 h 53"/>
                    <a:gd name="T36" fmla="*/ 1596 w 69"/>
                    <a:gd name="T37" fmla="*/ 355 h 53"/>
                    <a:gd name="T38" fmla="*/ 1755 w 69"/>
                    <a:gd name="T39" fmla="*/ 239 h 53"/>
                    <a:gd name="T40" fmla="*/ 4159 w 69"/>
                    <a:gd name="T41" fmla="*/ 117 h 53"/>
                    <a:gd name="T42" fmla="*/ 4159 w 69"/>
                    <a:gd name="T43" fmla="*/ 239 h 53"/>
                    <a:gd name="T44" fmla="*/ 4686 w 69"/>
                    <a:gd name="T45" fmla="*/ 448 h 53"/>
                    <a:gd name="T46" fmla="*/ 6830 w 69"/>
                    <a:gd name="T47" fmla="*/ 448 h 53"/>
                    <a:gd name="T48" fmla="*/ 9106 w 69"/>
                    <a:gd name="T49" fmla="*/ 1967 h 53"/>
                    <a:gd name="T50" fmla="*/ 8845 w 69"/>
                    <a:gd name="T51" fmla="*/ 2181 h 53"/>
                    <a:gd name="T52" fmla="*/ 8426 w 69"/>
                    <a:gd name="T53" fmla="*/ 2775 h 53"/>
                    <a:gd name="T54" fmla="*/ 8298 w 69"/>
                    <a:gd name="T55" fmla="*/ 3223 h 53"/>
                    <a:gd name="T56" fmla="*/ 8298 w 69"/>
                    <a:gd name="T57" fmla="*/ 3461 h 53"/>
                    <a:gd name="T58" fmla="*/ 8037 w 69"/>
                    <a:gd name="T59" fmla="*/ 3578 h 53"/>
                    <a:gd name="T60" fmla="*/ 7904 w 69"/>
                    <a:gd name="T61" fmla="*/ 3816 h 53"/>
                    <a:gd name="T62" fmla="*/ 7643 w 69"/>
                    <a:gd name="T63" fmla="*/ 4031 h 53"/>
                    <a:gd name="T64" fmla="*/ 7091 w 69"/>
                    <a:gd name="T65" fmla="*/ 4503 h 53"/>
                    <a:gd name="T66" fmla="*/ 6702 w 69"/>
                    <a:gd name="T67" fmla="*/ 4741 h 53"/>
                    <a:gd name="T68" fmla="*/ 6569 w 69"/>
                    <a:gd name="T69" fmla="*/ 4951 h 53"/>
                    <a:gd name="T70" fmla="*/ 6149 w 69"/>
                    <a:gd name="T71" fmla="*/ 5072 h 53"/>
                    <a:gd name="T72" fmla="*/ 6149 w 69"/>
                    <a:gd name="T73" fmla="*/ 5189 h 53"/>
                    <a:gd name="T74" fmla="*/ 6021 w 69"/>
                    <a:gd name="T75" fmla="*/ 5428 h 53"/>
                    <a:gd name="T76" fmla="*/ 5761 w 69"/>
                    <a:gd name="T77" fmla="*/ 5545 h 53"/>
                    <a:gd name="T78" fmla="*/ 5761 w 69"/>
                    <a:gd name="T79" fmla="*/ 5545 h 53"/>
                    <a:gd name="T80" fmla="*/ 5761 w 69"/>
                    <a:gd name="T81" fmla="*/ 5661 h 53"/>
                    <a:gd name="T82" fmla="*/ 5888 w 69"/>
                    <a:gd name="T83" fmla="*/ 5759 h 53"/>
                    <a:gd name="T84" fmla="*/ 5628 w 69"/>
                    <a:gd name="T85" fmla="*/ 5876 h 53"/>
                    <a:gd name="T86" fmla="*/ 5495 w 69"/>
                    <a:gd name="T87" fmla="*/ 599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77" name="Freeform 61"/>
                <p:cNvSpPr>
                  <a:spLocks/>
                </p:cNvSpPr>
                <p:nvPr/>
              </p:nvSpPr>
              <p:spPr bwMode="auto">
                <a:xfrm>
                  <a:off x="4074" y="2384"/>
                  <a:ext cx="376" cy="376"/>
                </a:xfrm>
                <a:custGeom>
                  <a:avLst/>
                  <a:gdLst>
                    <a:gd name="T0" fmla="*/ 1221 w 73"/>
                    <a:gd name="T1" fmla="*/ 4771 h 77"/>
                    <a:gd name="T2" fmla="*/ 1514 w 73"/>
                    <a:gd name="T3" fmla="*/ 5127 h 77"/>
                    <a:gd name="T4" fmla="*/ 1777 w 73"/>
                    <a:gd name="T5" fmla="*/ 5367 h 77"/>
                    <a:gd name="T6" fmla="*/ 1777 w 73"/>
                    <a:gd name="T7" fmla="*/ 5699 h 77"/>
                    <a:gd name="T8" fmla="*/ 1911 w 73"/>
                    <a:gd name="T9" fmla="*/ 5816 h 77"/>
                    <a:gd name="T10" fmla="*/ 1777 w 73"/>
                    <a:gd name="T11" fmla="*/ 6416 h 77"/>
                    <a:gd name="T12" fmla="*/ 1643 w 73"/>
                    <a:gd name="T13" fmla="*/ 6988 h 77"/>
                    <a:gd name="T14" fmla="*/ 1911 w 73"/>
                    <a:gd name="T15" fmla="*/ 7916 h 77"/>
                    <a:gd name="T16" fmla="*/ 2174 w 73"/>
                    <a:gd name="T17" fmla="*/ 8272 h 77"/>
                    <a:gd name="T18" fmla="*/ 2333 w 73"/>
                    <a:gd name="T19" fmla="*/ 8609 h 77"/>
                    <a:gd name="T20" fmla="*/ 2467 w 73"/>
                    <a:gd name="T21" fmla="*/ 8848 h 77"/>
                    <a:gd name="T22" fmla="*/ 7932 w 73"/>
                    <a:gd name="T23" fmla="*/ 8848 h 77"/>
                    <a:gd name="T24" fmla="*/ 8200 w 73"/>
                    <a:gd name="T25" fmla="*/ 8965 h 77"/>
                    <a:gd name="T26" fmla="*/ 8066 w 73"/>
                    <a:gd name="T27" fmla="*/ 8272 h 77"/>
                    <a:gd name="T28" fmla="*/ 8200 w 73"/>
                    <a:gd name="T29" fmla="*/ 8038 h 77"/>
                    <a:gd name="T30" fmla="*/ 8756 w 73"/>
                    <a:gd name="T31" fmla="*/ 8038 h 77"/>
                    <a:gd name="T32" fmla="*/ 9153 w 73"/>
                    <a:gd name="T33" fmla="*/ 8038 h 77"/>
                    <a:gd name="T34" fmla="*/ 9153 w 73"/>
                    <a:gd name="T35" fmla="*/ 7559 h 77"/>
                    <a:gd name="T36" fmla="*/ 9153 w 73"/>
                    <a:gd name="T37" fmla="*/ 7227 h 77"/>
                    <a:gd name="T38" fmla="*/ 9415 w 73"/>
                    <a:gd name="T39" fmla="*/ 6177 h 77"/>
                    <a:gd name="T40" fmla="*/ 9709 w 73"/>
                    <a:gd name="T41" fmla="*/ 5581 h 77"/>
                    <a:gd name="T42" fmla="*/ 9977 w 73"/>
                    <a:gd name="T43" fmla="*/ 5484 h 77"/>
                    <a:gd name="T44" fmla="*/ 9977 w 73"/>
                    <a:gd name="T45" fmla="*/ 5367 h 77"/>
                    <a:gd name="T46" fmla="*/ 9843 w 73"/>
                    <a:gd name="T47" fmla="*/ 5367 h 77"/>
                    <a:gd name="T48" fmla="*/ 9415 w 73"/>
                    <a:gd name="T49" fmla="*/ 5244 h 77"/>
                    <a:gd name="T50" fmla="*/ 9287 w 73"/>
                    <a:gd name="T51" fmla="*/ 4771 h 77"/>
                    <a:gd name="T52" fmla="*/ 8756 w 73"/>
                    <a:gd name="T53" fmla="*/ 4317 h 77"/>
                    <a:gd name="T54" fmla="*/ 8463 w 73"/>
                    <a:gd name="T55" fmla="*/ 3721 h 77"/>
                    <a:gd name="T56" fmla="*/ 8200 w 73"/>
                    <a:gd name="T57" fmla="*/ 3482 h 77"/>
                    <a:gd name="T58" fmla="*/ 7638 w 73"/>
                    <a:gd name="T59" fmla="*/ 3150 h 77"/>
                    <a:gd name="T60" fmla="*/ 7376 w 73"/>
                    <a:gd name="T61" fmla="*/ 2910 h 77"/>
                    <a:gd name="T62" fmla="*/ 7242 w 73"/>
                    <a:gd name="T63" fmla="*/ 2671 h 77"/>
                    <a:gd name="T64" fmla="*/ 6289 w 73"/>
                    <a:gd name="T65" fmla="*/ 2100 h 77"/>
                    <a:gd name="T66" fmla="*/ 6021 w 73"/>
                    <a:gd name="T67" fmla="*/ 1860 h 77"/>
                    <a:gd name="T68" fmla="*/ 5599 w 73"/>
                    <a:gd name="T69" fmla="*/ 1406 h 77"/>
                    <a:gd name="T70" fmla="*/ 5331 w 73"/>
                    <a:gd name="T71" fmla="*/ 1050 h 77"/>
                    <a:gd name="T72" fmla="*/ 4378 w 73"/>
                    <a:gd name="T73" fmla="*/ 811 h 77"/>
                    <a:gd name="T74" fmla="*/ 4378 w 73"/>
                    <a:gd name="T75" fmla="*/ 356 h 77"/>
                    <a:gd name="T76" fmla="*/ 4641 w 73"/>
                    <a:gd name="T77" fmla="*/ 117 h 77"/>
                    <a:gd name="T78" fmla="*/ 4641 w 73"/>
                    <a:gd name="T79" fmla="*/ 0 h 77"/>
                    <a:gd name="T80" fmla="*/ 0 w 73"/>
                    <a:gd name="T81" fmla="*/ 571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78" name="Freeform 62"/>
                <p:cNvSpPr>
                  <a:spLocks/>
                </p:cNvSpPr>
                <p:nvPr/>
              </p:nvSpPr>
              <p:spPr bwMode="auto">
                <a:xfrm>
                  <a:off x="4428" y="1916"/>
                  <a:ext cx="319" cy="141"/>
                </a:xfrm>
                <a:custGeom>
                  <a:avLst/>
                  <a:gdLst>
                    <a:gd name="T0" fmla="*/ 4898 w 62"/>
                    <a:gd name="T1" fmla="*/ 238 h 29"/>
                    <a:gd name="T2" fmla="*/ 262 w 62"/>
                    <a:gd name="T3" fmla="*/ 1964 h 29"/>
                    <a:gd name="T4" fmla="*/ 556 w 62"/>
                    <a:gd name="T5" fmla="*/ 1843 h 29"/>
                    <a:gd name="T6" fmla="*/ 1086 w 62"/>
                    <a:gd name="T7" fmla="*/ 1488 h 29"/>
                    <a:gd name="T8" fmla="*/ 1348 w 62"/>
                    <a:gd name="T9" fmla="*/ 1254 h 29"/>
                    <a:gd name="T10" fmla="*/ 1508 w 62"/>
                    <a:gd name="T11" fmla="*/ 1157 h 29"/>
                    <a:gd name="T12" fmla="*/ 1904 w 62"/>
                    <a:gd name="T13" fmla="*/ 1040 h 29"/>
                    <a:gd name="T14" fmla="*/ 2593 w 62"/>
                    <a:gd name="T15" fmla="*/ 802 h 29"/>
                    <a:gd name="T16" fmla="*/ 2861 w 62"/>
                    <a:gd name="T17" fmla="*/ 924 h 29"/>
                    <a:gd name="T18" fmla="*/ 3123 w 62"/>
                    <a:gd name="T19" fmla="*/ 924 h 29"/>
                    <a:gd name="T20" fmla="*/ 3416 w 62"/>
                    <a:gd name="T21" fmla="*/ 1371 h 29"/>
                    <a:gd name="T22" fmla="*/ 3679 w 62"/>
                    <a:gd name="T23" fmla="*/ 1371 h 29"/>
                    <a:gd name="T24" fmla="*/ 3679 w 62"/>
                    <a:gd name="T25" fmla="*/ 1609 h 29"/>
                    <a:gd name="T26" fmla="*/ 4234 w 62"/>
                    <a:gd name="T27" fmla="*/ 1726 h 29"/>
                    <a:gd name="T28" fmla="*/ 4631 w 62"/>
                    <a:gd name="T29" fmla="*/ 1964 h 29"/>
                    <a:gd name="T30" fmla="*/ 4764 w 62"/>
                    <a:gd name="T31" fmla="*/ 2173 h 29"/>
                    <a:gd name="T32" fmla="*/ 4368 w 62"/>
                    <a:gd name="T33" fmla="*/ 2883 h 29"/>
                    <a:gd name="T34" fmla="*/ 4764 w 62"/>
                    <a:gd name="T35" fmla="*/ 3097 h 29"/>
                    <a:gd name="T36" fmla="*/ 5186 w 62"/>
                    <a:gd name="T37" fmla="*/ 3214 h 29"/>
                    <a:gd name="T38" fmla="*/ 5320 w 62"/>
                    <a:gd name="T39" fmla="*/ 3214 h 29"/>
                    <a:gd name="T40" fmla="*/ 5716 w 62"/>
                    <a:gd name="T41" fmla="*/ 3097 h 29"/>
                    <a:gd name="T42" fmla="*/ 6272 w 62"/>
                    <a:gd name="T43" fmla="*/ 3335 h 29"/>
                    <a:gd name="T44" fmla="*/ 6406 w 62"/>
                    <a:gd name="T45" fmla="*/ 3214 h 29"/>
                    <a:gd name="T46" fmla="*/ 6143 w 62"/>
                    <a:gd name="T47" fmla="*/ 2980 h 29"/>
                    <a:gd name="T48" fmla="*/ 5984 w 62"/>
                    <a:gd name="T49" fmla="*/ 2883 h 29"/>
                    <a:gd name="T50" fmla="*/ 6143 w 62"/>
                    <a:gd name="T51" fmla="*/ 2767 h 29"/>
                    <a:gd name="T52" fmla="*/ 5984 w 62"/>
                    <a:gd name="T53" fmla="*/ 2650 h 29"/>
                    <a:gd name="T54" fmla="*/ 5588 w 62"/>
                    <a:gd name="T55" fmla="*/ 2173 h 29"/>
                    <a:gd name="T56" fmla="*/ 5588 w 62"/>
                    <a:gd name="T57" fmla="*/ 1843 h 29"/>
                    <a:gd name="T58" fmla="*/ 5588 w 62"/>
                    <a:gd name="T59" fmla="*/ 1371 h 29"/>
                    <a:gd name="T60" fmla="*/ 5588 w 62"/>
                    <a:gd name="T61" fmla="*/ 1157 h 29"/>
                    <a:gd name="T62" fmla="*/ 5588 w 62"/>
                    <a:gd name="T63" fmla="*/ 1040 h 29"/>
                    <a:gd name="T64" fmla="*/ 5984 w 62"/>
                    <a:gd name="T65" fmla="*/ 686 h 29"/>
                    <a:gd name="T66" fmla="*/ 6143 w 62"/>
                    <a:gd name="T67" fmla="*/ 447 h 29"/>
                    <a:gd name="T68" fmla="*/ 6406 w 62"/>
                    <a:gd name="T69" fmla="*/ 447 h 29"/>
                    <a:gd name="T70" fmla="*/ 6143 w 62"/>
                    <a:gd name="T71" fmla="*/ 924 h 29"/>
                    <a:gd name="T72" fmla="*/ 5984 w 62"/>
                    <a:gd name="T73" fmla="*/ 1157 h 29"/>
                    <a:gd name="T74" fmla="*/ 6272 w 62"/>
                    <a:gd name="T75" fmla="*/ 1371 h 29"/>
                    <a:gd name="T76" fmla="*/ 6272 w 62"/>
                    <a:gd name="T77" fmla="*/ 1843 h 29"/>
                    <a:gd name="T78" fmla="*/ 6143 w 62"/>
                    <a:gd name="T79" fmla="*/ 2081 h 29"/>
                    <a:gd name="T80" fmla="*/ 6272 w 62"/>
                    <a:gd name="T81" fmla="*/ 2173 h 29"/>
                    <a:gd name="T82" fmla="*/ 6272 w 62"/>
                    <a:gd name="T83" fmla="*/ 2412 h 29"/>
                    <a:gd name="T84" fmla="*/ 6406 w 62"/>
                    <a:gd name="T85" fmla="*/ 2767 h 29"/>
                    <a:gd name="T86" fmla="*/ 6802 w 62"/>
                    <a:gd name="T87" fmla="*/ 2883 h 29"/>
                    <a:gd name="T88" fmla="*/ 7095 w 62"/>
                    <a:gd name="T89" fmla="*/ 2767 h 29"/>
                    <a:gd name="T90" fmla="*/ 7095 w 62"/>
                    <a:gd name="T91" fmla="*/ 2980 h 29"/>
                    <a:gd name="T92" fmla="*/ 7229 w 62"/>
                    <a:gd name="T93" fmla="*/ 3214 h 29"/>
                    <a:gd name="T94" fmla="*/ 7491 w 62"/>
                    <a:gd name="T95" fmla="*/ 3335 h 29"/>
                    <a:gd name="T96" fmla="*/ 7625 w 62"/>
                    <a:gd name="T97" fmla="*/ 3214 h 29"/>
                    <a:gd name="T98" fmla="*/ 8315 w 62"/>
                    <a:gd name="T99" fmla="*/ 2980 h 29"/>
                    <a:gd name="T100" fmla="*/ 8443 w 62"/>
                    <a:gd name="T101" fmla="*/ 2173 h 29"/>
                    <a:gd name="T102" fmla="*/ 7358 w 62"/>
                    <a:gd name="T103" fmla="*/ 2412 h 29"/>
                    <a:gd name="T104" fmla="*/ 6406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79" name="Freeform 63"/>
                <p:cNvSpPr>
                  <a:spLocks/>
                </p:cNvSpPr>
                <p:nvPr/>
              </p:nvSpPr>
              <p:spPr bwMode="auto">
                <a:xfrm>
                  <a:off x="4670" y="1901"/>
                  <a:ext cx="77" cy="117"/>
                </a:xfrm>
                <a:custGeom>
                  <a:avLst/>
                  <a:gdLst>
                    <a:gd name="T0" fmla="*/ 2028 w 15"/>
                    <a:gd name="T1" fmla="*/ 2545 h 24"/>
                    <a:gd name="T2" fmla="*/ 2028 w 15"/>
                    <a:gd name="T3" fmla="*/ 2330 h 24"/>
                    <a:gd name="T4" fmla="*/ 1899 w 15"/>
                    <a:gd name="T5" fmla="*/ 2091 h 24"/>
                    <a:gd name="T6" fmla="*/ 1632 w 15"/>
                    <a:gd name="T7" fmla="*/ 1853 h 24"/>
                    <a:gd name="T8" fmla="*/ 1345 w 15"/>
                    <a:gd name="T9" fmla="*/ 1736 h 24"/>
                    <a:gd name="T10" fmla="*/ 1211 w 15"/>
                    <a:gd name="T11" fmla="*/ 1619 h 24"/>
                    <a:gd name="T12" fmla="*/ 1211 w 15"/>
                    <a:gd name="T13" fmla="*/ 1380 h 24"/>
                    <a:gd name="T14" fmla="*/ 950 w 15"/>
                    <a:gd name="T15" fmla="*/ 1048 h 24"/>
                    <a:gd name="T16" fmla="*/ 816 w 15"/>
                    <a:gd name="T17" fmla="*/ 926 h 24"/>
                    <a:gd name="T18" fmla="*/ 683 w 15"/>
                    <a:gd name="T19" fmla="*/ 687 h 24"/>
                    <a:gd name="T20" fmla="*/ 554 w 15"/>
                    <a:gd name="T21" fmla="*/ 570 h 24"/>
                    <a:gd name="T22" fmla="*/ 554 w 15"/>
                    <a:gd name="T23" fmla="*/ 478 h 24"/>
                    <a:gd name="T24" fmla="*/ 554 w 15"/>
                    <a:gd name="T25" fmla="*/ 478 h 24"/>
                    <a:gd name="T26" fmla="*/ 554 w 15"/>
                    <a:gd name="T27" fmla="*/ 356 h 24"/>
                    <a:gd name="T28" fmla="*/ 683 w 15"/>
                    <a:gd name="T29" fmla="*/ 0 h 24"/>
                    <a:gd name="T30" fmla="*/ 554 w 15"/>
                    <a:gd name="T31" fmla="*/ 0 h 24"/>
                    <a:gd name="T32" fmla="*/ 262 w 15"/>
                    <a:gd name="T33" fmla="*/ 0 h 24"/>
                    <a:gd name="T34" fmla="*/ 133 w 15"/>
                    <a:gd name="T35" fmla="*/ 117 h 24"/>
                    <a:gd name="T36" fmla="*/ 133 w 15"/>
                    <a:gd name="T37" fmla="*/ 239 h 24"/>
                    <a:gd name="T38" fmla="*/ 133 w 15"/>
                    <a:gd name="T39" fmla="*/ 356 h 24"/>
                    <a:gd name="T40" fmla="*/ 0 w 15"/>
                    <a:gd name="T41" fmla="*/ 356 h 24"/>
                    <a:gd name="T42" fmla="*/ 950 w 15"/>
                    <a:gd name="T43" fmla="*/ 2779 h 24"/>
                    <a:gd name="T44" fmla="*/ 2028 w 15"/>
                    <a:gd name="T45" fmla="*/ 2545 h 24"/>
                    <a:gd name="T46" fmla="*/ 2028 w 15"/>
                    <a:gd name="T47" fmla="*/ 2545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80" name="Freeform 64"/>
                <p:cNvSpPr>
                  <a:spLocks/>
                </p:cNvSpPr>
                <p:nvPr/>
              </p:nvSpPr>
              <p:spPr bwMode="auto">
                <a:xfrm>
                  <a:off x="4690" y="1765"/>
                  <a:ext cx="97" cy="205"/>
                </a:xfrm>
                <a:custGeom>
                  <a:avLst/>
                  <a:gdLst>
                    <a:gd name="T0" fmla="*/ 0 w 19"/>
                    <a:gd name="T1" fmla="*/ 3597 h 42"/>
                    <a:gd name="T2" fmla="*/ 0 w 19"/>
                    <a:gd name="T3" fmla="*/ 3714 h 42"/>
                    <a:gd name="T4" fmla="*/ 260 w 19"/>
                    <a:gd name="T5" fmla="*/ 3954 h 42"/>
                    <a:gd name="T6" fmla="*/ 807 w 19"/>
                    <a:gd name="T7" fmla="*/ 4310 h 42"/>
                    <a:gd name="T8" fmla="*/ 1200 w 19"/>
                    <a:gd name="T9" fmla="*/ 4408 h 42"/>
                    <a:gd name="T10" fmla="*/ 1327 w 19"/>
                    <a:gd name="T11" fmla="*/ 4647 h 42"/>
                    <a:gd name="T12" fmla="*/ 1460 w 19"/>
                    <a:gd name="T13" fmla="*/ 4886 h 42"/>
                    <a:gd name="T14" fmla="*/ 1720 w 19"/>
                    <a:gd name="T15" fmla="*/ 4525 h 42"/>
                    <a:gd name="T16" fmla="*/ 1848 w 19"/>
                    <a:gd name="T17" fmla="*/ 4076 h 42"/>
                    <a:gd name="T18" fmla="*/ 2267 w 19"/>
                    <a:gd name="T19" fmla="*/ 3480 h 42"/>
                    <a:gd name="T20" fmla="*/ 2527 w 19"/>
                    <a:gd name="T21" fmla="*/ 3026 h 42"/>
                    <a:gd name="T22" fmla="*/ 2399 w 19"/>
                    <a:gd name="T23" fmla="*/ 2216 h 42"/>
                    <a:gd name="T24" fmla="*/ 2267 w 19"/>
                    <a:gd name="T25" fmla="*/ 1498 h 42"/>
                    <a:gd name="T26" fmla="*/ 1848 w 19"/>
                    <a:gd name="T27" fmla="*/ 1620 h 42"/>
                    <a:gd name="T28" fmla="*/ 1720 w 19"/>
                    <a:gd name="T29" fmla="*/ 1620 h 42"/>
                    <a:gd name="T30" fmla="*/ 1588 w 19"/>
                    <a:gd name="T31" fmla="*/ 1620 h 42"/>
                    <a:gd name="T32" fmla="*/ 1720 w 19"/>
                    <a:gd name="T33" fmla="*/ 1289 h 42"/>
                    <a:gd name="T34" fmla="*/ 1848 w 19"/>
                    <a:gd name="T35" fmla="*/ 1289 h 42"/>
                    <a:gd name="T36" fmla="*/ 2006 w 19"/>
                    <a:gd name="T37" fmla="*/ 927 h 42"/>
                    <a:gd name="T38" fmla="*/ 2139 w 19"/>
                    <a:gd name="T39" fmla="*/ 693 h 42"/>
                    <a:gd name="T40" fmla="*/ 521 w 19"/>
                    <a:gd name="T41" fmla="*/ 0 h 42"/>
                    <a:gd name="T42" fmla="*/ 393 w 19"/>
                    <a:gd name="T43" fmla="*/ 239 h 42"/>
                    <a:gd name="T44" fmla="*/ 260 w 19"/>
                    <a:gd name="T45" fmla="*/ 693 h 42"/>
                    <a:gd name="T46" fmla="*/ 0 w 19"/>
                    <a:gd name="T47" fmla="*/ 927 h 42"/>
                    <a:gd name="T48" fmla="*/ 133 w 19"/>
                    <a:gd name="T49" fmla="*/ 1049 h 42"/>
                    <a:gd name="T50" fmla="*/ 133 w 19"/>
                    <a:gd name="T51" fmla="*/ 1289 h 42"/>
                    <a:gd name="T52" fmla="*/ 133 w 19"/>
                    <a:gd name="T53" fmla="*/ 1738 h 42"/>
                    <a:gd name="T54" fmla="*/ 393 w 19"/>
                    <a:gd name="T55" fmla="*/ 1977 h 42"/>
                    <a:gd name="T56" fmla="*/ 679 w 19"/>
                    <a:gd name="T57" fmla="*/ 2099 h 42"/>
                    <a:gd name="T58" fmla="*/ 939 w 19"/>
                    <a:gd name="T59" fmla="*/ 2216 h 42"/>
                    <a:gd name="T60" fmla="*/ 1200 w 19"/>
                    <a:gd name="T61" fmla="*/ 2455 h 42"/>
                    <a:gd name="T62" fmla="*/ 521 w 19"/>
                    <a:gd name="T63" fmla="*/ 2787 h 42"/>
                    <a:gd name="T64" fmla="*/ 133 w 19"/>
                    <a:gd name="T65" fmla="*/ 3265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81" name="Freeform 65"/>
                <p:cNvSpPr>
                  <a:spLocks/>
                </p:cNvSpPr>
                <p:nvPr/>
              </p:nvSpPr>
              <p:spPr bwMode="auto">
                <a:xfrm>
                  <a:off x="4777" y="1672"/>
                  <a:ext cx="118" cy="107"/>
                </a:xfrm>
                <a:custGeom>
                  <a:avLst/>
                  <a:gdLst>
                    <a:gd name="T0" fmla="*/ 0 w 23"/>
                    <a:gd name="T1" fmla="*/ 447 h 22"/>
                    <a:gd name="T2" fmla="*/ 1077 w 23"/>
                    <a:gd name="T3" fmla="*/ 238 h 22"/>
                    <a:gd name="T4" fmla="*/ 1077 w 23"/>
                    <a:gd name="T5" fmla="*/ 355 h 22"/>
                    <a:gd name="T6" fmla="*/ 1211 w 23"/>
                    <a:gd name="T7" fmla="*/ 355 h 22"/>
                    <a:gd name="T8" fmla="*/ 1211 w 23"/>
                    <a:gd name="T9" fmla="*/ 355 h 22"/>
                    <a:gd name="T10" fmla="*/ 2709 w 23"/>
                    <a:gd name="T11" fmla="*/ 0 h 22"/>
                    <a:gd name="T12" fmla="*/ 3104 w 23"/>
                    <a:gd name="T13" fmla="*/ 1041 h 22"/>
                    <a:gd name="T14" fmla="*/ 3104 w 23"/>
                    <a:gd name="T15" fmla="*/ 1158 h 22"/>
                    <a:gd name="T16" fmla="*/ 2976 w 23"/>
                    <a:gd name="T17" fmla="*/ 1158 h 22"/>
                    <a:gd name="T18" fmla="*/ 3104 w 23"/>
                    <a:gd name="T19" fmla="*/ 1279 h 22"/>
                    <a:gd name="T20" fmla="*/ 3104 w 23"/>
                    <a:gd name="T21" fmla="*/ 1279 h 22"/>
                    <a:gd name="T22" fmla="*/ 2842 w 23"/>
                    <a:gd name="T23" fmla="*/ 1372 h 22"/>
                    <a:gd name="T24" fmla="*/ 2288 w 23"/>
                    <a:gd name="T25" fmla="*/ 1488 h 22"/>
                    <a:gd name="T26" fmla="*/ 2160 w 23"/>
                    <a:gd name="T27" fmla="*/ 1488 h 22"/>
                    <a:gd name="T28" fmla="*/ 2160 w 23"/>
                    <a:gd name="T29" fmla="*/ 1488 h 22"/>
                    <a:gd name="T30" fmla="*/ 2160 w 23"/>
                    <a:gd name="T31" fmla="*/ 1610 h 22"/>
                    <a:gd name="T32" fmla="*/ 2160 w 23"/>
                    <a:gd name="T33" fmla="*/ 1610 h 22"/>
                    <a:gd name="T34" fmla="*/ 1765 w 23"/>
                    <a:gd name="T35" fmla="*/ 1727 h 22"/>
                    <a:gd name="T36" fmla="*/ 1344 w 23"/>
                    <a:gd name="T37" fmla="*/ 1843 h 22"/>
                    <a:gd name="T38" fmla="*/ 1344 w 23"/>
                    <a:gd name="T39" fmla="*/ 1843 h 22"/>
                    <a:gd name="T40" fmla="*/ 1077 w 23"/>
                    <a:gd name="T41" fmla="*/ 2082 h 22"/>
                    <a:gd name="T42" fmla="*/ 395 w 23"/>
                    <a:gd name="T43" fmla="*/ 2412 h 22"/>
                    <a:gd name="T44" fmla="*/ 262 w 23"/>
                    <a:gd name="T45" fmla="*/ 2529 h 22"/>
                    <a:gd name="T46" fmla="*/ 0 w 23"/>
                    <a:gd name="T47" fmla="*/ 2412 h 22"/>
                    <a:gd name="T48" fmla="*/ 262 w 23"/>
                    <a:gd name="T49" fmla="*/ 2174 h 22"/>
                    <a:gd name="T50" fmla="*/ 262 w 23"/>
                    <a:gd name="T51" fmla="*/ 2082 h 22"/>
                    <a:gd name="T52" fmla="*/ 262 w 23"/>
                    <a:gd name="T53" fmla="*/ 1965 h 22"/>
                    <a:gd name="T54" fmla="*/ 0 w 23"/>
                    <a:gd name="T55" fmla="*/ 447 h 22"/>
                    <a:gd name="T56" fmla="*/ 0 w 23"/>
                    <a:gd name="T57" fmla="*/ 4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82" name="Freeform 66"/>
                <p:cNvSpPr>
                  <a:spLocks/>
                </p:cNvSpPr>
                <p:nvPr/>
              </p:nvSpPr>
              <p:spPr bwMode="auto">
                <a:xfrm>
                  <a:off x="4772" y="1589"/>
                  <a:ext cx="232" cy="112"/>
                </a:xfrm>
                <a:custGeom>
                  <a:avLst/>
                  <a:gdLst>
                    <a:gd name="T0" fmla="*/ 1382 w 45"/>
                    <a:gd name="T1" fmla="*/ 808 h 23"/>
                    <a:gd name="T2" fmla="*/ 3294 w 45"/>
                    <a:gd name="T3" fmla="*/ 355 h 23"/>
                    <a:gd name="T4" fmla="*/ 3428 w 45"/>
                    <a:gd name="T5" fmla="*/ 355 h 23"/>
                    <a:gd name="T6" fmla="*/ 3428 w 45"/>
                    <a:gd name="T7" fmla="*/ 239 h 23"/>
                    <a:gd name="T8" fmla="*/ 3697 w 45"/>
                    <a:gd name="T9" fmla="*/ 0 h 23"/>
                    <a:gd name="T10" fmla="*/ 3985 w 45"/>
                    <a:gd name="T11" fmla="*/ 0 h 23"/>
                    <a:gd name="T12" fmla="*/ 4253 w 45"/>
                    <a:gd name="T13" fmla="*/ 355 h 23"/>
                    <a:gd name="T14" fmla="*/ 4387 w 45"/>
                    <a:gd name="T15" fmla="*/ 570 h 23"/>
                    <a:gd name="T16" fmla="*/ 4119 w 45"/>
                    <a:gd name="T17" fmla="*/ 808 h 23"/>
                    <a:gd name="T18" fmla="*/ 3985 w 45"/>
                    <a:gd name="T19" fmla="*/ 1164 h 23"/>
                    <a:gd name="T20" fmla="*/ 4516 w 45"/>
                    <a:gd name="T21" fmla="*/ 1164 h 23"/>
                    <a:gd name="T22" fmla="*/ 4944 w 45"/>
                    <a:gd name="T23" fmla="*/ 1729 h 23"/>
                    <a:gd name="T24" fmla="*/ 5609 w 45"/>
                    <a:gd name="T25" fmla="*/ 1850 h 23"/>
                    <a:gd name="T26" fmla="*/ 5903 w 45"/>
                    <a:gd name="T27" fmla="*/ 1612 h 23"/>
                    <a:gd name="T28" fmla="*/ 5769 w 45"/>
                    <a:gd name="T29" fmla="*/ 1373 h 23"/>
                    <a:gd name="T30" fmla="*/ 5475 w 45"/>
                    <a:gd name="T31" fmla="*/ 1164 h 23"/>
                    <a:gd name="T32" fmla="*/ 5769 w 45"/>
                    <a:gd name="T33" fmla="*/ 1281 h 23"/>
                    <a:gd name="T34" fmla="*/ 6166 w 45"/>
                    <a:gd name="T35" fmla="*/ 1850 h 23"/>
                    <a:gd name="T36" fmla="*/ 6032 w 45"/>
                    <a:gd name="T37" fmla="*/ 1967 h 23"/>
                    <a:gd name="T38" fmla="*/ 5475 w 45"/>
                    <a:gd name="T39" fmla="*/ 2206 h 23"/>
                    <a:gd name="T40" fmla="*/ 5078 w 45"/>
                    <a:gd name="T41" fmla="*/ 2420 h 23"/>
                    <a:gd name="T42" fmla="*/ 5078 w 45"/>
                    <a:gd name="T43" fmla="*/ 2298 h 23"/>
                    <a:gd name="T44" fmla="*/ 4944 w 45"/>
                    <a:gd name="T45" fmla="*/ 2089 h 23"/>
                    <a:gd name="T46" fmla="*/ 4650 w 45"/>
                    <a:gd name="T47" fmla="*/ 2537 h 23"/>
                    <a:gd name="T48" fmla="*/ 4387 w 45"/>
                    <a:gd name="T49" fmla="*/ 2537 h 23"/>
                    <a:gd name="T50" fmla="*/ 4387 w 45"/>
                    <a:gd name="T51" fmla="*/ 2420 h 23"/>
                    <a:gd name="T52" fmla="*/ 4119 w 45"/>
                    <a:gd name="T53" fmla="*/ 2298 h 23"/>
                    <a:gd name="T54" fmla="*/ 3825 w 45"/>
                    <a:gd name="T55" fmla="*/ 2206 h 23"/>
                    <a:gd name="T56" fmla="*/ 3697 w 45"/>
                    <a:gd name="T57" fmla="*/ 1967 h 23"/>
                    <a:gd name="T58" fmla="*/ 2872 w 45"/>
                    <a:gd name="T59" fmla="*/ 1967 h 23"/>
                    <a:gd name="T60" fmla="*/ 1382 w 45"/>
                    <a:gd name="T61" fmla="*/ 2298 h 23"/>
                    <a:gd name="T62" fmla="*/ 1222 w 45"/>
                    <a:gd name="T63" fmla="*/ 2206 h 23"/>
                    <a:gd name="T64" fmla="*/ 0 w 45"/>
                    <a:gd name="T65" fmla="*/ 2420 h 23"/>
                    <a:gd name="T66" fmla="*/ 0 w 45"/>
                    <a:gd name="T67" fmla="*/ 1042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83" name="Freeform 67"/>
                <p:cNvSpPr>
                  <a:spLocks/>
                </p:cNvSpPr>
                <p:nvPr/>
              </p:nvSpPr>
              <p:spPr bwMode="auto">
                <a:xfrm>
                  <a:off x="4880" y="1662"/>
                  <a:ext cx="61" cy="64"/>
                </a:xfrm>
                <a:custGeom>
                  <a:avLst/>
                  <a:gdLst>
                    <a:gd name="T0" fmla="*/ 0 w 12"/>
                    <a:gd name="T1" fmla="*/ 241 h 13"/>
                    <a:gd name="T2" fmla="*/ 386 w 12"/>
                    <a:gd name="T3" fmla="*/ 1310 h 13"/>
                    <a:gd name="T4" fmla="*/ 386 w 12"/>
                    <a:gd name="T5" fmla="*/ 1428 h 13"/>
                    <a:gd name="T6" fmla="*/ 259 w 12"/>
                    <a:gd name="T7" fmla="*/ 1428 h 13"/>
                    <a:gd name="T8" fmla="*/ 386 w 12"/>
                    <a:gd name="T9" fmla="*/ 1551 h 13"/>
                    <a:gd name="T10" fmla="*/ 386 w 12"/>
                    <a:gd name="T11" fmla="*/ 1551 h 13"/>
                    <a:gd name="T12" fmla="*/ 386 w 12"/>
                    <a:gd name="T13" fmla="*/ 1551 h 13"/>
                    <a:gd name="T14" fmla="*/ 803 w 12"/>
                    <a:gd name="T15" fmla="*/ 1428 h 13"/>
                    <a:gd name="T16" fmla="*/ 930 w 12"/>
                    <a:gd name="T17" fmla="*/ 1310 h 13"/>
                    <a:gd name="T18" fmla="*/ 930 w 12"/>
                    <a:gd name="T19" fmla="*/ 1186 h 13"/>
                    <a:gd name="T20" fmla="*/ 930 w 12"/>
                    <a:gd name="T21" fmla="*/ 1068 h 13"/>
                    <a:gd name="T22" fmla="*/ 930 w 12"/>
                    <a:gd name="T23" fmla="*/ 822 h 13"/>
                    <a:gd name="T24" fmla="*/ 1057 w 12"/>
                    <a:gd name="T25" fmla="*/ 729 h 13"/>
                    <a:gd name="T26" fmla="*/ 1057 w 12"/>
                    <a:gd name="T27" fmla="*/ 822 h 13"/>
                    <a:gd name="T28" fmla="*/ 1057 w 12"/>
                    <a:gd name="T29" fmla="*/ 945 h 13"/>
                    <a:gd name="T30" fmla="*/ 1057 w 12"/>
                    <a:gd name="T31" fmla="*/ 1186 h 13"/>
                    <a:gd name="T32" fmla="*/ 1190 w 12"/>
                    <a:gd name="T33" fmla="*/ 1186 h 13"/>
                    <a:gd name="T34" fmla="*/ 1190 w 12"/>
                    <a:gd name="T35" fmla="*/ 1186 h 13"/>
                    <a:gd name="T36" fmla="*/ 1190 w 12"/>
                    <a:gd name="T37" fmla="*/ 1068 h 13"/>
                    <a:gd name="T38" fmla="*/ 1317 w 12"/>
                    <a:gd name="T39" fmla="*/ 1068 h 13"/>
                    <a:gd name="T40" fmla="*/ 1449 w 12"/>
                    <a:gd name="T41" fmla="*/ 945 h 13"/>
                    <a:gd name="T42" fmla="*/ 1576 w 12"/>
                    <a:gd name="T43" fmla="*/ 945 h 13"/>
                    <a:gd name="T44" fmla="*/ 1576 w 12"/>
                    <a:gd name="T45" fmla="*/ 945 h 13"/>
                    <a:gd name="T46" fmla="*/ 1449 w 12"/>
                    <a:gd name="T47" fmla="*/ 822 h 13"/>
                    <a:gd name="T48" fmla="*/ 1449 w 12"/>
                    <a:gd name="T49" fmla="*/ 729 h 13"/>
                    <a:gd name="T50" fmla="*/ 1449 w 12"/>
                    <a:gd name="T51" fmla="*/ 729 h 13"/>
                    <a:gd name="T52" fmla="*/ 1317 w 12"/>
                    <a:gd name="T53" fmla="*/ 729 h 13"/>
                    <a:gd name="T54" fmla="*/ 1190 w 12"/>
                    <a:gd name="T55" fmla="*/ 606 h 13"/>
                    <a:gd name="T56" fmla="*/ 1190 w 12"/>
                    <a:gd name="T57" fmla="*/ 606 h 13"/>
                    <a:gd name="T58" fmla="*/ 930 w 12"/>
                    <a:gd name="T59" fmla="*/ 482 h 13"/>
                    <a:gd name="T60" fmla="*/ 803 w 12"/>
                    <a:gd name="T61" fmla="*/ 241 h 13"/>
                    <a:gd name="T62" fmla="*/ 803 w 12"/>
                    <a:gd name="T63" fmla="*/ 241 h 13"/>
                    <a:gd name="T64" fmla="*/ 646 w 12"/>
                    <a:gd name="T65" fmla="*/ 0 h 13"/>
                    <a:gd name="T66" fmla="*/ 0 w 12"/>
                    <a:gd name="T67" fmla="*/ 241 h 13"/>
                    <a:gd name="T68" fmla="*/ 0 w 12"/>
                    <a:gd name="T69" fmla="*/ 241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84" name="Freeform 68"/>
                <p:cNvSpPr>
                  <a:spLocks/>
                </p:cNvSpPr>
                <p:nvPr/>
              </p:nvSpPr>
              <p:spPr bwMode="auto">
                <a:xfrm>
                  <a:off x="4813" y="1394"/>
                  <a:ext cx="108" cy="229"/>
                </a:xfrm>
                <a:custGeom>
                  <a:avLst/>
                  <a:gdLst>
                    <a:gd name="T0" fmla="*/ 2854 w 21"/>
                    <a:gd name="T1" fmla="*/ 4629 h 47"/>
                    <a:gd name="T2" fmla="*/ 2726 w 21"/>
                    <a:gd name="T3" fmla="*/ 4629 h 47"/>
                    <a:gd name="T4" fmla="*/ 2592 w 21"/>
                    <a:gd name="T5" fmla="*/ 4629 h 47"/>
                    <a:gd name="T6" fmla="*/ 2458 w 21"/>
                    <a:gd name="T7" fmla="*/ 4867 h 47"/>
                    <a:gd name="T8" fmla="*/ 2299 w 21"/>
                    <a:gd name="T9" fmla="*/ 4867 h 47"/>
                    <a:gd name="T10" fmla="*/ 2299 w 21"/>
                    <a:gd name="T11" fmla="*/ 4984 h 47"/>
                    <a:gd name="T12" fmla="*/ 2299 w 21"/>
                    <a:gd name="T13" fmla="*/ 4984 h 47"/>
                    <a:gd name="T14" fmla="*/ 2299 w 21"/>
                    <a:gd name="T15" fmla="*/ 4984 h 47"/>
                    <a:gd name="T16" fmla="*/ 2170 w 21"/>
                    <a:gd name="T17" fmla="*/ 4984 h 47"/>
                    <a:gd name="T18" fmla="*/ 2170 w 21"/>
                    <a:gd name="T19" fmla="*/ 5082 h 47"/>
                    <a:gd name="T20" fmla="*/ 262 w 21"/>
                    <a:gd name="T21" fmla="*/ 5438 h 47"/>
                    <a:gd name="T22" fmla="*/ 134 w 21"/>
                    <a:gd name="T23" fmla="*/ 5316 h 47"/>
                    <a:gd name="T24" fmla="*/ 0 w 21"/>
                    <a:gd name="T25" fmla="*/ 5199 h 47"/>
                    <a:gd name="T26" fmla="*/ 0 w 21"/>
                    <a:gd name="T27" fmla="*/ 5082 h 47"/>
                    <a:gd name="T28" fmla="*/ 134 w 21"/>
                    <a:gd name="T29" fmla="*/ 4984 h 47"/>
                    <a:gd name="T30" fmla="*/ 0 w 21"/>
                    <a:gd name="T31" fmla="*/ 4746 h 47"/>
                    <a:gd name="T32" fmla="*/ 0 w 21"/>
                    <a:gd name="T33" fmla="*/ 3942 h 47"/>
                    <a:gd name="T34" fmla="*/ 0 w 21"/>
                    <a:gd name="T35" fmla="*/ 3703 h 47"/>
                    <a:gd name="T36" fmla="*/ 134 w 21"/>
                    <a:gd name="T37" fmla="*/ 3230 h 47"/>
                    <a:gd name="T38" fmla="*/ 134 w 21"/>
                    <a:gd name="T39" fmla="*/ 3016 h 47"/>
                    <a:gd name="T40" fmla="*/ 134 w 21"/>
                    <a:gd name="T41" fmla="*/ 2777 h 47"/>
                    <a:gd name="T42" fmla="*/ 134 w 21"/>
                    <a:gd name="T43" fmla="*/ 2538 h 47"/>
                    <a:gd name="T44" fmla="*/ 134 w 21"/>
                    <a:gd name="T45" fmla="*/ 2422 h 47"/>
                    <a:gd name="T46" fmla="*/ 134 w 21"/>
                    <a:gd name="T47" fmla="*/ 2305 h 47"/>
                    <a:gd name="T48" fmla="*/ 555 w 21"/>
                    <a:gd name="T49" fmla="*/ 2090 h 47"/>
                    <a:gd name="T50" fmla="*/ 689 w 21"/>
                    <a:gd name="T51" fmla="*/ 1613 h 47"/>
                    <a:gd name="T52" fmla="*/ 555 w 21"/>
                    <a:gd name="T53" fmla="*/ 1379 h 47"/>
                    <a:gd name="T54" fmla="*/ 555 w 21"/>
                    <a:gd name="T55" fmla="*/ 1164 h 47"/>
                    <a:gd name="T56" fmla="*/ 555 w 21"/>
                    <a:gd name="T57" fmla="*/ 1164 h 47"/>
                    <a:gd name="T58" fmla="*/ 555 w 21"/>
                    <a:gd name="T59" fmla="*/ 1043 h 47"/>
                    <a:gd name="T60" fmla="*/ 396 w 21"/>
                    <a:gd name="T61" fmla="*/ 809 h 47"/>
                    <a:gd name="T62" fmla="*/ 555 w 21"/>
                    <a:gd name="T63" fmla="*/ 453 h 47"/>
                    <a:gd name="T64" fmla="*/ 396 w 21"/>
                    <a:gd name="T65" fmla="*/ 356 h 47"/>
                    <a:gd name="T66" fmla="*/ 396 w 21"/>
                    <a:gd name="T67" fmla="*/ 239 h 47"/>
                    <a:gd name="T68" fmla="*/ 555 w 21"/>
                    <a:gd name="T69" fmla="*/ 239 h 47"/>
                    <a:gd name="T70" fmla="*/ 689 w 21"/>
                    <a:gd name="T71" fmla="*/ 117 h 47"/>
                    <a:gd name="T72" fmla="*/ 818 w 21"/>
                    <a:gd name="T73" fmla="*/ 117 h 47"/>
                    <a:gd name="T74" fmla="*/ 818 w 21"/>
                    <a:gd name="T75" fmla="*/ 117 h 47"/>
                    <a:gd name="T76" fmla="*/ 951 w 21"/>
                    <a:gd name="T77" fmla="*/ 0 h 47"/>
                    <a:gd name="T78" fmla="*/ 2299 w 21"/>
                    <a:gd name="T79" fmla="*/ 3347 h 47"/>
                    <a:gd name="T80" fmla="*/ 2299 w 21"/>
                    <a:gd name="T81" fmla="*/ 3464 h 47"/>
                    <a:gd name="T82" fmla="*/ 2299 w 21"/>
                    <a:gd name="T83" fmla="*/ 3586 h 47"/>
                    <a:gd name="T84" fmla="*/ 2299 w 21"/>
                    <a:gd name="T85" fmla="*/ 3586 h 47"/>
                    <a:gd name="T86" fmla="*/ 2592 w 21"/>
                    <a:gd name="T87" fmla="*/ 3820 h 47"/>
                    <a:gd name="T88" fmla="*/ 2726 w 21"/>
                    <a:gd name="T89" fmla="*/ 3820 h 47"/>
                    <a:gd name="T90" fmla="*/ 2726 w 21"/>
                    <a:gd name="T91" fmla="*/ 3942 h 47"/>
                    <a:gd name="T92" fmla="*/ 2726 w 21"/>
                    <a:gd name="T93" fmla="*/ 4059 h 47"/>
                    <a:gd name="T94" fmla="*/ 2854 w 21"/>
                    <a:gd name="T95" fmla="*/ 4273 h 47"/>
                    <a:gd name="T96" fmla="*/ 2854 w 21"/>
                    <a:gd name="T97" fmla="*/ 4390 h 47"/>
                    <a:gd name="T98" fmla="*/ 2854 w 21"/>
                    <a:gd name="T99" fmla="*/ 4512 h 47"/>
                    <a:gd name="T100" fmla="*/ 2854 w 21"/>
                    <a:gd name="T101" fmla="*/ 4629 h 47"/>
                    <a:gd name="T102" fmla="*/ 2854 w 21"/>
                    <a:gd name="T103" fmla="*/ 4629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56385" name="Group 70"/>
                <p:cNvGrpSpPr>
                  <a:grpSpLocks/>
                </p:cNvGrpSpPr>
                <p:nvPr/>
              </p:nvGrpSpPr>
              <p:grpSpPr bwMode="auto">
                <a:xfrm>
                  <a:off x="1990" y="2891"/>
                  <a:ext cx="658" cy="400"/>
                  <a:chOff x="1991" y="3321"/>
                  <a:chExt cx="361" cy="231"/>
                </a:xfrm>
              </p:grpSpPr>
              <p:sp>
                <p:nvSpPr>
                  <p:cNvPr id="56386" name="Freeform 71"/>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87" name="Freeform 72"/>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88" name="Freeform 73"/>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89" name="Freeform 74"/>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90" name="Freeform 75"/>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91" name="Freeform 76"/>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92" name="Freeform 77"/>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93" name="Freeform 78"/>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FFC66D"/>
                  </a:solidFill>
                  <a:ln w="12700" cmpd="sng">
                    <a:solidFill>
                      <a:schemeClr val="tx1"/>
                    </a:solidFill>
                    <a:prstDash val="solid"/>
                    <a:round/>
                    <a:headEnd/>
                    <a:tailEnd/>
                  </a:ln>
                </p:spPr>
                <p:txBody>
                  <a:bodyPr/>
                  <a:lstStyle/>
                  <a:p>
                    <a:endParaRPr lang="en-US"/>
                  </a:p>
                </p:txBody>
              </p:sp>
            </p:grpSp>
          </p:grpSp>
        </p:grpSp>
      </p:grpSp>
      <p:sp>
        <p:nvSpPr>
          <p:cNvPr id="56323" name="Rectangle 79"/>
          <p:cNvSpPr>
            <a:spLocks noGrp="1" noChangeArrowheads="1"/>
          </p:cNvSpPr>
          <p:nvPr>
            <p:ph type="title"/>
          </p:nvPr>
        </p:nvSpPr>
        <p:spPr>
          <a:xfrm>
            <a:off x="0" y="242888"/>
            <a:ext cx="9144000" cy="1143000"/>
          </a:xfrm>
        </p:spPr>
        <p:txBody>
          <a:bodyPr/>
          <a:lstStyle/>
          <a:p>
            <a:pPr eaLnBrk="1" hangingPunct="1"/>
            <a:r>
              <a:rPr lang="en-US" altLang="en-US" sz="2400" smtClean="0"/>
              <a:t>Obesity Trends* Among U.S. Adults</a:t>
            </a:r>
            <a:br>
              <a:rPr lang="en-US" altLang="en-US" sz="2400" smtClean="0"/>
            </a:br>
            <a:r>
              <a:rPr lang="en-US" altLang="en-US" sz="2400" smtClean="0">
                <a:solidFill>
                  <a:srgbClr val="DE3021"/>
                </a:solidFill>
              </a:rPr>
              <a:t>BRFSS, 2007</a:t>
            </a:r>
          </a:p>
        </p:txBody>
      </p:sp>
      <p:sp>
        <p:nvSpPr>
          <p:cNvPr id="56324" name="Text Box 80"/>
          <p:cNvSpPr txBox="1">
            <a:spLocks noChangeArrowheads="1"/>
          </p:cNvSpPr>
          <p:nvPr/>
        </p:nvSpPr>
        <p:spPr bwMode="auto">
          <a:xfrm>
            <a:off x="2119489" y="1200151"/>
            <a:ext cx="55194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altLang="en-US" sz="1400" b="1">
                <a:solidFill>
                  <a:srgbClr val="000000"/>
                </a:solidFill>
                <a:latin typeface="Verdana" pitchFamily="34" charset="0"/>
              </a:rPr>
              <a:t>(*BMI ≥30, or ~ 30 lbs. overweight for 5’ 4” person)</a:t>
            </a:r>
          </a:p>
        </p:txBody>
      </p:sp>
      <p:sp>
        <p:nvSpPr>
          <p:cNvPr id="56325" name="Text Box 81"/>
          <p:cNvSpPr txBox="1">
            <a:spLocks noChangeArrowheads="1"/>
          </p:cNvSpPr>
          <p:nvPr/>
        </p:nvSpPr>
        <p:spPr bwMode="auto">
          <a:xfrm>
            <a:off x="653345" y="5894388"/>
            <a:ext cx="7240411"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altLang="en-US" sz="1400" b="1" dirty="0">
                <a:solidFill>
                  <a:srgbClr val="000000"/>
                </a:solidFill>
                <a:latin typeface="Arial Narrow" pitchFamily="34" charset="0"/>
              </a:rPr>
              <a:t> No Data          &lt;10%           10%–14%	    15%–19%           20%–24%          25%–29%           ≥30%</a:t>
            </a:r>
            <a:r>
              <a:rPr lang="en-US" altLang="en-US" sz="1400" dirty="0">
                <a:solidFill>
                  <a:srgbClr val="000000"/>
                </a:solidFill>
                <a:latin typeface="Arial Narrow" pitchFamily="34" charset="0"/>
              </a:rPr>
              <a:t> </a:t>
            </a:r>
          </a:p>
        </p:txBody>
      </p:sp>
      <p:sp>
        <p:nvSpPr>
          <p:cNvPr id="56326" name="Rectangle 82"/>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56327" name="Rectangle 83"/>
          <p:cNvSpPr>
            <a:spLocks noChangeArrowheads="1"/>
          </p:cNvSpPr>
          <p:nvPr/>
        </p:nvSpPr>
        <p:spPr bwMode="auto">
          <a:xfrm>
            <a:off x="1347612" y="5953125"/>
            <a:ext cx="208844" cy="234950"/>
          </a:xfrm>
          <a:prstGeom prst="rect">
            <a:avLst/>
          </a:prstGeom>
          <a:solidFill>
            <a:srgbClr val="99CCFF"/>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56328" name="Rectangle 84"/>
          <p:cNvSpPr>
            <a:spLocks noChangeArrowheads="1"/>
          </p:cNvSpPr>
          <p:nvPr/>
        </p:nvSpPr>
        <p:spPr bwMode="auto">
          <a:xfrm>
            <a:off x="2305756" y="5951538"/>
            <a:ext cx="208844" cy="234950"/>
          </a:xfrm>
          <a:prstGeom prst="rect">
            <a:avLst/>
          </a:prstGeom>
          <a:solidFill>
            <a:srgbClr val="6699FF"/>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pPr algn="ctr"/>
            <a:endParaRPr lang="en-US" altLang="en-US">
              <a:solidFill>
                <a:srgbClr val="000000"/>
              </a:solidFill>
            </a:endParaRPr>
          </a:p>
        </p:txBody>
      </p:sp>
      <p:sp>
        <p:nvSpPr>
          <p:cNvPr id="56329" name="Rectangle 85"/>
          <p:cNvSpPr>
            <a:spLocks noChangeArrowheads="1"/>
          </p:cNvSpPr>
          <p:nvPr/>
        </p:nvSpPr>
        <p:spPr bwMode="auto">
          <a:xfrm>
            <a:off x="3372556" y="5961063"/>
            <a:ext cx="208844" cy="234950"/>
          </a:xfrm>
          <a:prstGeom prst="rect">
            <a:avLst/>
          </a:prstGeom>
          <a:solidFill>
            <a:srgbClr val="0000A0"/>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56330" name="Rectangle 86"/>
          <p:cNvSpPr>
            <a:spLocks noChangeArrowheads="1"/>
          </p:cNvSpPr>
          <p:nvPr/>
        </p:nvSpPr>
        <p:spPr bwMode="auto">
          <a:xfrm>
            <a:off x="5506156" y="5948363"/>
            <a:ext cx="208844" cy="234950"/>
          </a:xfrm>
          <a:prstGeom prst="rect">
            <a:avLst/>
          </a:prstGeom>
          <a:solidFill>
            <a:srgbClr val="ED4213"/>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56331" name="Rectangle 87"/>
          <p:cNvSpPr>
            <a:spLocks noChangeArrowheads="1"/>
          </p:cNvSpPr>
          <p:nvPr/>
        </p:nvSpPr>
        <p:spPr bwMode="auto">
          <a:xfrm>
            <a:off x="4439356" y="5945188"/>
            <a:ext cx="208844" cy="234950"/>
          </a:xfrm>
          <a:prstGeom prst="rect">
            <a:avLst/>
          </a:prstGeom>
          <a:solidFill>
            <a:srgbClr val="FFC66D"/>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56332" name="Rectangle 88"/>
          <p:cNvSpPr>
            <a:spLocks noChangeArrowheads="1"/>
          </p:cNvSpPr>
          <p:nvPr/>
        </p:nvSpPr>
        <p:spPr bwMode="auto">
          <a:xfrm>
            <a:off x="395110" y="5892800"/>
            <a:ext cx="7377289"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56333" name="Rectangle 89" descr="20%"/>
          <p:cNvSpPr>
            <a:spLocks noChangeArrowheads="1"/>
          </p:cNvSpPr>
          <p:nvPr/>
        </p:nvSpPr>
        <p:spPr bwMode="auto">
          <a:xfrm>
            <a:off x="6649156" y="5948363"/>
            <a:ext cx="208844" cy="234950"/>
          </a:xfrm>
          <a:prstGeom prst="rect">
            <a:avLst/>
          </a:prstGeom>
          <a:pattFill prst="pct20">
            <a:fgClr>
              <a:schemeClr val="tx2"/>
            </a:fgClr>
            <a:bgClr>
              <a:srgbClr val="AA1202"/>
            </a:bgClr>
          </a:patt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Tree>
    <p:extLst>
      <p:ext uri="{BB962C8B-B14F-4D97-AF65-F5344CB8AC3E}">
        <p14:creationId xmlns:p14="http://schemas.microsoft.com/office/powerpoint/2010/main" val="62087986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Freeform 2"/>
          <p:cNvSpPr>
            <a:spLocks/>
          </p:cNvSpPr>
          <p:nvPr/>
        </p:nvSpPr>
        <p:spPr bwMode="auto">
          <a:xfrm>
            <a:off x="6842478" y="1887539"/>
            <a:ext cx="354188"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47" name="Freeform 3"/>
          <p:cNvSpPr>
            <a:spLocks/>
          </p:cNvSpPr>
          <p:nvPr/>
        </p:nvSpPr>
        <p:spPr bwMode="auto">
          <a:xfrm>
            <a:off x="2343856" y="1709739"/>
            <a:ext cx="649111"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48" name="Freeform 4"/>
          <p:cNvSpPr>
            <a:spLocks/>
          </p:cNvSpPr>
          <p:nvPr/>
        </p:nvSpPr>
        <p:spPr bwMode="auto">
          <a:xfrm>
            <a:off x="2806700" y="1833564"/>
            <a:ext cx="585611"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349" name="Freeform 5"/>
          <p:cNvSpPr>
            <a:spLocks/>
          </p:cNvSpPr>
          <p:nvPr/>
        </p:nvSpPr>
        <p:spPr bwMode="auto">
          <a:xfrm>
            <a:off x="3053645" y="1857375"/>
            <a:ext cx="996244"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350" name="Freeform 6"/>
          <p:cNvSpPr>
            <a:spLocks/>
          </p:cNvSpPr>
          <p:nvPr/>
        </p:nvSpPr>
        <p:spPr bwMode="auto">
          <a:xfrm>
            <a:off x="4013200" y="2003425"/>
            <a:ext cx="643467"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51" name="Freeform 7"/>
          <p:cNvSpPr>
            <a:spLocks/>
          </p:cNvSpPr>
          <p:nvPr/>
        </p:nvSpPr>
        <p:spPr bwMode="auto">
          <a:xfrm>
            <a:off x="3984978" y="2398713"/>
            <a:ext cx="681567"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52" name="Freeform 8"/>
          <p:cNvSpPr>
            <a:spLocks/>
          </p:cNvSpPr>
          <p:nvPr/>
        </p:nvSpPr>
        <p:spPr bwMode="auto">
          <a:xfrm>
            <a:off x="4121856" y="3203576"/>
            <a:ext cx="722489"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53" name="Freeform 9"/>
          <p:cNvSpPr>
            <a:spLocks/>
          </p:cNvSpPr>
          <p:nvPr/>
        </p:nvSpPr>
        <p:spPr bwMode="auto">
          <a:xfrm>
            <a:off x="4651022" y="2740026"/>
            <a:ext cx="592667"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54" name="Freeform 10"/>
          <p:cNvSpPr>
            <a:spLocks/>
          </p:cNvSpPr>
          <p:nvPr/>
        </p:nvSpPr>
        <p:spPr bwMode="auto">
          <a:xfrm>
            <a:off x="4975578" y="2282826"/>
            <a:ext cx="513644"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55" name="Freeform 11"/>
          <p:cNvSpPr>
            <a:spLocks/>
          </p:cNvSpPr>
          <p:nvPr/>
        </p:nvSpPr>
        <p:spPr bwMode="auto">
          <a:xfrm>
            <a:off x="5729111" y="2840038"/>
            <a:ext cx="410634"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56" name="Freeform 12"/>
          <p:cNvSpPr>
            <a:spLocks/>
          </p:cNvSpPr>
          <p:nvPr/>
        </p:nvSpPr>
        <p:spPr bwMode="auto">
          <a:xfrm>
            <a:off x="5590822" y="4311650"/>
            <a:ext cx="891822"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357" name="Freeform 13"/>
          <p:cNvSpPr>
            <a:spLocks/>
          </p:cNvSpPr>
          <p:nvPr/>
        </p:nvSpPr>
        <p:spPr bwMode="auto">
          <a:xfrm>
            <a:off x="2105378" y="2562225"/>
            <a:ext cx="780345"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358" name="Freeform 14"/>
          <p:cNvSpPr>
            <a:spLocks/>
          </p:cNvSpPr>
          <p:nvPr/>
        </p:nvSpPr>
        <p:spPr bwMode="auto">
          <a:xfrm>
            <a:off x="3325989" y="2452689"/>
            <a:ext cx="681566"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359" name="Freeform 15"/>
          <p:cNvSpPr>
            <a:spLocks/>
          </p:cNvSpPr>
          <p:nvPr/>
        </p:nvSpPr>
        <p:spPr bwMode="auto">
          <a:xfrm>
            <a:off x="3436056" y="3003551"/>
            <a:ext cx="715433"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7360" name="Freeform 16"/>
          <p:cNvSpPr>
            <a:spLocks/>
          </p:cNvSpPr>
          <p:nvPr/>
        </p:nvSpPr>
        <p:spPr bwMode="auto">
          <a:xfrm>
            <a:off x="3341512" y="3521076"/>
            <a:ext cx="685800"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61" name="Freeform 17"/>
          <p:cNvSpPr>
            <a:spLocks/>
          </p:cNvSpPr>
          <p:nvPr/>
        </p:nvSpPr>
        <p:spPr bwMode="auto">
          <a:xfrm>
            <a:off x="3602567" y="3660776"/>
            <a:ext cx="1365956"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62" name="Freeform 18"/>
          <p:cNvSpPr>
            <a:spLocks/>
          </p:cNvSpPr>
          <p:nvPr/>
        </p:nvSpPr>
        <p:spPr bwMode="auto">
          <a:xfrm>
            <a:off x="6170790"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363" name="Freeform 19"/>
          <p:cNvSpPr>
            <a:spLocks/>
          </p:cNvSpPr>
          <p:nvPr/>
        </p:nvSpPr>
        <p:spPr bwMode="auto">
          <a:xfrm>
            <a:off x="6661857" y="2266950"/>
            <a:ext cx="166511"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364" name="Freeform 20"/>
          <p:cNvSpPr>
            <a:spLocks/>
          </p:cNvSpPr>
          <p:nvPr/>
        </p:nvSpPr>
        <p:spPr bwMode="auto">
          <a:xfrm>
            <a:off x="2957690" y="2794001"/>
            <a:ext cx="550333"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365" name="Freeform 21"/>
          <p:cNvSpPr>
            <a:spLocks/>
          </p:cNvSpPr>
          <p:nvPr/>
        </p:nvSpPr>
        <p:spPr bwMode="auto">
          <a:xfrm>
            <a:off x="2168878" y="2035176"/>
            <a:ext cx="783166"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366" name="Freeform 22"/>
          <p:cNvSpPr>
            <a:spLocks/>
          </p:cNvSpPr>
          <p:nvPr/>
        </p:nvSpPr>
        <p:spPr bwMode="auto">
          <a:xfrm>
            <a:off x="2452511" y="2662239"/>
            <a:ext cx="620889"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67" name="Freeform 23"/>
          <p:cNvSpPr>
            <a:spLocks/>
          </p:cNvSpPr>
          <p:nvPr/>
        </p:nvSpPr>
        <p:spPr bwMode="auto">
          <a:xfrm>
            <a:off x="2777067" y="3444875"/>
            <a:ext cx="658989"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368" name="Freeform 24"/>
          <p:cNvSpPr>
            <a:spLocks/>
          </p:cNvSpPr>
          <p:nvPr/>
        </p:nvSpPr>
        <p:spPr bwMode="auto">
          <a:xfrm>
            <a:off x="4607278" y="1981201"/>
            <a:ext cx="643467"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369" name="Freeform 25"/>
          <p:cNvSpPr>
            <a:spLocks/>
          </p:cNvSpPr>
          <p:nvPr/>
        </p:nvSpPr>
        <p:spPr bwMode="auto">
          <a:xfrm>
            <a:off x="5127978" y="2855913"/>
            <a:ext cx="390878"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70" name="Freeform 26" descr="75%"/>
          <p:cNvSpPr>
            <a:spLocks/>
          </p:cNvSpPr>
          <p:nvPr/>
        </p:nvSpPr>
        <p:spPr bwMode="auto">
          <a:xfrm>
            <a:off x="5988756" y="3009900"/>
            <a:ext cx="443089"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pattFill prst="pct75">
            <a:fgClr>
              <a:srgbClr val="AA1202"/>
            </a:fgClr>
            <a:bgClr>
              <a:schemeClr val="tx1"/>
            </a:bgClr>
          </a:pattFill>
          <a:ln w="12700" cmpd="sng">
            <a:solidFill>
              <a:schemeClr val="tx1"/>
            </a:solidFill>
            <a:prstDash val="solid"/>
            <a:round/>
            <a:headEnd/>
            <a:tailEnd/>
          </a:ln>
        </p:spPr>
        <p:txBody>
          <a:bodyPr/>
          <a:lstStyle/>
          <a:p>
            <a:endParaRPr lang="en-US"/>
          </a:p>
        </p:txBody>
      </p:sp>
      <p:sp>
        <p:nvSpPr>
          <p:cNvPr id="57371" name="Freeform 27"/>
          <p:cNvSpPr>
            <a:spLocks/>
          </p:cNvSpPr>
          <p:nvPr/>
        </p:nvSpPr>
        <p:spPr bwMode="auto">
          <a:xfrm>
            <a:off x="4903612" y="4133851"/>
            <a:ext cx="555978"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72" name="Freeform 28" descr="20%"/>
          <p:cNvSpPr>
            <a:spLocks/>
          </p:cNvSpPr>
          <p:nvPr/>
        </p:nvSpPr>
        <p:spPr bwMode="auto">
          <a:xfrm>
            <a:off x="5171723" y="3846514"/>
            <a:ext cx="338667"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pattFill prst="pct20">
            <a:fgClr>
              <a:schemeClr val="tx2"/>
            </a:fgClr>
            <a:bgClr>
              <a:srgbClr val="AA1202"/>
            </a:bgClr>
          </a:pattFill>
          <a:ln w="12700" cmpd="sng">
            <a:solidFill>
              <a:schemeClr val="tx1"/>
            </a:solidFill>
            <a:prstDash val="solid"/>
            <a:round/>
            <a:headEnd/>
            <a:tailEnd/>
          </a:ln>
        </p:spPr>
        <p:txBody>
          <a:bodyPr/>
          <a:lstStyle/>
          <a:p>
            <a:endParaRPr lang="en-US"/>
          </a:p>
        </p:txBody>
      </p:sp>
      <p:sp>
        <p:nvSpPr>
          <p:cNvPr id="57373" name="Freeform 29"/>
          <p:cNvSpPr>
            <a:spLocks/>
          </p:cNvSpPr>
          <p:nvPr/>
        </p:nvSpPr>
        <p:spPr bwMode="auto">
          <a:xfrm>
            <a:off x="6114345" y="2732089"/>
            <a:ext cx="568677"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74" name="Freeform 30"/>
          <p:cNvSpPr>
            <a:spLocks/>
          </p:cNvSpPr>
          <p:nvPr/>
        </p:nvSpPr>
        <p:spPr bwMode="auto">
          <a:xfrm>
            <a:off x="5923845" y="3127376"/>
            <a:ext cx="738012"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75" name="Freeform 31"/>
          <p:cNvSpPr>
            <a:spLocks/>
          </p:cNvSpPr>
          <p:nvPr/>
        </p:nvSpPr>
        <p:spPr bwMode="auto">
          <a:xfrm>
            <a:off x="3962400" y="2794000"/>
            <a:ext cx="805745"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76" name="Freeform 32"/>
          <p:cNvSpPr>
            <a:spLocks/>
          </p:cNvSpPr>
          <p:nvPr/>
        </p:nvSpPr>
        <p:spPr bwMode="auto">
          <a:xfrm>
            <a:off x="4020256" y="3590925"/>
            <a:ext cx="839611"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pattFill prst="pct75">
            <a:fgClr>
              <a:srgbClr val="AA1202"/>
            </a:fgClr>
            <a:bgClr>
              <a:schemeClr val="tx1"/>
            </a:bgClr>
          </a:pattFill>
          <a:ln w="12700" cmpd="sng">
            <a:solidFill>
              <a:schemeClr val="tx1"/>
            </a:solidFill>
            <a:prstDash val="solid"/>
            <a:round/>
            <a:headEnd/>
            <a:tailEnd/>
          </a:ln>
        </p:spPr>
        <p:txBody>
          <a:bodyPr/>
          <a:lstStyle/>
          <a:p>
            <a:endParaRPr lang="en-US"/>
          </a:p>
        </p:txBody>
      </p:sp>
      <p:sp>
        <p:nvSpPr>
          <p:cNvPr id="57377" name="Freeform 33"/>
          <p:cNvSpPr>
            <a:spLocks/>
          </p:cNvSpPr>
          <p:nvPr/>
        </p:nvSpPr>
        <p:spPr bwMode="auto">
          <a:xfrm>
            <a:off x="4731456" y="31273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78" name="Freeform 34"/>
          <p:cNvSpPr>
            <a:spLocks/>
          </p:cNvSpPr>
          <p:nvPr/>
        </p:nvSpPr>
        <p:spPr bwMode="auto">
          <a:xfrm>
            <a:off x="5343879" y="3265489"/>
            <a:ext cx="719667"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79" name="Freeform 35" descr="20%"/>
          <p:cNvSpPr>
            <a:spLocks/>
          </p:cNvSpPr>
          <p:nvPr/>
        </p:nvSpPr>
        <p:spPr bwMode="auto">
          <a:xfrm>
            <a:off x="5280378" y="3560764"/>
            <a:ext cx="801511"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57380" name="Freeform 36" descr="20%"/>
          <p:cNvSpPr>
            <a:spLocks/>
          </p:cNvSpPr>
          <p:nvPr/>
        </p:nvSpPr>
        <p:spPr bwMode="auto">
          <a:xfrm>
            <a:off x="5489223" y="3824288"/>
            <a:ext cx="376767"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57381" name="Freeform 37"/>
          <p:cNvSpPr>
            <a:spLocks/>
          </p:cNvSpPr>
          <p:nvPr/>
        </p:nvSpPr>
        <p:spPr bwMode="auto">
          <a:xfrm>
            <a:off x="5844823" y="3459163"/>
            <a:ext cx="860778"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82" name="Freeform 38"/>
          <p:cNvSpPr>
            <a:spLocks/>
          </p:cNvSpPr>
          <p:nvPr/>
        </p:nvSpPr>
        <p:spPr bwMode="auto">
          <a:xfrm>
            <a:off x="4844345" y="3660776"/>
            <a:ext cx="486833"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ED4213"/>
          </a:solidFill>
          <a:ln w="12700" cmpd="sng">
            <a:solidFill>
              <a:schemeClr val="tx1"/>
            </a:solidFill>
            <a:prstDash val="solid"/>
            <a:round/>
            <a:headEnd/>
            <a:tailEnd/>
          </a:ln>
        </p:spPr>
        <p:txBody>
          <a:bodyPr/>
          <a:lstStyle/>
          <a:p>
            <a:endParaRPr lang="en-US"/>
          </a:p>
        </p:txBody>
      </p:sp>
      <p:grpSp>
        <p:nvGrpSpPr>
          <p:cNvPr id="57383" name="Group 39"/>
          <p:cNvGrpSpPr>
            <a:grpSpLocks/>
          </p:cNvGrpSpPr>
          <p:nvPr/>
        </p:nvGrpSpPr>
        <p:grpSpPr bwMode="auto">
          <a:xfrm>
            <a:off x="1027289" y="3886200"/>
            <a:ext cx="1786467" cy="1390650"/>
            <a:chOff x="768" y="2832"/>
            <a:chExt cx="1203" cy="876"/>
          </a:xfrm>
        </p:grpSpPr>
        <p:sp>
          <p:nvSpPr>
            <p:cNvPr id="57417" name="Freeform 40"/>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418" name="Freeform 41"/>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ED4213"/>
            </a:solidFill>
            <a:ln w="12700" cmpd="sng">
              <a:solidFill>
                <a:schemeClr val="tx1"/>
              </a:solidFill>
              <a:prstDash val="solid"/>
              <a:round/>
              <a:headEnd/>
              <a:tailEnd/>
            </a:ln>
          </p:spPr>
          <p:txBody>
            <a:bodyPr/>
            <a:lstStyle/>
            <a:p>
              <a:endParaRPr lang="en-US"/>
            </a:p>
          </p:txBody>
        </p:sp>
        <p:sp>
          <p:nvSpPr>
            <p:cNvPr id="57419" name="Freeform 42"/>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420" name="Freeform 43"/>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7421" name="Freeform 44"/>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422" name="Freeform 45"/>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7423" name="Freeform 46"/>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424" name="Freeform 47"/>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7425" name="Freeform 48"/>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426" name="Freeform 49"/>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7427" name="Freeform 50"/>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428" name="Freeform 51"/>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7429" name="Freeform 52"/>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430" name="Freeform 53"/>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431" name="Freeform 54"/>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ED4213"/>
            </a:solidFill>
            <a:ln w="12700" cmpd="sng">
              <a:solidFill>
                <a:schemeClr val="tx1"/>
              </a:solidFill>
              <a:prstDash val="solid"/>
              <a:round/>
              <a:headEnd/>
              <a:tailEnd/>
            </a:ln>
          </p:spPr>
          <p:txBody>
            <a:bodyPr/>
            <a:lstStyle/>
            <a:p>
              <a:endParaRPr lang="en-US"/>
            </a:p>
          </p:txBody>
        </p:sp>
      </p:grpSp>
      <p:grpSp>
        <p:nvGrpSpPr>
          <p:cNvPr id="57384" name="Group 55"/>
          <p:cNvGrpSpPr>
            <a:grpSpLocks/>
          </p:cNvGrpSpPr>
          <p:nvPr/>
        </p:nvGrpSpPr>
        <p:grpSpPr bwMode="auto">
          <a:xfrm>
            <a:off x="5177367" y="2197100"/>
            <a:ext cx="738011" cy="742950"/>
            <a:chOff x="3562" y="1636"/>
            <a:chExt cx="497" cy="468"/>
          </a:xfrm>
        </p:grpSpPr>
        <p:sp>
          <p:nvSpPr>
            <p:cNvPr id="57415" name="Freeform 56"/>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416" name="Freeform 57"/>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ED4213"/>
            </a:solidFill>
            <a:ln w="12700" cmpd="sng">
              <a:solidFill>
                <a:schemeClr val="tx1"/>
              </a:solidFill>
              <a:prstDash val="solid"/>
              <a:round/>
              <a:headEnd/>
              <a:tailEnd/>
            </a:ln>
          </p:spPr>
          <p:txBody>
            <a:bodyPr/>
            <a:lstStyle/>
            <a:p>
              <a:endParaRPr lang="en-US"/>
            </a:p>
          </p:txBody>
        </p:sp>
      </p:grpSp>
      <p:sp>
        <p:nvSpPr>
          <p:cNvPr id="57385" name="Freeform 58"/>
          <p:cNvSpPr>
            <a:spLocks/>
          </p:cNvSpPr>
          <p:nvPr/>
        </p:nvSpPr>
        <p:spPr bwMode="auto">
          <a:xfrm>
            <a:off x="5475111" y="2917826"/>
            <a:ext cx="290689"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86" name="Freeform 59" descr="75%"/>
          <p:cNvSpPr>
            <a:spLocks/>
          </p:cNvSpPr>
          <p:nvPr/>
        </p:nvSpPr>
        <p:spPr bwMode="auto">
          <a:xfrm>
            <a:off x="5974644" y="3730626"/>
            <a:ext cx="498123"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pattFill prst="pct75">
            <a:fgClr>
              <a:srgbClr val="AA1202"/>
            </a:fgClr>
            <a:bgClr>
              <a:schemeClr val="tx1"/>
            </a:bgClr>
          </a:pattFill>
          <a:ln w="12700" cmpd="sng">
            <a:solidFill>
              <a:schemeClr val="tx1"/>
            </a:solidFill>
            <a:prstDash val="solid"/>
            <a:round/>
            <a:headEnd/>
            <a:tailEnd/>
          </a:ln>
        </p:spPr>
        <p:txBody>
          <a:bodyPr/>
          <a:lstStyle/>
          <a:p>
            <a:endParaRPr lang="en-US"/>
          </a:p>
        </p:txBody>
      </p:sp>
      <p:sp>
        <p:nvSpPr>
          <p:cNvPr id="57387" name="Freeform 60"/>
          <p:cNvSpPr>
            <a:spLocks/>
          </p:cNvSpPr>
          <p:nvPr/>
        </p:nvSpPr>
        <p:spPr bwMode="auto">
          <a:xfrm>
            <a:off x="5748867" y="3784600"/>
            <a:ext cx="530578"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88" name="Freeform 61"/>
          <p:cNvSpPr>
            <a:spLocks/>
          </p:cNvSpPr>
          <p:nvPr/>
        </p:nvSpPr>
        <p:spPr bwMode="auto">
          <a:xfrm>
            <a:off x="6248400" y="3041650"/>
            <a:ext cx="450145"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89" name="Freeform 62"/>
          <p:cNvSpPr>
            <a:spLocks/>
          </p:cNvSpPr>
          <p:nvPr/>
        </p:nvSpPr>
        <p:spPr bwMode="auto">
          <a:xfrm>
            <a:off x="6589889" y="3017839"/>
            <a:ext cx="108656"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90" name="Freeform 63"/>
          <p:cNvSpPr>
            <a:spLocks/>
          </p:cNvSpPr>
          <p:nvPr/>
        </p:nvSpPr>
        <p:spPr bwMode="auto">
          <a:xfrm>
            <a:off x="6618111" y="2801939"/>
            <a:ext cx="136878"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391" name="Freeform 64"/>
          <p:cNvSpPr>
            <a:spLocks/>
          </p:cNvSpPr>
          <p:nvPr/>
        </p:nvSpPr>
        <p:spPr bwMode="auto">
          <a:xfrm>
            <a:off x="6740879" y="2654301"/>
            <a:ext cx="166511"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392" name="Freeform 65"/>
          <p:cNvSpPr>
            <a:spLocks/>
          </p:cNvSpPr>
          <p:nvPr/>
        </p:nvSpPr>
        <p:spPr bwMode="auto">
          <a:xfrm>
            <a:off x="6733822" y="2522538"/>
            <a:ext cx="327378"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393" name="Freeform 66"/>
          <p:cNvSpPr>
            <a:spLocks/>
          </p:cNvSpPr>
          <p:nvPr/>
        </p:nvSpPr>
        <p:spPr bwMode="auto">
          <a:xfrm>
            <a:off x="6886222" y="2638425"/>
            <a:ext cx="86078"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394" name="Freeform 67"/>
          <p:cNvSpPr>
            <a:spLocks/>
          </p:cNvSpPr>
          <p:nvPr/>
        </p:nvSpPr>
        <p:spPr bwMode="auto">
          <a:xfrm>
            <a:off x="6791678" y="2212975"/>
            <a:ext cx="15240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57395" name="Group 68"/>
          <p:cNvGrpSpPr>
            <a:grpSpLocks/>
          </p:cNvGrpSpPr>
          <p:nvPr/>
        </p:nvGrpSpPr>
        <p:grpSpPr bwMode="auto">
          <a:xfrm>
            <a:off x="2808112" y="4589463"/>
            <a:ext cx="928511" cy="635000"/>
            <a:chOff x="1991" y="3321"/>
            <a:chExt cx="361" cy="231"/>
          </a:xfrm>
        </p:grpSpPr>
        <p:sp>
          <p:nvSpPr>
            <p:cNvPr id="57407" name="Freeform 69"/>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408" name="Freeform 70"/>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409" name="Freeform 71"/>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410" name="Freeform 72"/>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411" name="Freeform 73"/>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412" name="Freeform 74"/>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413" name="Freeform 75"/>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414" name="Freeform 76"/>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FFC66D"/>
            </a:solidFill>
            <a:ln w="12700" cmpd="sng">
              <a:solidFill>
                <a:schemeClr val="tx1"/>
              </a:solidFill>
              <a:prstDash val="solid"/>
              <a:round/>
              <a:headEnd/>
              <a:tailEnd/>
            </a:ln>
          </p:spPr>
          <p:txBody>
            <a:bodyPr/>
            <a:lstStyle/>
            <a:p>
              <a:endParaRPr lang="en-US"/>
            </a:p>
          </p:txBody>
        </p:sp>
      </p:grpSp>
      <p:sp>
        <p:nvSpPr>
          <p:cNvPr id="57396" name="Rectangle 77"/>
          <p:cNvSpPr>
            <a:spLocks noGrp="1" noChangeArrowheads="1"/>
          </p:cNvSpPr>
          <p:nvPr>
            <p:ph type="title"/>
          </p:nvPr>
        </p:nvSpPr>
        <p:spPr>
          <a:xfrm>
            <a:off x="0" y="242888"/>
            <a:ext cx="9144000" cy="1143000"/>
          </a:xfrm>
        </p:spPr>
        <p:txBody>
          <a:bodyPr/>
          <a:lstStyle/>
          <a:p>
            <a:pPr eaLnBrk="1" hangingPunct="1"/>
            <a:r>
              <a:rPr lang="en-US" altLang="en-US" sz="2400" smtClean="0"/>
              <a:t>Obesity Trends* Among U.S. Adults</a:t>
            </a:r>
            <a:br>
              <a:rPr lang="en-US" altLang="en-US" sz="2400" smtClean="0"/>
            </a:br>
            <a:r>
              <a:rPr lang="en-US" altLang="en-US" sz="2400" smtClean="0">
                <a:solidFill>
                  <a:srgbClr val="DE3021"/>
                </a:solidFill>
              </a:rPr>
              <a:t>BRFSS, 2008</a:t>
            </a:r>
          </a:p>
        </p:txBody>
      </p:sp>
      <p:sp>
        <p:nvSpPr>
          <p:cNvPr id="57397" name="Text Box 78"/>
          <p:cNvSpPr txBox="1">
            <a:spLocks noChangeArrowheads="1"/>
          </p:cNvSpPr>
          <p:nvPr/>
        </p:nvSpPr>
        <p:spPr bwMode="auto">
          <a:xfrm>
            <a:off x="2119489" y="1200151"/>
            <a:ext cx="55194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altLang="en-US" sz="1400" b="1">
                <a:solidFill>
                  <a:srgbClr val="000000"/>
                </a:solidFill>
                <a:latin typeface="Verdana" pitchFamily="34" charset="0"/>
              </a:rPr>
              <a:t>(*BMI ≥30, or ~ 30 lbs. overweight for 5’ 4” person)</a:t>
            </a:r>
          </a:p>
        </p:txBody>
      </p:sp>
      <p:sp>
        <p:nvSpPr>
          <p:cNvPr id="57398" name="Text Box 79"/>
          <p:cNvSpPr txBox="1">
            <a:spLocks noChangeArrowheads="1"/>
          </p:cNvSpPr>
          <p:nvPr/>
        </p:nvSpPr>
        <p:spPr bwMode="auto">
          <a:xfrm>
            <a:off x="653345" y="5894388"/>
            <a:ext cx="7240411"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altLang="en-US" sz="1400" b="1">
                <a:solidFill>
                  <a:srgbClr val="000000"/>
                </a:solidFill>
                <a:latin typeface="Arial Narrow" pitchFamily="34" charset="0"/>
              </a:rPr>
              <a:t> No Data          &lt;10%           10%–14%	    15%–19%           20%–24%          25%–29%           ≥30%</a:t>
            </a:r>
            <a:r>
              <a:rPr lang="en-US" altLang="en-US" sz="1400">
                <a:solidFill>
                  <a:srgbClr val="000000"/>
                </a:solidFill>
                <a:latin typeface="Arial Narrow" pitchFamily="34" charset="0"/>
              </a:rPr>
              <a:t> </a:t>
            </a:r>
          </a:p>
        </p:txBody>
      </p:sp>
      <p:sp>
        <p:nvSpPr>
          <p:cNvPr id="57399" name="Rectangle 80"/>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57400" name="Rectangle 81"/>
          <p:cNvSpPr>
            <a:spLocks noChangeArrowheads="1"/>
          </p:cNvSpPr>
          <p:nvPr/>
        </p:nvSpPr>
        <p:spPr bwMode="auto">
          <a:xfrm>
            <a:off x="1347612" y="5953125"/>
            <a:ext cx="208844" cy="234950"/>
          </a:xfrm>
          <a:prstGeom prst="rect">
            <a:avLst/>
          </a:prstGeom>
          <a:solidFill>
            <a:srgbClr val="99CCFF"/>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57401" name="Rectangle 82"/>
          <p:cNvSpPr>
            <a:spLocks noChangeArrowheads="1"/>
          </p:cNvSpPr>
          <p:nvPr/>
        </p:nvSpPr>
        <p:spPr bwMode="auto">
          <a:xfrm>
            <a:off x="2229556" y="5951538"/>
            <a:ext cx="208844" cy="234950"/>
          </a:xfrm>
          <a:prstGeom prst="rect">
            <a:avLst/>
          </a:prstGeom>
          <a:solidFill>
            <a:srgbClr val="6699FF"/>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pPr algn="ctr"/>
            <a:endParaRPr lang="en-US" altLang="en-US">
              <a:solidFill>
                <a:srgbClr val="000000"/>
              </a:solidFill>
            </a:endParaRPr>
          </a:p>
        </p:txBody>
      </p:sp>
      <p:sp>
        <p:nvSpPr>
          <p:cNvPr id="57402" name="Rectangle 83"/>
          <p:cNvSpPr>
            <a:spLocks noChangeArrowheads="1"/>
          </p:cNvSpPr>
          <p:nvPr/>
        </p:nvSpPr>
        <p:spPr bwMode="auto">
          <a:xfrm>
            <a:off x="3372556" y="5961063"/>
            <a:ext cx="208844" cy="234950"/>
          </a:xfrm>
          <a:prstGeom prst="rect">
            <a:avLst/>
          </a:prstGeom>
          <a:solidFill>
            <a:srgbClr val="0000A0"/>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57403" name="Rectangle 84"/>
          <p:cNvSpPr>
            <a:spLocks noChangeArrowheads="1"/>
          </p:cNvSpPr>
          <p:nvPr/>
        </p:nvSpPr>
        <p:spPr bwMode="auto">
          <a:xfrm>
            <a:off x="5582356" y="5948363"/>
            <a:ext cx="208844" cy="234950"/>
          </a:xfrm>
          <a:prstGeom prst="rect">
            <a:avLst/>
          </a:prstGeom>
          <a:solidFill>
            <a:srgbClr val="ED4213"/>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57404" name="Rectangle 85"/>
          <p:cNvSpPr>
            <a:spLocks noChangeArrowheads="1"/>
          </p:cNvSpPr>
          <p:nvPr/>
        </p:nvSpPr>
        <p:spPr bwMode="auto">
          <a:xfrm>
            <a:off x="4439356" y="5945188"/>
            <a:ext cx="208844" cy="234950"/>
          </a:xfrm>
          <a:prstGeom prst="rect">
            <a:avLst/>
          </a:prstGeom>
          <a:solidFill>
            <a:srgbClr val="FFC66D"/>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57405" name="Rectangle 86"/>
          <p:cNvSpPr>
            <a:spLocks noChangeArrowheads="1"/>
          </p:cNvSpPr>
          <p:nvPr/>
        </p:nvSpPr>
        <p:spPr bwMode="auto">
          <a:xfrm>
            <a:off x="395110" y="5892800"/>
            <a:ext cx="7377289"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57406" name="Rectangle 87" descr="20%"/>
          <p:cNvSpPr>
            <a:spLocks noChangeArrowheads="1"/>
          </p:cNvSpPr>
          <p:nvPr/>
        </p:nvSpPr>
        <p:spPr bwMode="auto">
          <a:xfrm>
            <a:off x="6649156" y="5948363"/>
            <a:ext cx="208844" cy="234950"/>
          </a:xfrm>
          <a:prstGeom prst="rect">
            <a:avLst/>
          </a:prstGeom>
          <a:pattFill prst="pct20">
            <a:fgClr>
              <a:schemeClr val="tx2"/>
            </a:fgClr>
            <a:bgClr>
              <a:srgbClr val="AA1202"/>
            </a:bgClr>
          </a:patt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Tree>
    <p:extLst>
      <p:ext uri="{BB962C8B-B14F-4D97-AF65-F5344CB8AC3E}">
        <p14:creationId xmlns:p14="http://schemas.microsoft.com/office/powerpoint/2010/main" val="87872759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370" name="Group 87"/>
          <p:cNvGrpSpPr>
            <a:grpSpLocks/>
          </p:cNvGrpSpPr>
          <p:nvPr/>
        </p:nvGrpSpPr>
        <p:grpSpPr bwMode="auto">
          <a:xfrm>
            <a:off x="1027289" y="1709738"/>
            <a:ext cx="6169378" cy="3567112"/>
            <a:chOff x="1155700" y="1709738"/>
            <a:chExt cx="6940550" cy="3567112"/>
          </a:xfrm>
        </p:grpSpPr>
        <p:sp>
          <p:nvSpPr>
            <p:cNvPr id="58382" name="Freeform 2"/>
            <p:cNvSpPr>
              <a:spLocks/>
            </p:cNvSpPr>
            <p:nvPr/>
          </p:nvSpPr>
          <p:spPr bwMode="auto">
            <a:xfrm>
              <a:off x="7697788" y="1887538"/>
              <a:ext cx="398462"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383" name="Freeform 3"/>
            <p:cNvSpPr>
              <a:spLocks/>
            </p:cNvSpPr>
            <p:nvPr/>
          </p:nvSpPr>
          <p:spPr bwMode="auto">
            <a:xfrm>
              <a:off x="2636838" y="1709738"/>
              <a:ext cx="730250"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384" name="Freeform 4"/>
            <p:cNvSpPr>
              <a:spLocks/>
            </p:cNvSpPr>
            <p:nvPr/>
          </p:nvSpPr>
          <p:spPr bwMode="auto">
            <a:xfrm>
              <a:off x="3157538" y="1833563"/>
              <a:ext cx="658812"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385" name="Freeform 5"/>
            <p:cNvSpPr>
              <a:spLocks/>
            </p:cNvSpPr>
            <p:nvPr/>
          </p:nvSpPr>
          <p:spPr bwMode="auto">
            <a:xfrm>
              <a:off x="3435350" y="1857375"/>
              <a:ext cx="1120775"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386" name="Freeform 6"/>
            <p:cNvSpPr>
              <a:spLocks/>
            </p:cNvSpPr>
            <p:nvPr/>
          </p:nvSpPr>
          <p:spPr bwMode="auto">
            <a:xfrm>
              <a:off x="4514850" y="2003425"/>
              <a:ext cx="723900"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387" name="Freeform 7"/>
            <p:cNvSpPr>
              <a:spLocks/>
            </p:cNvSpPr>
            <p:nvPr/>
          </p:nvSpPr>
          <p:spPr bwMode="auto">
            <a:xfrm>
              <a:off x="4483100" y="2398713"/>
              <a:ext cx="766763"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388" name="Freeform 8"/>
            <p:cNvSpPr>
              <a:spLocks/>
            </p:cNvSpPr>
            <p:nvPr/>
          </p:nvSpPr>
          <p:spPr bwMode="auto">
            <a:xfrm>
              <a:off x="4637088" y="3203575"/>
              <a:ext cx="812800"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389" name="Freeform 9"/>
            <p:cNvSpPr>
              <a:spLocks/>
            </p:cNvSpPr>
            <p:nvPr/>
          </p:nvSpPr>
          <p:spPr bwMode="auto">
            <a:xfrm>
              <a:off x="5232400" y="2740025"/>
              <a:ext cx="666750"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390" name="Freeform 10"/>
            <p:cNvSpPr>
              <a:spLocks/>
            </p:cNvSpPr>
            <p:nvPr/>
          </p:nvSpPr>
          <p:spPr bwMode="auto">
            <a:xfrm>
              <a:off x="5597525" y="2282825"/>
              <a:ext cx="577850"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391" name="Freeform 11"/>
            <p:cNvSpPr>
              <a:spLocks/>
            </p:cNvSpPr>
            <p:nvPr/>
          </p:nvSpPr>
          <p:spPr bwMode="auto">
            <a:xfrm>
              <a:off x="6445250" y="2840038"/>
              <a:ext cx="461963"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392" name="Freeform 12"/>
            <p:cNvSpPr>
              <a:spLocks/>
            </p:cNvSpPr>
            <p:nvPr/>
          </p:nvSpPr>
          <p:spPr bwMode="auto">
            <a:xfrm>
              <a:off x="6289675" y="4311650"/>
              <a:ext cx="1003300"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393" name="Freeform 13"/>
            <p:cNvSpPr>
              <a:spLocks/>
            </p:cNvSpPr>
            <p:nvPr/>
          </p:nvSpPr>
          <p:spPr bwMode="auto">
            <a:xfrm>
              <a:off x="2368550" y="2562225"/>
              <a:ext cx="877888"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394" name="Freeform 14"/>
            <p:cNvSpPr>
              <a:spLocks/>
            </p:cNvSpPr>
            <p:nvPr/>
          </p:nvSpPr>
          <p:spPr bwMode="auto">
            <a:xfrm>
              <a:off x="3741738" y="2452688"/>
              <a:ext cx="766762"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395" name="Freeform 15"/>
            <p:cNvSpPr>
              <a:spLocks/>
            </p:cNvSpPr>
            <p:nvPr/>
          </p:nvSpPr>
          <p:spPr bwMode="auto">
            <a:xfrm>
              <a:off x="3865563" y="3003550"/>
              <a:ext cx="804862"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8396" name="Freeform 16"/>
            <p:cNvSpPr>
              <a:spLocks/>
            </p:cNvSpPr>
            <p:nvPr/>
          </p:nvSpPr>
          <p:spPr bwMode="auto">
            <a:xfrm>
              <a:off x="3759200" y="3521075"/>
              <a:ext cx="771525"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397" name="Freeform 17"/>
            <p:cNvSpPr>
              <a:spLocks/>
            </p:cNvSpPr>
            <p:nvPr/>
          </p:nvSpPr>
          <p:spPr bwMode="auto">
            <a:xfrm>
              <a:off x="4052888" y="3660775"/>
              <a:ext cx="1536700"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398" name="Freeform 18"/>
            <p:cNvSpPr>
              <a:spLocks/>
            </p:cNvSpPr>
            <p:nvPr/>
          </p:nvSpPr>
          <p:spPr bwMode="auto">
            <a:xfrm>
              <a:off x="6942138" y="2306638"/>
              <a:ext cx="828675"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399" name="Freeform 19"/>
            <p:cNvSpPr>
              <a:spLocks/>
            </p:cNvSpPr>
            <p:nvPr/>
          </p:nvSpPr>
          <p:spPr bwMode="auto">
            <a:xfrm>
              <a:off x="7494588" y="2266950"/>
              <a:ext cx="187325"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00" name="Freeform 20"/>
            <p:cNvSpPr>
              <a:spLocks/>
            </p:cNvSpPr>
            <p:nvPr/>
          </p:nvSpPr>
          <p:spPr bwMode="auto">
            <a:xfrm>
              <a:off x="3327400" y="2794000"/>
              <a:ext cx="619125"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01" name="Freeform 21"/>
            <p:cNvSpPr>
              <a:spLocks/>
            </p:cNvSpPr>
            <p:nvPr/>
          </p:nvSpPr>
          <p:spPr bwMode="auto">
            <a:xfrm>
              <a:off x="2439988" y="2035175"/>
              <a:ext cx="881062"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02" name="Freeform 22"/>
            <p:cNvSpPr>
              <a:spLocks/>
            </p:cNvSpPr>
            <p:nvPr/>
          </p:nvSpPr>
          <p:spPr bwMode="auto">
            <a:xfrm>
              <a:off x="2759075" y="2662238"/>
              <a:ext cx="698500"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403" name="Freeform 23"/>
            <p:cNvSpPr>
              <a:spLocks/>
            </p:cNvSpPr>
            <p:nvPr/>
          </p:nvSpPr>
          <p:spPr bwMode="auto">
            <a:xfrm>
              <a:off x="3124200" y="3444875"/>
              <a:ext cx="741363"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404" name="Freeform 24"/>
            <p:cNvSpPr>
              <a:spLocks/>
            </p:cNvSpPr>
            <p:nvPr/>
          </p:nvSpPr>
          <p:spPr bwMode="auto">
            <a:xfrm>
              <a:off x="5183188" y="1981200"/>
              <a:ext cx="723900"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05" name="Freeform 25"/>
            <p:cNvSpPr>
              <a:spLocks/>
            </p:cNvSpPr>
            <p:nvPr/>
          </p:nvSpPr>
          <p:spPr bwMode="auto">
            <a:xfrm>
              <a:off x="5768975" y="2855913"/>
              <a:ext cx="439738"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406" name="Freeform 26" descr="75%"/>
            <p:cNvSpPr>
              <a:spLocks/>
            </p:cNvSpPr>
            <p:nvPr/>
          </p:nvSpPr>
          <p:spPr bwMode="auto">
            <a:xfrm>
              <a:off x="6737350" y="3009900"/>
              <a:ext cx="498475"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pattFill prst="pct75">
              <a:fgClr>
                <a:srgbClr val="AA1202"/>
              </a:fgClr>
              <a:bgClr>
                <a:schemeClr val="tx1"/>
              </a:bgClr>
            </a:pattFill>
            <a:ln w="12700" cmpd="sng">
              <a:solidFill>
                <a:schemeClr val="tx1"/>
              </a:solidFill>
              <a:prstDash val="solid"/>
              <a:round/>
              <a:headEnd/>
              <a:tailEnd/>
            </a:ln>
          </p:spPr>
          <p:txBody>
            <a:bodyPr/>
            <a:lstStyle/>
            <a:p>
              <a:endParaRPr lang="en-US"/>
            </a:p>
          </p:txBody>
        </p:sp>
        <p:sp>
          <p:nvSpPr>
            <p:cNvPr id="58407" name="Freeform 27" descr="20%"/>
            <p:cNvSpPr>
              <a:spLocks/>
            </p:cNvSpPr>
            <p:nvPr/>
          </p:nvSpPr>
          <p:spPr bwMode="auto">
            <a:xfrm>
              <a:off x="5516563" y="4133850"/>
              <a:ext cx="625475"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58408" name="Freeform 28" descr="20%"/>
            <p:cNvSpPr>
              <a:spLocks/>
            </p:cNvSpPr>
            <p:nvPr/>
          </p:nvSpPr>
          <p:spPr bwMode="auto">
            <a:xfrm>
              <a:off x="5818188" y="3846513"/>
              <a:ext cx="381000"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pattFill prst="pct20">
              <a:fgClr>
                <a:schemeClr val="tx2"/>
              </a:fgClr>
              <a:bgClr>
                <a:srgbClr val="AA1202"/>
              </a:bgClr>
            </a:pattFill>
            <a:ln w="12700" cmpd="sng">
              <a:solidFill>
                <a:schemeClr val="tx1"/>
              </a:solidFill>
              <a:prstDash val="solid"/>
              <a:round/>
              <a:headEnd/>
              <a:tailEnd/>
            </a:ln>
          </p:spPr>
          <p:txBody>
            <a:bodyPr/>
            <a:lstStyle/>
            <a:p>
              <a:endParaRPr lang="en-US"/>
            </a:p>
          </p:txBody>
        </p:sp>
        <p:sp>
          <p:nvSpPr>
            <p:cNvPr id="58409" name="Freeform 29"/>
            <p:cNvSpPr>
              <a:spLocks/>
            </p:cNvSpPr>
            <p:nvPr/>
          </p:nvSpPr>
          <p:spPr bwMode="auto">
            <a:xfrm>
              <a:off x="6878638" y="2732088"/>
              <a:ext cx="639762"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410" name="Freeform 30"/>
            <p:cNvSpPr>
              <a:spLocks/>
            </p:cNvSpPr>
            <p:nvPr/>
          </p:nvSpPr>
          <p:spPr bwMode="auto">
            <a:xfrm>
              <a:off x="6664325" y="3127375"/>
              <a:ext cx="830263"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11" name="Freeform 31"/>
            <p:cNvSpPr>
              <a:spLocks/>
            </p:cNvSpPr>
            <p:nvPr/>
          </p:nvSpPr>
          <p:spPr bwMode="auto">
            <a:xfrm>
              <a:off x="4457700" y="2794000"/>
              <a:ext cx="906463"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412" name="Freeform 32"/>
            <p:cNvSpPr>
              <a:spLocks/>
            </p:cNvSpPr>
            <p:nvPr/>
          </p:nvSpPr>
          <p:spPr bwMode="auto">
            <a:xfrm>
              <a:off x="4522788" y="3590925"/>
              <a:ext cx="944562"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pattFill prst="pct75">
              <a:fgClr>
                <a:srgbClr val="AA1202"/>
              </a:fgClr>
              <a:bgClr>
                <a:schemeClr val="tx1"/>
              </a:bgClr>
            </a:pattFill>
            <a:ln w="12700" cmpd="sng">
              <a:solidFill>
                <a:schemeClr val="tx1"/>
              </a:solidFill>
              <a:prstDash val="solid"/>
              <a:round/>
              <a:headEnd/>
              <a:tailEnd/>
            </a:ln>
          </p:spPr>
          <p:txBody>
            <a:bodyPr/>
            <a:lstStyle/>
            <a:p>
              <a:endParaRPr lang="en-US"/>
            </a:p>
          </p:txBody>
        </p:sp>
        <p:sp>
          <p:nvSpPr>
            <p:cNvPr id="58413" name="Freeform 33" descr="20%"/>
            <p:cNvSpPr>
              <a:spLocks/>
            </p:cNvSpPr>
            <p:nvPr/>
          </p:nvSpPr>
          <p:spPr bwMode="auto">
            <a:xfrm>
              <a:off x="5322888" y="3127375"/>
              <a:ext cx="730250"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58414" name="Freeform 34" descr="20%"/>
            <p:cNvSpPr>
              <a:spLocks/>
            </p:cNvSpPr>
            <p:nvPr/>
          </p:nvSpPr>
          <p:spPr bwMode="auto">
            <a:xfrm>
              <a:off x="6011863" y="3265488"/>
              <a:ext cx="809625"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58415" name="Freeform 35" descr="20%"/>
            <p:cNvSpPr>
              <a:spLocks/>
            </p:cNvSpPr>
            <p:nvPr/>
          </p:nvSpPr>
          <p:spPr bwMode="auto">
            <a:xfrm>
              <a:off x="5940425" y="3560763"/>
              <a:ext cx="901700"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58416" name="Freeform 36" descr="20%"/>
            <p:cNvSpPr>
              <a:spLocks/>
            </p:cNvSpPr>
            <p:nvPr/>
          </p:nvSpPr>
          <p:spPr bwMode="auto">
            <a:xfrm>
              <a:off x="6175375" y="3824288"/>
              <a:ext cx="423863"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58417" name="Freeform 37"/>
            <p:cNvSpPr>
              <a:spLocks/>
            </p:cNvSpPr>
            <p:nvPr/>
          </p:nvSpPr>
          <p:spPr bwMode="auto">
            <a:xfrm>
              <a:off x="6575425" y="3459163"/>
              <a:ext cx="968375"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418" name="Freeform 38" descr="20%"/>
            <p:cNvSpPr>
              <a:spLocks/>
            </p:cNvSpPr>
            <p:nvPr/>
          </p:nvSpPr>
          <p:spPr bwMode="auto">
            <a:xfrm>
              <a:off x="5449888" y="3660775"/>
              <a:ext cx="547687"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grpSp>
          <p:nvGrpSpPr>
            <p:cNvPr id="58419" name="Group 39"/>
            <p:cNvGrpSpPr>
              <a:grpSpLocks/>
            </p:cNvGrpSpPr>
            <p:nvPr/>
          </p:nvGrpSpPr>
          <p:grpSpPr bwMode="auto">
            <a:xfrm>
              <a:off x="1155700" y="3886200"/>
              <a:ext cx="2009775" cy="1390650"/>
              <a:chOff x="768" y="2832"/>
              <a:chExt cx="1203" cy="876"/>
            </a:xfrm>
          </p:grpSpPr>
          <p:sp>
            <p:nvSpPr>
              <p:cNvPr id="58442" name="Freeform 40"/>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43" name="Freeform 41"/>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66D"/>
              </a:solidFill>
              <a:ln w="12700" cmpd="sng">
                <a:solidFill>
                  <a:schemeClr val="tx1"/>
                </a:solidFill>
                <a:prstDash val="solid"/>
                <a:round/>
                <a:headEnd/>
                <a:tailEnd/>
              </a:ln>
            </p:spPr>
            <p:txBody>
              <a:bodyPr/>
              <a:lstStyle/>
              <a:p>
                <a:endParaRPr lang="en-US"/>
              </a:p>
            </p:txBody>
          </p:sp>
          <p:sp>
            <p:nvSpPr>
              <p:cNvPr id="58444" name="Freeform 42"/>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45" name="Freeform 43"/>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8446" name="Freeform 44"/>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47" name="Freeform 45"/>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8448" name="Freeform 46"/>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49" name="Freeform 47"/>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8450" name="Freeform 48"/>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51" name="Freeform 49"/>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8452" name="Freeform 50"/>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53" name="Freeform 51"/>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8454" name="Freeform 52"/>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55" name="Freeform 53"/>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56" name="Freeform 54"/>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66D"/>
              </a:solidFill>
              <a:ln w="12700" cmpd="sng">
                <a:solidFill>
                  <a:schemeClr val="tx1"/>
                </a:solidFill>
                <a:prstDash val="solid"/>
                <a:round/>
                <a:headEnd/>
                <a:tailEnd/>
              </a:ln>
            </p:spPr>
            <p:txBody>
              <a:bodyPr/>
              <a:lstStyle/>
              <a:p>
                <a:endParaRPr lang="en-US"/>
              </a:p>
            </p:txBody>
          </p:sp>
        </p:grpSp>
        <p:grpSp>
          <p:nvGrpSpPr>
            <p:cNvPr id="58420" name="Group 55"/>
            <p:cNvGrpSpPr>
              <a:grpSpLocks/>
            </p:cNvGrpSpPr>
            <p:nvPr/>
          </p:nvGrpSpPr>
          <p:grpSpPr bwMode="auto">
            <a:xfrm>
              <a:off x="5824538" y="2197100"/>
              <a:ext cx="830262" cy="742950"/>
              <a:chOff x="3562" y="1636"/>
              <a:chExt cx="497" cy="468"/>
            </a:xfrm>
          </p:grpSpPr>
          <p:sp>
            <p:nvSpPr>
              <p:cNvPr id="58440" name="Freeform 56"/>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441" name="Freeform 57"/>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ED4213"/>
              </a:solidFill>
              <a:ln w="12700" cmpd="sng">
                <a:solidFill>
                  <a:schemeClr val="tx1"/>
                </a:solidFill>
                <a:prstDash val="solid"/>
                <a:round/>
                <a:headEnd/>
                <a:tailEnd/>
              </a:ln>
            </p:spPr>
            <p:txBody>
              <a:bodyPr/>
              <a:lstStyle/>
              <a:p>
                <a:endParaRPr lang="en-US"/>
              </a:p>
            </p:txBody>
          </p:sp>
        </p:grpSp>
        <p:sp>
          <p:nvSpPr>
            <p:cNvPr id="58421" name="Freeform 58"/>
            <p:cNvSpPr>
              <a:spLocks/>
            </p:cNvSpPr>
            <p:nvPr/>
          </p:nvSpPr>
          <p:spPr bwMode="auto">
            <a:xfrm>
              <a:off x="6159500" y="2917825"/>
              <a:ext cx="327025"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422" name="Freeform 59" descr="75%"/>
            <p:cNvSpPr>
              <a:spLocks/>
            </p:cNvSpPr>
            <p:nvPr/>
          </p:nvSpPr>
          <p:spPr bwMode="auto">
            <a:xfrm>
              <a:off x="6721475" y="3730625"/>
              <a:ext cx="560388"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423" name="Freeform 60"/>
            <p:cNvSpPr>
              <a:spLocks/>
            </p:cNvSpPr>
            <p:nvPr/>
          </p:nvSpPr>
          <p:spPr bwMode="auto">
            <a:xfrm>
              <a:off x="6467475" y="3784600"/>
              <a:ext cx="596900"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424" name="Freeform 61"/>
            <p:cNvSpPr>
              <a:spLocks/>
            </p:cNvSpPr>
            <p:nvPr/>
          </p:nvSpPr>
          <p:spPr bwMode="auto">
            <a:xfrm>
              <a:off x="7029450" y="3041650"/>
              <a:ext cx="506413"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425" name="Freeform 62"/>
            <p:cNvSpPr>
              <a:spLocks/>
            </p:cNvSpPr>
            <p:nvPr/>
          </p:nvSpPr>
          <p:spPr bwMode="auto">
            <a:xfrm>
              <a:off x="7413625" y="3017838"/>
              <a:ext cx="122238"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426" name="Freeform 63"/>
            <p:cNvSpPr>
              <a:spLocks/>
            </p:cNvSpPr>
            <p:nvPr/>
          </p:nvSpPr>
          <p:spPr bwMode="auto">
            <a:xfrm>
              <a:off x="7445375" y="2801938"/>
              <a:ext cx="153988"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27" name="Freeform 64"/>
            <p:cNvSpPr>
              <a:spLocks/>
            </p:cNvSpPr>
            <p:nvPr/>
          </p:nvSpPr>
          <p:spPr bwMode="auto">
            <a:xfrm>
              <a:off x="7583488" y="2654300"/>
              <a:ext cx="187325"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28" name="Freeform 65"/>
            <p:cNvSpPr>
              <a:spLocks/>
            </p:cNvSpPr>
            <p:nvPr/>
          </p:nvSpPr>
          <p:spPr bwMode="auto">
            <a:xfrm>
              <a:off x="7575550" y="2522538"/>
              <a:ext cx="368300"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29" name="Freeform 66"/>
            <p:cNvSpPr>
              <a:spLocks/>
            </p:cNvSpPr>
            <p:nvPr/>
          </p:nvSpPr>
          <p:spPr bwMode="auto">
            <a:xfrm>
              <a:off x="7747000" y="2638425"/>
              <a:ext cx="96838"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30" name="Freeform 67"/>
            <p:cNvSpPr>
              <a:spLocks/>
            </p:cNvSpPr>
            <p:nvPr/>
          </p:nvSpPr>
          <p:spPr bwMode="auto">
            <a:xfrm>
              <a:off x="7640638" y="2212975"/>
              <a:ext cx="17145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ED4213"/>
            </a:solidFill>
            <a:ln w="12700" cmpd="sng">
              <a:solidFill>
                <a:schemeClr val="tx1"/>
              </a:solidFill>
              <a:prstDash val="solid"/>
              <a:round/>
              <a:headEnd/>
              <a:tailEnd/>
            </a:ln>
          </p:spPr>
          <p:txBody>
            <a:bodyPr/>
            <a:lstStyle/>
            <a:p>
              <a:endParaRPr lang="en-US"/>
            </a:p>
          </p:txBody>
        </p:sp>
        <p:grpSp>
          <p:nvGrpSpPr>
            <p:cNvPr id="58431" name="Group 68"/>
            <p:cNvGrpSpPr>
              <a:grpSpLocks/>
            </p:cNvGrpSpPr>
            <p:nvPr/>
          </p:nvGrpSpPr>
          <p:grpSpPr bwMode="auto">
            <a:xfrm>
              <a:off x="3159125" y="4589463"/>
              <a:ext cx="1044575" cy="635000"/>
              <a:chOff x="1991" y="3321"/>
              <a:chExt cx="361" cy="231"/>
            </a:xfrm>
          </p:grpSpPr>
          <p:sp>
            <p:nvSpPr>
              <p:cNvPr id="58432" name="Freeform 69"/>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33" name="Freeform 70"/>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34" name="Freeform 71"/>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35" name="Freeform 72"/>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36" name="Freeform 73"/>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37" name="Freeform 74"/>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38" name="Freeform 75"/>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39" name="Freeform 76"/>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FFC66D"/>
              </a:solidFill>
              <a:ln w="12700" cmpd="sng">
                <a:solidFill>
                  <a:schemeClr val="tx1"/>
                </a:solidFill>
                <a:prstDash val="solid"/>
                <a:round/>
                <a:headEnd/>
                <a:tailEnd/>
              </a:ln>
            </p:spPr>
            <p:txBody>
              <a:bodyPr/>
              <a:lstStyle/>
              <a:p>
                <a:endParaRPr lang="en-US"/>
              </a:p>
            </p:txBody>
          </p:sp>
        </p:grpSp>
      </p:grpSp>
      <p:sp>
        <p:nvSpPr>
          <p:cNvPr id="58371" name="Rectangle 77"/>
          <p:cNvSpPr>
            <a:spLocks noGrp="1" noChangeArrowheads="1"/>
          </p:cNvSpPr>
          <p:nvPr>
            <p:ph type="title"/>
          </p:nvPr>
        </p:nvSpPr>
        <p:spPr>
          <a:xfrm>
            <a:off x="0" y="242888"/>
            <a:ext cx="9144000" cy="1143000"/>
          </a:xfrm>
        </p:spPr>
        <p:txBody>
          <a:bodyPr/>
          <a:lstStyle/>
          <a:p>
            <a:pPr eaLnBrk="1" hangingPunct="1"/>
            <a:r>
              <a:rPr lang="en-US" altLang="en-US" sz="2400" smtClean="0"/>
              <a:t>Obesity Trends* Among U.S. Adults</a:t>
            </a:r>
            <a:br>
              <a:rPr lang="en-US" altLang="en-US" sz="2400" smtClean="0"/>
            </a:br>
            <a:r>
              <a:rPr lang="en-US" altLang="en-US" sz="2400" smtClean="0">
                <a:solidFill>
                  <a:srgbClr val="DE3021"/>
                </a:solidFill>
              </a:rPr>
              <a:t>BRFSS, 2009</a:t>
            </a:r>
          </a:p>
        </p:txBody>
      </p:sp>
      <p:sp>
        <p:nvSpPr>
          <p:cNvPr id="58372" name="Text Box 78"/>
          <p:cNvSpPr txBox="1">
            <a:spLocks noChangeArrowheads="1"/>
          </p:cNvSpPr>
          <p:nvPr/>
        </p:nvSpPr>
        <p:spPr bwMode="auto">
          <a:xfrm>
            <a:off x="2119489" y="1200151"/>
            <a:ext cx="55194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altLang="en-US" sz="1400" b="1">
                <a:solidFill>
                  <a:srgbClr val="000000"/>
                </a:solidFill>
                <a:latin typeface="Verdana" pitchFamily="34" charset="0"/>
              </a:rPr>
              <a:t>(*BMI ≥30, or ~ 30 lbs. overweight for 5’ 4” person)</a:t>
            </a:r>
          </a:p>
        </p:txBody>
      </p:sp>
      <p:sp>
        <p:nvSpPr>
          <p:cNvPr id="58373" name="Text Box 79"/>
          <p:cNvSpPr txBox="1">
            <a:spLocks noChangeArrowheads="1"/>
          </p:cNvSpPr>
          <p:nvPr/>
        </p:nvSpPr>
        <p:spPr bwMode="auto">
          <a:xfrm>
            <a:off x="653345" y="5894388"/>
            <a:ext cx="7240411"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altLang="en-US" sz="1400" b="1">
                <a:solidFill>
                  <a:srgbClr val="000000"/>
                </a:solidFill>
                <a:latin typeface="Arial Narrow" pitchFamily="34" charset="0"/>
              </a:rPr>
              <a:t> No Data          &lt;10%           10%–14%	    15%–19%           20%–24%          25%–29%           ≥30%</a:t>
            </a:r>
            <a:r>
              <a:rPr lang="en-US" altLang="en-US" sz="1400">
                <a:solidFill>
                  <a:srgbClr val="000000"/>
                </a:solidFill>
                <a:latin typeface="Arial Narrow" pitchFamily="34" charset="0"/>
              </a:rPr>
              <a:t> </a:t>
            </a:r>
          </a:p>
        </p:txBody>
      </p:sp>
      <p:sp>
        <p:nvSpPr>
          <p:cNvPr id="58374" name="Rectangle 80"/>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58375" name="Rectangle 81"/>
          <p:cNvSpPr>
            <a:spLocks noChangeArrowheads="1"/>
          </p:cNvSpPr>
          <p:nvPr/>
        </p:nvSpPr>
        <p:spPr bwMode="auto">
          <a:xfrm>
            <a:off x="1347612" y="5953125"/>
            <a:ext cx="208844" cy="234950"/>
          </a:xfrm>
          <a:prstGeom prst="rect">
            <a:avLst/>
          </a:prstGeom>
          <a:solidFill>
            <a:srgbClr val="99CCFF"/>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58376" name="Rectangle 82"/>
          <p:cNvSpPr>
            <a:spLocks noChangeArrowheads="1"/>
          </p:cNvSpPr>
          <p:nvPr/>
        </p:nvSpPr>
        <p:spPr bwMode="auto">
          <a:xfrm>
            <a:off x="2229556" y="5951538"/>
            <a:ext cx="208844" cy="234950"/>
          </a:xfrm>
          <a:prstGeom prst="rect">
            <a:avLst/>
          </a:prstGeom>
          <a:solidFill>
            <a:srgbClr val="6699FF"/>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pPr algn="ctr"/>
            <a:endParaRPr lang="en-US" altLang="en-US">
              <a:solidFill>
                <a:srgbClr val="000000"/>
              </a:solidFill>
            </a:endParaRPr>
          </a:p>
        </p:txBody>
      </p:sp>
      <p:sp>
        <p:nvSpPr>
          <p:cNvPr id="58377" name="Rectangle 83"/>
          <p:cNvSpPr>
            <a:spLocks noChangeArrowheads="1"/>
          </p:cNvSpPr>
          <p:nvPr/>
        </p:nvSpPr>
        <p:spPr bwMode="auto">
          <a:xfrm>
            <a:off x="3296356" y="5961063"/>
            <a:ext cx="208844" cy="234950"/>
          </a:xfrm>
          <a:prstGeom prst="rect">
            <a:avLst/>
          </a:prstGeom>
          <a:solidFill>
            <a:srgbClr val="0000A0"/>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58378" name="Rectangle 84"/>
          <p:cNvSpPr>
            <a:spLocks noChangeArrowheads="1"/>
          </p:cNvSpPr>
          <p:nvPr/>
        </p:nvSpPr>
        <p:spPr bwMode="auto">
          <a:xfrm>
            <a:off x="5506156" y="5948363"/>
            <a:ext cx="208844" cy="234950"/>
          </a:xfrm>
          <a:prstGeom prst="rect">
            <a:avLst/>
          </a:prstGeom>
          <a:solidFill>
            <a:srgbClr val="ED4213"/>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58379" name="Rectangle 85"/>
          <p:cNvSpPr>
            <a:spLocks noChangeArrowheads="1"/>
          </p:cNvSpPr>
          <p:nvPr/>
        </p:nvSpPr>
        <p:spPr bwMode="auto">
          <a:xfrm>
            <a:off x="4439356" y="5945188"/>
            <a:ext cx="208844" cy="234950"/>
          </a:xfrm>
          <a:prstGeom prst="rect">
            <a:avLst/>
          </a:prstGeom>
          <a:solidFill>
            <a:srgbClr val="FFC66D"/>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58380" name="Rectangle 86"/>
          <p:cNvSpPr>
            <a:spLocks noChangeArrowheads="1"/>
          </p:cNvSpPr>
          <p:nvPr/>
        </p:nvSpPr>
        <p:spPr bwMode="auto">
          <a:xfrm>
            <a:off x="395111" y="5892800"/>
            <a:ext cx="7243838"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58381" name="Rectangle 87" descr="20%"/>
          <p:cNvSpPr>
            <a:spLocks noChangeArrowheads="1"/>
          </p:cNvSpPr>
          <p:nvPr/>
        </p:nvSpPr>
        <p:spPr bwMode="auto">
          <a:xfrm>
            <a:off x="6649156" y="5948363"/>
            <a:ext cx="208844" cy="234950"/>
          </a:xfrm>
          <a:prstGeom prst="rect">
            <a:avLst/>
          </a:prstGeom>
          <a:pattFill prst="pct20">
            <a:fgClr>
              <a:schemeClr val="tx2"/>
            </a:fgClr>
            <a:bgClr>
              <a:srgbClr val="AA1202"/>
            </a:bgClr>
          </a:patt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Tree>
    <p:extLst>
      <p:ext uri="{BB962C8B-B14F-4D97-AF65-F5344CB8AC3E}">
        <p14:creationId xmlns:p14="http://schemas.microsoft.com/office/powerpoint/2010/main" val="328709879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9394" name="Group 89"/>
          <p:cNvGrpSpPr>
            <a:grpSpLocks/>
          </p:cNvGrpSpPr>
          <p:nvPr/>
        </p:nvGrpSpPr>
        <p:grpSpPr bwMode="auto">
          <a:xfrm>
            <a:off x="1027289" y="1709738"/>
            <a:ext cx="6169378" cy="3567112"/>
            <a:chOff x="1155700" y="1709738"/>
            <a:chExt cx="6940550" cy="3567112"/>
          </a:xfrm>
        </p:grpSpPr>
        <p:sp>
          <p:nvSpPr>
            <p:cNvPr id="59406" name="Freeform 2"/>
            <p:cNvSpPr>
              <a:spLocks/>
            </p:cNvSpPr>
            <p:nvPr/>
          </p:nvSpPr>
          <p:spPr bwMode="auto">
            <a:xfrm>
              <a:off x="7697788" y="1887538"/>
              <a:ext cx="398462"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07" name="Freeform 3"/>
            <p:cNvSpPr>
              <a:spLocks/>
            </p:cNvSpPr>
            <p:nvPr/>
          </p:nvSpPr>
          <p:spPr bwMode="auto">
            <a:xfrm>
              <a:off x="2636838" y="1709738"/>
              <a:ext cx="730250"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08" name="Freeform 4"/>
            <p:cNvSpPr>
              <a:spLocks/>
            </p:cNvSpPr>
            <p:nvPr/>
          </p:nvSpPr>
          <p:spPr bwMode="auto">
            <a:xfrm>
              <a:off x="3157538" y="1833563"/>
              <a:ext cx="658812"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09" name="Freeform 5"/>
            <p:cNvSpPr>
              <a:spLocks/>
            </p:cNvSpPr>
            <p:nvPr/>
          </p:nvSpPr>
          <p:spPr bwMode="auto">
            <a:xfrm>
              <a:off x="3435350" y="1857375"/>
              <a:ext cx="1120775"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10" name="Freeform 6"/>
            <p:cNvSpPr>
              <a:spLocks/>
            </p:cNvSpPr>
            <p:nvPr/>
          </p:nvSpPr>
          <p:spPr bwMode="auto">
            <a:xfrm>
              <a:off x="4514850" y="2003425"/>
              <a:ext cx="723900"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11" name="Freeform 7"/>
            <p:cNvSpPr>
              <a:spLocks/>
            </p:cNvSpPr>
            <p:nvPr/>
          </p:nvSpPr>
          <p:spPr bwMode="auto">
            <a:xfrm>
              <a:off x="4483100" y="2398713"/>
              <a:ext cx="766763"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12" name="Freeform 8"/>
            <p:cNvSpPr>
              <a:spLocks/>
            </p:cNvSpPr>
            <p:nvPr/>
          </p:nvSpPr>
          <p:spPr bwMode="auto">
            <a:xfrm>
              <a:off x="4637088" y="3203575"/>
              <a:ext cx="812800"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13" name="Freeform 9"/>
            <p:cNvSpPr>
              <a:spLocks/>
            </p:cNvSpPr>
            <p:nvPr/>
          </p:nvSpPr>
          <p:spPr bwMode="auto">
            <a:xfrm>
              <a:off x="5232400" y="2740025"/>
              <a:ext cx="666750"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14" name="Freeform 10"/>
            <p:cNvSpPr>
              <a:spLocks/>
            </p:cNvSpPr>
            <p:nvPr/>
          </p:nvSpPr>
          <p:spPr bwMode="auto">
            <a:xfrm>
              <a:off x="5597525" y="2282825"/>
              <a:ext cx="577850"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15" name="Freeform 11"/>
            <p:cNvSpPr>
              <a:spLocks/>
            </p:cNvSpPr>
            <p:nvPr/>
          </p:nvSpPr>
          <p:spPr bwMode="auto">
            <a:xfrm>
              <a:off x="6445250" y="2840038"/>
              <a:ext cx="461963"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16" name="Freeform 12"/>
            <p:cNvSpPr>
              <a:spLocks/>
            </p:cNvSpPr>
            <p:nvPr/>
          </p:nvSpPr>
          <p:spPr bwMode="auto">
            <a:xfrm>
              <a:off x="6289675" y="4311650"/>
              <a:ext cx="1003300"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17" name="Freeform 13"/>
            <p:cNvSpPr>
              <a:spLocks/>
            </p:cNvSpPr>
            <p:nvPr/>
          </p:nvSpPr>
          <p:spPr bwMode="auto">
            <a:xfrm>
              <a:off x="2368550" y="2562225"/>
              <a:ext cx="877888"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18" name="Freeform 14"/>
            <p:cNvSpPr>
              <a:spLocks/>
            </p:cNvSpPr>
            <p:nvPr/>
          </p:nvSpPr>
          <p:spPr bwMode="auto">
            <a:xfrm>
              <a:off x="3741738" y="2452688"/>
              <a:ext cx="766762"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19" name="Freeform 15"/>
            <p:cNvSpPr>
              <a:spLocks/>
            </p:cNvSpPr>
            <p:nvPr/>
          </p:nvSpPr>
          <p:spPr bwMode="auto">
            <a:xfrm>
              <a:off x="3865563" y="3003550"/>
              <a:ext cx="804862"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20" name="Freeform 16"/>
            <p:cNvSpPr>
              <a:spLocks/>
            </p:cNvSpPr>
            <p:nvPr/>
          </p:nvSpPr>
          <p:spPr bwMode="auto">
            <a:xfrm>
              <a:off x="3759200" y="3521075"/>
              <a:ext cx="771525"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21" name="Freeform 17"/>
            <p:cNvSpPr>
              <a:spLocks/>
            </p:cNvSpPr>
            <p:nvPr/>
          </p:nvSpPr>
          <p:spPr bwMode="auto">
            <a:xfrm>
              <a:off x="4052888" y="3660775"/>
              <a:ext cx="1536700"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pattFill prst="pct20">
              <a:fgClr>
                <a:schemeClr val="tx2"/>
              </a:fgClr>
              <a:bgClr>
                <a:srgbClr val="AA1202"/>
              </a:bgClr>
            </a:pattFill>
            <a:ln w="9525">
              <a:solidFill>
                <a:schemeClr val="tx1"/>
              </a:solidFill>
              <a:miter lim="800000"/>
              <a:headEnd/>
              <a:tailEnd/>
            </a:ln>
          </p:spPr>
          <p:txBody>
            <a:bodyPr wrap="none" anchor="ctr"/>
            <a:lstStyle/>
            <a:p>
              <a:endParaRPr lang="en-US"/>
            </a:p>
          </p:txBody>
        </p:sp>
        <p:sp>
          <p:nvSpPr>
            <p:cNvPr id="59422" name="Freeform 18"/>
            <p:cNvSpPr>
              <a:spLocks/>
            </p:cNvSpPr>
            <p:nvPr/>
          </p:nvSpPr>
          <p:spPr bwMode="auto">
            <a:xfrm>
              <a:off x="6942138" y="2306638"/>
              <a:ext cx="828675"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23" name="Freeform 19"/>
            <p:cNvSpPr>
              <a:spLocks/>
            </p:cNvSpPr>
            <p:nvPr/>
          </p:nvSpPr>
          <p:spPr bwMode="auto">
            <a:xfrm>
              <a:off x="7494588" y="2266950"/>
              <a:ext cx="187325"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24" name="Freeform 20"/>
            <p:cNvSpPr>
              <a:spLocks/>
            </p:cNvSpPr>
            <p:nvPr/>
          </p:nvSpPr>
          <p:spPr bwMode="auto">
            <a:xfrm>
              <a:off x="3327400" y="2794000"/>
              <a:ext cx="619125"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25" name="Freeform 21"/>
            <p:cNvSpPr>
              <a:spLocks/>
            </p:cNvSpPr>
            <p:nvPr/>
          </p:nvSpPr>
          <p:spPr bwMode="auto">
            <a:xfrm>
              <a:off x="2439988" y="2035175"/>
              <a:ext cx="881062"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26" name="Freeform 22"/>
            <p:cNvSpPr>
              <a:spLocks/>
            </p:cNvSpPr>
            <p:nvPr/>
          </p:nvSpPr>
          <p:spPr bwMode="auto">
            <a:xfrm>
              <a:off x="2759075" y="2662238"/>
              <a:ext cx="698500"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27" name="Freeform 23"/>
            <p:cNvSpPr>
              <a:spLocks/>
            </p:cNvSpPr>
            <p:nvPr/>
          </p:nvSpPr>
          <p:spPr bwMode="auto">
            <a:xfrm>
              <a:off x="3124200" y="3444875"/>
              <a:ext cx="741363"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28" name="Freeform 24"/>
            <p:cNvSpPr>
              <a:spLocks/>
            </p:cNvSpPr>
            <p:nvPr/>
          </p:nvSpPr>
          <p:spPr bwMode="auto">
            <a:xfrm>
              <a:off x="5183188" y="1981200"/>
              <a:ext cx="723900"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29" name="Freeform 25"/>
            <p:cNvSpPr>
              <a:spLocks/>
            </p:cNvSpPr>
            <p:nvPr/>
          </p:nvSpPr>
          <p:spPr bwMode="auto">
            <a:xfrm>
              <a:off x="5768975" y="2855913"/>
              <a:ext cx="439738"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30" name="Freeform 26" descr="75%"/>
            <p:cNvSpPr>
              <a:spLocks/>
            </p:cNvSpPr>
            <p:nvPr/>
          </p:nvSpPr>
          <p:spPr bwMode="auto">
            <a:xfrm>
              <a:off x="6737350" y="3009900"/>
              <a:ext cx="498475"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pattFill prst="pct75">
              <a:fgClr>
                <a:srgbClr val="AA1202"/>
              </a:fgClr>
              <a:bgClr>
                <a:schemeClr val="tx1"/>
              </a:bgClr>
            </a:pattFill>
            <a:ln w="12700" cmpd="sng">
              <a:solidFill>
                <a:schemeClr val="tx1"/>
              </a:solidFill>
              <a:prstDash val="solid"/>
              <a:round/>
              <a:headEnd/>
              <a:tailEnd/>
            </a:ln>
          </p:spPr>
          <p:txBody>
            <a:bodyPr/>
            <a:lstStyle/>
            <a:p>
              <a:endParaRPr lang="en-US"/>
            </a:p>
          </p:txBody>
        </p:sp>
        <p:sp>
          <p:nvSpPr>
            <p:cNvPr id="59431" name="Freeform 27" descr="20%"/>
            <p:cNvSpPr>
              <a:spLocks/>
            </p:cNvSpPr>
            <p:nvPr/>
          </p:nvSpPr>
          <p:spPr bwMode="auto">
            <a:xfrm>
              <a:off x="5516563" y="4133850"/>
              <a:ext cx="625475"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59432" name="Freeform 28" descr="20%"/>
            <p:cNvSpPr>
              <a:spLocks/>
            </p:cNvSpPr>
            <p:nvPr/>
          </p:nvSpPr>
          <p:spPr bwMode="auto">
            <a:xfrm>
              <a:off x="5818188" y="3846513"/>
              <a:ext cx="381000"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pattFill prst="pct20">
              <a:fgClr>
                <a:schemeClr val="tx2"/>
              </a:fgClr>
              <a:bgClr>
                <a:srgbClr val="AA1202"/>
              </a:bgClr>
            </a:pattFill>
            <a:ln w="12700" cmpd="sng">
              <a:solidFill>
                <a:schemeClr val="tx1"/>
              </a:solidFill>
              <a:prstDash val="solid"/>
              <a:round/>
              <a:headEnd/>
              <a:tailEnd/>
            </a:ln>
          </p:spPr>
          <p:txBody>
            <a:bodyPr/>
            <a:lstStyle/>
            <a:p>
              <a:endParaRPr lang="en-US"/>
            </a:p>
          </p:txBody>
        </p:sp>
        <p:sp>
          <p:nvSpPr>
            <p:cNvPr id="59433" name="Freeform 29"/>
            <p:cNvSpPr>
              <a:spLocks/>
            </p:cNvSpPr>
            <p:nvPr/>
          </p:nvSpPr>
          <p:spPr bwMode="auto">
            <a:xfrm>
              <a:off x="6878638" y="2732088"/>
              <a:ext cx="639762"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34" name="Freeform 30"/>
            <p:cNvSpPr>
              <a:spLocks/>
            </p:cNvSpPr>
            <p:nvPr/>
          </p:nvSpPr>
          <p:spPr bwMode="auto">
            <a:xfrm>
              <a:off x="6664325" y="3127375"/>
              <a:ext cx="830263"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35" name="Freeform 31"/>
            <p:cNvSpPr>
              <a:spLocks/>
            </p:cNvSpPr>
            <p:nvPr/>
          </p:nvSpPr>
          <p:spPr bwMode="auto">
            <a:xfrm>
              <a:off x="4457700" y="2794000"/>
              <a:ext cx="906463"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36" name="Freeform 32"/>
            <p:cNvSpPr>
              <a:spLocks/>
            </p:cNvSpPr>
            <p:nvPr/>
          </p:nvSpPr>
          <p:spPr bwMode="auto">
            <a:xfrm>
              <a:off x="4522788" y="3590925"/>
              <a:ext cx="944562"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pattFill prst="pct75">
              <a:fgClr>
                <a:srgbClr val="AA1202"/>
              </a:fgClr>
              <a:bgClr>
                <a:schemeClr val="tx1"/>
              </a:bgClr>
            </a:pattFill>
            <a:ln w="12700" cmpd="sng">
              <a:solidFill>
                <a:schemeClr val="tx1"/>
              </a:solidFill>
              <a:prstDash val="solid"/>
              <a:round/>
              <a:headEnd/>
              <a:tailEnd/>
            </a:ln>
          </p:spPr>
          <p:txBody>
            <a:bodyPr/>
            <a:lstStyle/>
            <a:p>
              <a:endParaRPr lang="en-US"/>
            </a:p>
          </p:txBody>
        </p:sp>
        <p:sp>
          <p:nvSpPr>
            <p:cNvPr id="59437" name="Freeform 33" descr="20%"/>
            <p:cNvSpPr>
              <a:spLocks/>
            </p:cNvSpPr>
            <p:nvPr/>
          </p:nvSpPr>
          <p:spPr bwMode="auto">
            <a:xfrm>
              <a:off x="5322888" y="3127375"/>
              <a:ext cx="730250"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59438" name="Freeform 34" descr="20%"/>
            <p:cNvSpPr>
              <a:spLocks/>
            </p:cNvSpPr>
            <p:nvPr/>
          </p:nvSpPr>
          <p:spPr bwMode="auto">
            <a:xfrm>
              <a:off x="6011863" y="3265488"/>
              <a:ext cx="809625"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59439" name="Freeform 35" descr="20%"/>
            <p:cNvSpPr>
              <a:spLocks/>
            </p:cNvSpPr>
            <p:nvPr/>
          </p:nvSpPr>
          <p:spPr bwMode="auto">
            <a:xfrm>
              <a:off x="5940425" y="3560763"/>
              <a:ext cx="901700"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59440" name="Freeform 36" descr="20%"/>
            <p:cNvSpPr>
              <a:spLocks/>
            </p:cNvSpPr>
            <p:nvPr/>
          </p:nvSpPr>
          <p:spPr bwMode="auto">
            <a:xfrm>
              <a:off x="6175375" y="3824288"/>
              <a:ext cx="423863"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59441" name="Freeform 37"/>
            <p:cNvSpPr>
              <a:spLocks/>
            </p:cNvSpPr>
            <p:nvPr/>
          </p:nvSpPr>
          <p:spPr bwMode="auto">
            <a:xfrm>
              <a:off x="6575425" y="3459163"/>
              <a:ext cx="968375"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42" name="Freeform 38" descr="20%"/>
            <p:cNvSpPr>
              <a:spLocks/>
            </p:cNvSpPr>
            <p:nvPr/>
          </p:nvSpPr>
          <p:spPr bwMode="auto">
            <a:xfrm>
              <a:off x="5449888" y="3660775"/>
              <a:ext cx="547687"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grpSp>
          <p:nvGrpSpPr>
            <p:cNvPr id="59443" name="Group 39"/>
            <p:cNvGrpSpPr>
              <a:grpSpLocks/>
            </p:cNvGrpSpPr>
            <p:nvPr/>
          </p:nvGrpSpPr>
          <p:grpSpPr bwMode="auto">
            <a:xfrm>
              <a:off x="1155700" y="3886200"/>
              <a:ext cx="2009775" cy="1390650"/>
              <a:chOff x="768" y="2832"/>
              <a:chExt cx="1203" cy="876"/>
            </a:xfrm>
          </p:grpSpPr>
          <p:sp>
            <p:nvSpPr>
              <p:cNvPr id="59466" name="Freeform 40"/>
              <p:cNvSpPr>
                <a:spLocks/>
              </p:cNvSpPr>
              <p:nvPr/>
            </p:nvSpPr>
            <p:spPr bwMode="auto">
              <a:xfrm>
                <a:off x="1056" y="2832"/>
                <a:ext cx="915" cy="780"/>
              </a:xfrm>
              <a:custGeom>
                <a:avLst/>
                <a:gdLst>
                  <a:gd name="T0" fmla="*/ 1611 w 188"/>
                  <a:gd name="T1" fmla="*/ 3588 h 160"/>
                  <a:gd name="T2" fmla="*/ 3008 w 188"/>
                  <a:gd name="T3" fmla="*/ 4636 h 160"/>
                  <a:gd name="T4" fmla="*/ 2083 w 188"/>
                  <a:gd name="T5" fmla="*/ 5796 h 160"/>
                  <a:gd name="T6" fmla="*/ 1849 w 188"/>
                  <a:gd name="T7" fmla="*/ 4992 h 160"/>
                  <a:gd name="T8" fmla="*/ 569 w 188"/>
                  <a:gd name="T9" fmla="*/ 6372 h 160"/>
                  <a:gd name="T10" fmla="*/ 1280 w 188"/>
                  <a:gd name="T11" fmla="*/ 7415 h 160"/>
                  <a:gd name="T12" fmla="*/ 3105 w 188"/>
                  <a:gd name="T13" fmla="*/ 7059 h 160"/>
                  <a:gd name="T14" fmla="*/ 2536 w 188"/>
                  <a:gd name="T15" fmla="*/ 8580 h 160"/>
                  <a:gd name="T16" fmla="*/ 2083 w 188"/>
                  <a:gd name="T17" fmla="*/ 9150 h 160"/>
                  <a:gd name="T18" fmla="*/ 1158 w 188"/>
                  <a:gd name="T19" fmla="*/ 9506 h 160"/>
                  <a:gd name="T20" fmla="*/ 686 w 188"/>
                  <a:gd name="T21" fmla="*/ 11359 h 160"/>
                  <a:gd name="T22" fmla="*/ 1280 w 188"/>
                  <a:gd name="T23" fmla="*/ 12407 h 160"/>
                  <a:gd name="T24" fmla="*/ 2536 w 188"/>
                  <a:gd name="T25" fmla="*/ 12977 h 160"/>
                  <a:gd name="T26" fmla="*/ 2536 w 188"/>
                  <a:gd name="T27" fmla="*/ 13904 h 160"/>
                  <a:gd name="T28" fmla="*/ 4025 w 188"/>
                  <a:gd name="T29" fmla="*/ 14259 h 160"/>
                  <a:gd name="T30" fmla="*/ 4833 w 188"/>
                  <a:gd name="T31" fmla="*/ 14474 h 160"/>
                  <a:gd name="T32" fmla="*/ 3339 w 188"/>
                  <a:gd name="T33" fmla="*/ 16326 h 160"/>
                  <a:gd name="T34" fmla="*/ 2180 w 188"/>
                  <a:gd name="T35" fmla="*/ 17038 h 160"/>
                  <a:gd name="T36" fmla="*/ 355 w 188"/>
                  <a:gd name="T37" fmla="*/ 17964 h 160"/>
                  <a:gd name="T38" fmla="*/ 355 w 188"/>
                  <a:gd name="T39" fmla="*/ 18535 h 160"/>
                  <a:gd name="T40" fmla="*/ 3339 w 188"/>
                  <a:gd name="T41" fmla="*/ 17253 h 160"/>
                  <a:gd name="T42" fmla="*/ 7155 w 188"/>
                  <a:gd name="T43" fmla="*/ 13904 h 160"/>
                  <a:gd name="T44" fmla="*/ 6799 w 188"/>
                  <a:gd name="T45" fmla="*/ 13548 h 160"/>
                  <a:gd name="T46" fmla="*/ 8882 w 188"/>
                  <a:gd name="T47" fmla="*/ 11003 h 160"/>
                  <a:gd name="T48" fmla="*/ 8289 w 188"/>
                  <a:gd name="T49" fmla="*/ 11690 h 160"/>
                  <a:gd name="T50" fmla="*/ 8410 w 188"/>
                  <a:gd name="T51" fmla="*/ 12621 h 160"/>
                  <a:gd name="T52" fmla="*/ 8289 w 188"/>
                  <a:gd name="T53" fmla="*/ 13216 h 160"/>
                  <a:gd name="T54" fmla="*/ 9924 w 188"/>
                  <a:gd name="T55" fmla="*/ 12285 h 160"/>
                  <a:gd name="T56" fmla="*/ 9924 w 188"/>
                  <a:gd name="T57" fmla="*/ 11359 h 160"/>
                  <a:gd name="T58" fmla="*/ 12343 w 188"/>
                  <a:gd name="T59" fmla="*/ 11929 h 160"/>
                  <a:gd name="T60" fmla="*/ 13954 w 188"/>
                  <a:gd name="T61" fmla="*/ 11690 h 160"/>
                  <a:gd name="T62" fmla="*/ 16723 w 188"/>
                  <a:gd name="T63" fmla="*/ 12621 h 160"/>
                  <a:gd name="T64" fmla="*/ 17648 w 188"/>
                  <a:gd name="T65" fmla="*/ 13787 h 160"/>
                  <a:gd name="T66" fmla="*/ 19142 w 188"/>
                  <a:gd name="T67" fmla="*/ 14830 h 160"/>
                  <a:gd name="T68" fmla="*/ 21673 w 188"/>
                  <a:gd name="T69" fmla="*/ 15069 h 160"/>
                  <a:gd name="T70" fmla="*/ 21318 w 188"/>
                  <a:gd name="T71" fmla="*/ 13548 h 160"/>
                  <a:gd name="T72" fmla="*/ 20300 w 188"/>
                  <a:gd name="T73" fmla="*/ 13333 h 160"/>
                  <a:gd name="T74" fmla="*/ 18787 w 188"/>
                  <a:gd name="T75" fmla="*/ 12285 h 160"/>
                  <a:gd name="T76" fmla="*/ 16937 w 188"/>
                  <a:gd name="T77" fmla="*/ 11003 h 160"/>
                  <a:gd name="T78" fmla="*/ 16251 w 188"/>
                  <a:gd name="T79" fmla="*/ 11929 h 160"/>
                  <a:gd name="T80" fmla="*/ 14874 w 188"/>
                  <a:gd name="T81" fmla="*/ 10764 h 160"/>
                  <a:gd name="T82" fmla="*/ 13477 w 188"/>
                  <a:gd name="T83" fmla="*/ 9267 h 160"/>
                  <a:gd name="T84" fmla="*/ 11749 w 188"/>
                  <a:gd name="T85" fmla="*/ 2423 h 160"/>
                  <a:gd name="T86" fmla="*/ 10376 w 188"/>
                  <a:gd name="T87" fmla="*/ 570 h 160"/>
                  <a:gd name="T88" fmla="*/ 7958 w 188"/>
                  <a:gd name="T89" fmla="*/ 570 h 160"/>
                  <a:gd name="T90" fmla="*/ 6799 w 188"/>
                  <a:gd name="T91" fmla="*/ 570 h 160"/>
                  <a:gd name="T92" fmla="*/ 5188 w 188"/>
                  <a:gd name="T93" fmla="*/ 0 h 160"/>
                  <a:gd name="T94" fmla="*/ 4025 w 188"/>
                  <a:gd name="T95" fmla="*/ 478 h 160"/>
                  <a:gd name="T96" fmla="*/ 2769 w 188"/>
                  <a:gd name="T97" fmla="*/ 1497 h 160"/>
                  <a:gd name="T98" fmla="*/ 2180 w 188"/>
                  <a:gd name="T99" fmla="*/ 2423 h 160"/>
                  <a:gd name="T100" fmla="*/ 1158 w 188"/>
                  <a:gd name="T101" fmla="*/ 3018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67" name="Freeform 41"/>
              <p:cNvSpPr>
                <a:spLocks/>
              </p:cNvSpPr>
              <p:nvPr/>
            </p:nvSpPr>
            <p:spPr bwMode="auto">
              <a:xfrm>
                <a:off x="1021" y="3608"/>
                <a:ext cx="20" cy="14"/>
              </a:xfrm>
              <a:custGeom>
                <a:avLst/>
                <a:gdLst>
                  <a:gd name="T0" fmla="*/ 250 w 4"/>
                  <a:gd name="T1" fmla="*/ 196 h 3"/>
                  <a:gd name="T2" fmla="*/ 250 w 4"/>
                  <a:gd name="T3" fmla="*/ 107 h 3"/>
                  <a:gd name="T4" fmla="*/ 250 w 4"/>
                  <a:gd name="T5" fmla="*/ 107 h 3"/>
                  <a:gd name="T6" fmla="*/ 250 w 4"/>
                  <a:gd name="T7" fmla="*/ 107 h 3"/>
                  <a:gd name="T8" fmla="*/ 250 w 4"/>
                  <a:gd name="T9" fmla="*/ 107 h 3"/>
                  <a:gd name="T10" fmla="*/ 250 w 4"/>
                  <a:gd name="T11" fmla="*/ 107 h 3"/>
                  <a:gd name="T12" fmla="*/ 250 w 4"/>
                  <a:gd name="T13" fmla="*/ 107 h 3"/>
                  <a:gd name="T14" fmla="*/ 125 w 4"/>
                  <a:gd name="T15" fmla="*/ 0 h 3"/>
                  <a:gd name="T16" fmla="*/ 125 w 4"/>
                  <a:gd name="T17" fmla="*/ 0 h 3"/>
                  <a:gd name="T18" fmla="*/ 0 w 4"/>
                  <a:gd name="T19" fmla="*/ 107 h 3"/>
                  <a:gd name="T20" fmla="*/ 0 w 4"/>
                  <a:gd name="T21" fmla="*/ 107 h 3"/>
                  <a:gd name="T22" fmla="*/ 0 w 4"/>
                  <a:gd name="T23" fmla="*/ 107 h 3"/>
                  <a:gd name="T24" fmla="*/ 0 w 4"/>
                  <a:gd name="T25" fmla="*/ 107 h 3"/>
                  <a:gd name="T26" fmla="*/ 0 w 4"/>
                  <a:gd name="T27" fmla="*/ 107 h 3"/>
                  <a:gd name="T28" fmla="*/ 0 w 4"/>
                  <a:gd name="T29" fmla="*/ 107 h 3"/>
                  <a:gd name="T30" fmla="*/ 0 w 4"/>
                  <a:gd name="T31" fmla="*/ 196 h 3"/>
                  <a:gd name="T32" fmla="*/ 0 w 4"/>
                  <a:gd name="T33" fmla="*/ 196 h 3"/>
                  <a:gd name="T34" fmla="*/ 125 w 4"/>
                  <a:gd name="T35" fmla="*/ 196 h 3"/>
                  <a:gd name="T36" fmla="*/ 125 w 4"/>
                  <a:gd name="T37" fmla="*/ 196 h 3"/>
                  <a:gd name="T38" fmla="*/ 125 w 4"/>
                  <a:gd name="T39" fmla="*/ 303 h 3"/>
                  <a:gd name="T40" fmla="*/ 250 w 4"/>
                  <a:gd name="T41" fmla="*/ 303 h 3"/>
                  <a:gd name="T42" fmla="*/ 250 w 4"/>
                  <a:gd name="T43" fmla="*/ 303 h 3"/>
                  <a:gd name="T44" fmla="*/ 375 w 4"/>
                  <a:gd name="T45" fmla="*/ 303 h 3"/>
                  <a:gd name="T46" fmla="*/ 375 w 4"/>
                  <a:gd name="T47" fmla="*/ 303 h 3"/>
                  <a:gd name="T48" fmla="*/ 500 w 4"/>
                  <a:gd name="T49" fmla="*/ 196 h 3"/>
                  <a:gd name="T50" fmla="*/ 500 w 4"/>
                  <a:gd name="T51" fmla="*/ 196 h 3"/>
                  <a:gd name="T52" fmla="*/ 500 w 4"/>
                  <a:gd name="T53" fmla="*/ 196 h 3"/>
                  <a:gd name="T54" fmla="*/ 500 w 4"/>
                  <a:gd name="T55" fmla="*/ 107 h 3"/>
                  <a:gd name="T56" fmla="*/ 500 w 4"/>
                  <a:gd name="T57" fmla="*/ 107 h 3"/>
                  <a:gd name="T58" fmla="*/ 500 w 4"/>
                  <a:gd name="T59" fmla="*/ 107 h 3"/>
                  <a:gd name="T60" fmla="*/ 500 w 4"/>
                  <a:gd name="T61" fmla="*/ 107 h 3"/>
                  <a:gd name="T62" fmla="*/ 500 w 4"/>
                  <a:gd name="T63" fmla="*/ 107 h 3"/>
                  <a:gd name="T64" fmla="*/ 500 w 4"/>
                  <a:gd name="T65" fmla="*/ 0 h 3"/>
                  <a:gd name="T66" fmla="*/ 500 w 4"/>
                  <a:gd name="T67" fmla="*/ 0 h 3"/>
                  <a:gd name="T68" fmla="*/ 500 w 4"/>
                  <a:gd name="T69" fmla="*/ 0 h 3"/>
                  <a:gd name="T70" fmla="*/ 500 w 4"/>
                  <a:gd name="T71" fmla="*/ 0 h 3"/>
                  <a:gd name="T72" fmla="*/ 500 w 4"/>
                  <a:gd name="T73" fmla="*/ 107 h 3"/>
                  <a:gd name="T74" fmla="*/ 375 w 4"/>
                  <a:gd name="T75" fmla="*/ 107 h 3"/>
                  <a:gd name="T76" fmla="*/ 375 w 4"/>
                  <a:gd name="T77" fmla="*/ 107 h 3"/>
                  <a:gd name="T78" fmla="*/ 250 w 4"/>
                  <a:gd name="T79" fmla="*/ 196 h 3"/>
                  <a:gd name="T80" fmla="*/ 250 w 4"/>
                  <a:gd name="T81" fmla="*/ 196 h 3"/>
                  <a:gd name="T82" fmla="*/ 250 w 4"/>
                  <a:gd name="T83" fmla="*/ 196 h 3"/>
                  <a:gd name="T84" fmla="*/ 250 w 4"/>
                  <a:gd name="T85" fmla="*/ 196 h 3"/>
                  <a:gd name="T86" fmla="*/ 250 w 4"/>
                  <a:gd name="T87" fmla="*/ 303 h 3"/>
                  <a:gd name="T88" fmla="*/ 375 w 4"/>
                  <a:gd name="T89" fmla="*/ 30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66D"/>
              </a:solidFill>
              <a:ln w="12700" cmpd="sng">
                <a:solidFill>
                  <a:schemeClr val="tx1"/>
                </a:solidFill>
                <a:prstDash val="solid"/>
                <a:round/>
                <a:headEnd/>
                <a:tailEnd/>
              </a:ln>
            </p:spPr>
            <p:txBody>
              <a:bodyPr/>
              <a:lstStyle/>
              <a:p>
                <a:endParaRPr lang="en-US"/>
              </a:p>
            </p:txBody>
          </p:sp>
          <p:sp>
            <p:nvSpPr>
              <p:cNvPr id="59468" name="Freeform 42"/>
              <p:cNvSpPr>
                <a:spLocks/>
              </p:cNvSpPr>
              <p:nvPr/>
            </p:nvSpPr>
            <p:spPr bwMode="auto">
              <a:xfrm>
                <a:off x="978" y="3610"/>
                <a:ext cx="43" cy="30"/>
              </a:xfrm>
              <a:custGeom>
                <a:avLst/>
                <a:gdLst>
                  <a:gd name="T0" fmla="*/ 755 w 9"/>
                  <a:gd name="T1" fmla="*/ 0 h 6"/>
                  <a:gd name="T2" fmla="*/ 435 w 9"/>
                  <a:gd name="T3" fmla="*/ 0 h 6"/>
                  <a:gd name="T4" fmla="*/ 320 w 9"/>
                  <a:gd name="T5" fmla="*/ 125 h 6"/>
                  <a:gd name="T6" fmla="*/ 320 w 9"/>
                  <a:gd name="T7" fmla="*/ 125 h 6"/>
                  <a:gd name="T8" fmla="*/ 320 w 9"/>
                  <a:gd name="T9" fmla="*/ 250 h 6"/>
                  <a:gd name="T10" fmla="*/ 320 w 9"/>
                  <a:gd name="T11" fmla="*/ 375 h 6"/>
                  <a:gd name="T12" fmla="*/ 229 w 9"/>
                  <a:gd name="T13" fmla="*/ 375 h 6"/>
                  <a:gd name="T14" fmla="*/ 229 w 9"/>
                  <a:gd name="T15" fmla="*/ 375 h 6"/>
                  <a:gd name="T16" fmla="*/ 115 w 9"/>
                  <a:gd name="T17" fmla="*/ 375 h 6"/>
                  <a:gd name="T18" fmla="*/ 115 w 9"/>
                  <a:gd name="T19" fmla="*/ 500 h 6"/>
                  <a:gd name="T20" fmla="*/ 115 w 9"/>
                  <a:gd name="T21" fmla="*/ 625 h 6"/>
                  <a:gd name="T22" fmla="*/ 0 w 9"/>
                  <a:gd name="T23" fmla="*/ 625 h 6"/>
                  <a:gd name="T24" fmla="*/ 0 w 9"/>
                  <a:gd name="T25" fmla="*/ 750 h 6"/>
                  <a:gd name="T26" fmla="*/ 0 w 9"/>
                  <a:gd name="T27" fmla="*/ 750 h 6"/>
                  <a:gd name="T28" fmla="*/ 0 w 9"/>
                  <a:gd name="T29" fmla="*/ 750 h 6"/>
                  <a:gd name="T30" fmla="*/ 0 w 9"/>
                  <a:gd name="T31" fmla="*/ 750 h 6"/>
                  <a:gd name="T32" fmla="*/ 0 w 9"/>
                  <a:gd name="T33" fmla="*/ 750 h 6"/>
                  <a:gd name="T34" fmla="*/ 0 w 9"/>
                  <a:gd name="T35" fmla="*/ 750 h 6"/>
                  <a:gd name="T36" fmla="*/ 0 w 9"/>
                  <a:gd name="T37" fmla="*/ 750 h 6"/>
                  <a:gd name="T38" fmla="*/ 115 w 9"/>
                  <a:gd name="T39" fmla="*/ 750 h 6"/>
                  <a:gd name="T40" fmla="*/ 229 w 9"/>
                  <a:gd name="T41" fmla="*/ 750 h 6"/>
                  <a:gd name="T42" fmla="*/ 320 w 9"/>
                  <a:gd name="T43" fmla="*/ 625 h 6"/>
                  <a:gd name="T44" fmla="*/ 664 w 9"/>
                  <a:gd name="T45" fmla="*/ 375 h 6"/>
                  <a:gd name="T46" fmla="*/ 755 w 9"/>
                  <a:gd name="T47" fmla="*/ 250 h 6"/>
                  <a:gd name="T48" fmla="*/ 870 w 9"/>
                  <a:gd name="T49" fmla="*/ 250 h 6"/>
                  <a:gd name="T50" fmla="*/ 979 w 9"/>
                  <a:gd name="T51" fmla="*/ 125 h 6"/>
                  <a:gd name="T52" fmla="*/ 979 w 9"/>
                  <a:gd name="T53" fmla="*/ 125 h 6"/>
                  <a:gd name="T54" fmla="*/ 979 w 9"/>
                  <a:gd name="T55" fmla="*/ 125 h 6"/>
                  <a:gd name="T56" fmla="*/ 870 w 9"/>
                  <a:gd name="T57" fmla="*/ 0 h 6"/>
                  <a:gd name="T58" fmla="*/ 870 w 9"/>
                  <a:gd name="T59" fmla="*/ 0 h 6"/>
                  <a:gd name="T60" fmla="*/ 870 w 9"/>
                  <a:gd name="T61" fmla="*/ 0 h 6"/>
                  <a:gd name="T62" fmla="*/ 87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69" name="Freeform 43"/>
              <p:cNvSpPr>
                <a:spLocks/>
              </p:cNvSpPr>
              <p:nvPr/>
            </p:nvSpPr>
            <p:spPr bwMode="auto">
              <a:xfrm>
                <a:off x="934" y="3632"/>
                <a:ext cx="44" cy="34"/>
              </a:xfrm>
              <a:custGeom>
                <a:avLst/>
                <a:gdLst>
                  <a:gd name="T0" fmla="*/ 934 w 9"/>
                  <a:gd name="T1" fmla="*/ 355 h 7"/>
                  <a:gd name="T2" fmla="*/ 934 w 9"/>
                  <a:gd name="T3" fmla="*/ 117 h 7"/>
                  <a:gd name="T4" fmla="*/ 572 w 9"/>
                  <a:gd name="T5" fmla="*/ 355 h 7"/>
                  <a:gd name="T6" fmla="*/ 479 w 9"/>
                  <a:gd name="T7" fmla="*/ 447 h 7"/>
                  <a:gd name="T8" fmla="*/ 479 w 9"/>
                  <a:gd name="T9" fmla="*/ 447 h 7"/>
                  <a:gd name="T10" fmla="*/ 240 w 9"/>
                  <a:gd name="T11" fmla="*/ 568 h 7"/>
                  <a:gd name="T12" fmla="*/ 117 w 9"/>
                  <a:gd name="T13" fmla="*/ 685 h 7"/>
                  <a:gd name="T14" fmla="*/ 0 w 9"/>
                  <a:gd name="T15" fmla="*/ 685 h 7"/>
                  <a:gd name="T16" fmla="*/ 240 w 9"/>
                  <a:gd name="T17" fmla="*/ 685 h 7"/>
                  <a:gd name="T18" fmla="*/ 357 w 9"/>
                  <a:gd name="T19" fmla="*/ 568 h 7"/>
                  <a:gd name="T20" fmla="*/ 694 w 9"/>
                  <a:gd name="T21" fmla="*/ 447 h 7"/>
                  <a:gd name="T22" fmla="*/ 934 w 9"/>
                  <a:gd name="T23" fmla="*/ 355 h 7"/>
                  <a:gd name="T24" fmla="*/ 934 w 9"/>
                  <a:gd name="T25" fmla="*/ 35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9470" name="Freeform 44"/>
              <p:cNvSpPr>
                <a:spLocks/>
              </p:cNvSpPr>
              <p:nvPr/>
            </p:nvSpPr>
            <p:spPr bwMode="auto">
              <a:xfrm>
                <a:off x="934" y="3637"/>
                <a:ext cx="39" cy="29"/>
              </a:xfrm>
              <a:custGeom>
                <a:avLst/>
                <a:gdLst>
                  <a:gd name="T0" fmla="*/ 926 w 8"/>
                  <a:gd name="T1" fmla="*/ 232 h 6"/>
                  <a:gd name="T2" fmla="*/ 926 w 8"/>
                  <a:gd name="T3" fmla="*/ 116 h 6"/>
                  <a:gd name="T4" fmla="*/ 926 w 8"/>
                  <a:gd name="T5" fmla="*/ 116 h 6"/>
                  <a:gd name="T6" fmla="*/ 926 w 8"/>
                  <a:gd name="T7" fmla="*/ 0 h 6"/>
                  <a:gd name="T8" fmla="*/ 926 w 8"/>
                  <a:gd name="T9" fmla="*/ 0 h 6"/>
                  <a:gd name="T10" fmla="*/ 926 w 8"/>
                  <a:gd name="T11" fmla="*/ 0 h 6"/>
                  <a:gd name="T12" fmla="*/ 926 w 8"/>
                  <a:gd name="T13" fmla="*/ 0 h 6"/>
                  <a:gd name="T14" fmla="*/ 926 w 8"/>
                  <a:gd name="T15" fmla="*/ 0 h 6"/>
                  <a:gd name="T16" fmla="*/ 926 w 8"/>
                  <a:gd name="T17" fmla="*/ 0 h 6"/>
                  <a:gd name="T18" fmla="*/ 926 w 8"/>
                  <a:gd name="T19" fmla="*/ 0 h 6"/>
                  <a:gd name="T20" fmla="*/ 809 w 8"/>
                  <a:gd name="T21" fmla="*/ 0 h 6"/>
                  <a:gd name="T22" fmla="*/ 809 w 8"/>
                  <a:gd name="T23" fmla="*/ 0 h 6"/>
                  <a:gd name="T24" fmla="*/ 687 w 8"/>
                  <a:gd name="T25" fmla="*/ 0 h 6"/>
                  <a:gd name="T26" fmla="*/ 570 w 8"/>
                  <a:gd name="T27" fmla="*/ 116 h 6"/>
                  <a:gd name="T28" fmla="*/ 570 w 8"/>
                  <a:gd name="T29" fmla="*/ 232 h 6"/>
                  <a:gd name="T30" fmla="*/ 570 w 8"/>
                  <a:gd name="T31" fmla="*/ 232 h 6"/>
                  <a:gd name="T32" fmla="*/ 473 w 8"/>
                  <a:gd name="T33" fmla="*/ 232 h 6"/>
                  <a:gd name="T34" fmla="*/ 473 w 8"/>
                  <a:gd name="T35" fmla="*/ 232 h 6"/>
                  <a:gd name="T36" fmla="*/ 473 w 8"/>
                  <a:gd name="T37" fmla="*/ 232 h 6"/>
                  <a:gd name="T38" fmla="*/ 473 w 8"/>
                  <a:gd name="T39" fmla="*/ 348 h 6"/>
                  <a:gd name="T40" fmla="*/ 473 w 8"/>
                  <a:gd name="T41" fmla="*/ 348 h 6"/>
                  <a:gd name="T42" fmla="*/ 473 w 8"/>
                  <a:gd name="T43" fmla="*/ 348 h 6"/>
                  <a:gd name="T44" fmla="*/ 473 w 8"/>
                  <a:gd name="T45" fmla="*/ 348 h 6"/>
                  <a:gd name="T46" fmla="*/ 239 w 8"/>
                  <a:gd name="T47" fmla="*/ 445 h 6"/>
                  <a:gd name="T48" fmla="*/ 239 w 8"/>
                  <a:gd name="T49" fmla="*/ 445 h 6"/>
                  <a:gd name="T50" fmla="*/ 239 w 8"/>
                  <a:gd name="T51" fmla="*/ 445 h 6"/>
                  <a:gd name="T52" fmla="*/ 239 w 8"/>
                  <a:gd name="T53" fmla="*/ 445 h 6"/>
                  <a:gd name="T54" fmla="*/ 117 w 8"/>
                  <a:gd name="T55" fmla="*/ 445 h 6"/>
                  <a:gd name="T56" fmla="*/ 117 w 8"/>
                  <a:gd name="T57" fmla="*/ 561 h 6"/>
                  <a:gd name="T58" fmla="*/ 117 w 8"/>
                  <a:gd name="T59" fmla="*/ 561 h 6"/>
                  <a:gd name="T60" fmla="*/ 0 w 8"/>
                  <a:gd name="T61" fmla="*/ 561 h 6"/>
                  <a:gd name="T62" fmla="*/ 0 w 8"/>
                  <a:gd name="T63" fmla="*/ 561 h 6"/>
                  <a:gd name="T64" fmla="*/ 0 w 8"/>
                  <a:gd name="T65" fmla="*/ 561 h 6"/>
                  <a:gd name="T66" fmla="*/ 117 w 8"/>
                  <a:gd name="T67" fmla="*/ 677 h 6"/>
                  <a:gd name="T68" fmla="*/ 117 w 8"/>
                  <a:gd name="T69" fmla="*/ 677 h 6"/>
                  <a:gd name="T70" fmla="*/ 117 w 8"/>
                  <a:gd name="T71" fmla="*/ 677 h 6"/>
                  <a:gd name="T72" fmla="*/ 117 w 8"/>
                  <a:gd name="T73" fmla="*/ 677 h 6"/>
                  <a:gd name="T74" fmla="*/ 239 w 8"/>
                  <a:gd name="T75" fmla="*/ 561 h 6"/>
                  <a:gd name="T76" fmla="*/ 239 w 8"/>
                  <a:gd name="T77" fmla="*/ 561 h 6"/>
                  <a:gd name="T78" fmla="*/ 356 w 8"/>
                  <a:gd name="T79" fmla="*/ 561 h 6"/>
                  <a:gd name="T80" fmla="*/ 356 w 8"/>
                  <a:gd name="T81" fmla="*/ 445 h 6"/>
                  <a:gd name="T82" fmla="*/ 356 w 8"/>
                  <a:gd name="T83" fmla="*/ 445 h 6"/>
                  <a:gd name="T84" fmla="*/ 570 w 8"/>
                  <a:gd name="T85" fmla="*/ 445 h 6"/>
                  <a:gd name="T86" fmla="*/ 570 w 8"/>
                  <a:gd name="T87" fmla="*/ 348 h 6"/>
                  <a:gd name="T88" fmla="*/ 687 w 8"/>
                  <a:gd name="T89" fmla="*/ 348 h 6"/>
                  <a:gd name="T90" fmla="*/ 809 w 8"/>
                  <a:gd name="T91" fmla="*/ 348 h 6"/>
                  <a:gd name="T92" fmla="*/ 809 w 8"/>
                  <a:gd name="T93" fmla="*/ 232 h 6"/>
                  <a:gd name="T94" fmla="*/ 809 w 8"/>
                  <a:gd name="T95" fmla="*/ 232 h 6"/>
                  <a:gd name="T96" fmla="*/ 926 w 8"/>
                  <a:gd name="T97" fmla="*/ 232 h 6"/>
                  <a:gd name="T98" fmla="*/ 926 w 8"/>
                  <a:gd name="T99" fmla="*/ 232 h 6"/>
                  <a:gd name="T100" fmla="*/ 926 w 8"/>
                  <a:gd name="T101" fmla="*/ 23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71" name="Freeform 45"/>
              <p:cNvSpPr>
                <a:spLocks/>
              </p:cNvSpPr>
              <p:nvPr/>
            </p:nvSpPr>
            <p:spPr bwMode="auto">
              <a:xfrm>
                <a:off x="909" y="3676"/>
                <a:ext cx="5" cy="5"/>
              </a:xfrm>
              <a:custGeom>
                <a:avLst/>
                <a:gdLst>
                  <a:gd name="T0" fmla="*/ 125 w 1"/>
                  <a:gd name="T1" fmla="*/ 0 h 1"/>
                  <a:gd name="T2" fmla="*/ 0 w 1"/>
                  <a:gd name="T3" fmla="*/ 0 h 1"/>
                  <a:gd name="T4" fmla="*/ 0 w 1"/>
                  <a:gd name="T5" fmla="*/ 125 h 1"/>
                  <a:gd name="T6" fmla="*/ 1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9472" name="Freeform 46"/>
              <p:cNvSpPr>
                <a:spLocks/>
              </p:cNvSpPr>
              <p:nvPr/>
            </p:nvSpPr>
            <p:spPr bwMode="auto">
              <a:xfrm>
                <a:off x="909" y="3676"/>
                <a:ext cx="5" cy="5"/>
              </a:xfrm>
              <a:custGeom>
                <a:avLst/>
                <a:gdLst>
                  <a:gd name="T0" fmla="*/ 125 w 1"/>
                  <a:gd name="T1" fmla="*/ 0 h 1"/>
                  <a:gd name="T2" fmla="*/ 125 w 1"/>
                  <a:gd name="T3" fmla="*/ 0 h 1"/>
                  <a:gd name="T4" fmla="*/ 125 w 1"/>
                  <a:gd name="T5" fmla="*/ 0 h 1"/>
                  <a:gd name="T6" fmla="*/ 125 w 1"/>
                  <a:gd name="T7" fmla="*/ 0 h 1"/>
                  <a:gd name="T8" fmla="*/ 0 w 1"/>
                  <a:gd name="T9" fmla="*/ 0 h 1"/>
                  <a:gd name="T10" fmla="*/ 0 w 1"/>
                  <a:gd name="T11" fmla="*/ 0 h 1"/>
                  <a:gd name="T12" fmla="*/ 0 w 1"/>
                  <a:gd name="T13" fmla="*/ 0 h 1"/>
                  <a:gd name="T14" fmla="*/ 0 w 1"/>
                  <a:gd name="T15" fmla="*/ 0 h 1"/>
                  <a:gd name="T16" fmla="*/ 0 w 1"/>
                  <a:gd name="T17" fmla="*/ 125 h 1"/>
                  <a:gd name="T18" fmla="*/ 0 w 1"/>
                  <a:gd name="T19" fmla="*/ 125 h 1"/>
                  <a:gd name="T20" fmla="*/ 0 w 1"/>
                  <a:gd name="T21" fmla="*/ 125 h 1"/>
                  <a:gd name="T22" fmla="*/ 0 w 1"/>
                  <a:gd name="T23" fmla="*/ 125 h 1"/>
                  <a:gd name="T24" fmla="*/ 0 w 1"/>
                  <a:gd name="T25" fmla="*/ 125 h 1"/>
                  <a:gd name="T26" fmla="*/ 125 w 1"/>
                  <a:gd name="T27" fmla="*/ 125 h 1"/>
                  <a:gd name="T28" fmla="*/ 125 w 1"/>
                  <a:gd name="T29" fmla="*/ 0 h 1"/>
                  <a:gd name="T30" fmla="*/ 125 w 1"/>
                  <a:gd name="T31" fmla="*/ 0 h 1"/>
                  <a:gd name="T32" fmla="*/ 125 w 1"/>
                  <a:gd name="T33" fmla="*/ 0 h 1"/>
                  <a:gd name="T34" fmla="*/ 125 w 1"/>
                  <a:gd name="T35" fmla="*/ 0 h 1"/>
                  <a:gd name="T36" fmla="*/ 1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73" name="Freeform 47"/>
              <p:cNvSpPr>
                <a:spLocks/>
              </p:cNvSpPr>
              <p:nvPr/>
            </p:nvSpPr>
            <p:spPr bwMode="auto">
              <a:xfrm>
                <a:off x="870" y="3682"/>
                <a:ext cx="14" cy="14"/>
              </a:xfrm>
              <a:custGeom>
                <a:avLst/>
                <a:gdLst>
                  <a:gd name="T0" fmla="*/ 196 w 3"/>
                  <a:gd name="T1" fmla="*/ 107 h 3"/>
                  <a:gd name="T2" fmla="*/ 303 w 3"/>
                  <a:gd name="T3" fmla="*/ 107 h 3"/>
                  <a:gd name="T4" fmla="*/ 196 w 3"/>
                  <a:gd name="T5" fmla="*/ 107 h 3"/>
                  <a:gd name="T6" fmla="*/ 303 w 3"/>
                  <a:gd name="T7" fmla="*/ 196 h 3"/>
                  <a:gd name="T8" fmla="*/ 196 w 3"/>
                  <a:gd name="T9" fmla="*/ 196 h 3"/>
                  <a:gd name="T10" fmla="*/ 107 w 3"/>
                  <a:gd name="T11" fmla="*/ 303 h 3"/>
                  <a:gd name="T12" fmla="*/ 0 w 3"/>
                  <a:gd name="T13" fmla="*/ 303 h 3"/>
                  <a:gd name="T14" fmla="*/ 107 w 3"/>
                  <a:gd name="T15" fmla="*/ 107 h 3"/>
                  <a:gd name="T16" fmla="*/ 196 w 3"/>
                  <a:gd name="T17" fmla="*/ 10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9474" name="Freeform 48"/>
              <p:cNvSpPr>
                <a:spLocks/>
              </p:cNvSpPr>
              <p:nvPr/>
            </p:nvSpPr>
            <p:spPr bwMode="auto">
              <a:xfrm>
                <a:off x="875" y="3684"/>
                <a:ext cx="14" cy="9"/>
              </a:xfrm>
              <a:custGeom>
                <a:avLst/>
                <a:gdLst>
                  <a:gd name="T0" fmla="*/ 196 w 3"/>
                  <a:gd name="T1" fmla="*/ 0 h 2"/>
                  <a:gd name="T2" fmla="*/ 196 w 3"/>
                  <a:gd name="T3" fmla="*/ 0 h 2"/>
                  <a:gd name="T4" fmla="*/ 196 w 3"/>
                  <a:gd name="T5" fmla="*/ 0 h 2"/>
                  <a:gd name="T6" fmla="*/ 196 w 3"/>
                  <a:gd name="T7" fmla="*/ 0 h 2"/>
                  <a:gd name="T8" fmla="*/ 303 w 3"/>
                  <a:gd name="T9" fmla="*/ 0 h 2"/>
                  <a:gd name="T10" fmla="*/ 303 w 3"/>
                  <a:gd name="T11" fmla="*/ 0 h 2"/>
                  <a:gd name="T12" fmla="*/ 303 w 3"/>
                  <a:gd name="T13" fmla="*/ 0 h 2"/>
                  <a:gd name="T14" fmla="*/ 303 w 3"/>
                  <a:gd name="T15" fmla="*/ 0 h 2"/>
                  <a:gd name="T16" fmla="*/ 303 w 3"/>
                  <a:gd name="T17" fmla="*/ 0 h 2"/>
                  <a:gd name="T18" fmla="*/ 303 w 3"/>
                  <a:gd name="T19" fmla="*/ 0 h 2"/>
                  <a:gd name="T20" fmla="*/ 303 w 3"/>
                  <a:gd name="T21" fmla="*/ 0 h 2"/>
                  <a:gd name="T22" fmla="*/ 196 w 3"/>
                  <a:gd name="T23" fmla="*/ 0 h 2"/>
                  <a:gd name="T24" fmla="*/ 196 w 3"/>
                  <a:gd name="T25" fmla="*/ 99 h 2"/>
                  <a:gd name="T26" fmla="*/ 303 w 3"/>
                  <a:gd name="T27" fmla="*/ 99 h 2"/>
                  <a:gd name="T28" fmla="*/ 303 w 3"/>
                  <a:gd name="T29" fmla="*/ 99 h 2"/>
                  <a:gd name="T30" fmla="*/ 303 w 3"/>
                  <a:gd name="T31" fmla="*/ 99 h 2"/>
                  <a:gd name="T32" fmla="*/ 196 w 3"/>
                  <a:gd name="T33" fmla="*/ 99 h 2"/>
                  <a:gd name="T34" fmla="*/ 196 w 3"/>
                  <a:gd name="T35" fmla="*/ 99 h 2"/>
                  <a:gd name="T36" fmla="*/ 196 w 3"/>
                  <a:gd name="T37" fmla="*/ 99 h 2"/>
                  <a:gd name="T38" fmla="*/ 196 w 3"/>
                  <a:gd name="T39" fmla="*/ 99 h 2"/>
                  <a:gd name="T40" fmla="*/ 196 w 3"/>
                  <a:gd name="T41" fmla="*/ 99 h 2"/>
                  <a:gd name="T42" fmla="*/ 107 w 3"/>
                  <a:gd name="T43" fmla="*/ 180 h 2"/>
                  <a:gd name="T44" fmla="*/ 107 w 3"/>
                  <a:gd name="T45" fmla="*/ 180 h 2"/>
                  <a:gd name="T46" fmla="*/ 107 w 3"/>
                  <a:gd name="T47" fmla="*/ 180 h 2"/>
                  <a:gd name="T48" fmla="*/ 0 w 3"/>
                  <a:gd name="T49" fmla="*/ 180 h 2"/>
                  <a:gd name="T50" fmla="*/ 0 w 3"/>
                  <a:gd name="T51" fmla="*/ 180 h 2"/>
                  <a:gd name="T52" fmla="*/ 0 w 3"/>
                  <a:gd name="T53" fmla="*/ 99 h 2"/>
                  <a:gd name="T54" fmla="*/ 107 w 3"/>
                  <a:gd name="T55" fmla="*/ 99 h 2"/>
                  <a:gd name="T56" fmla="*/ 107 w 3"/>
                  <a:gd name="T57" fmla="*/ 99 h 2"/>
                  <a:gd name="T58" fmla="*/ 107 w 3"/>
                  <a:gd name="T59" fmla="*/ 99 h 2"/>
                  <a:gd name="T60" fmla="*/ 107 w 3"/>
                  <a:gd name="T61" fmla="*/ 0 h 2"/>
                  <a:gd name="T62" fmla="*/ 196 w 3"/>
                  <a:gd name="T63" fmla="*/ 0 h 2"/>
                  <a:gd name="T64" fmla="*/ 196 w 3"/>
                  <a:gd name="T65" fmla="*/ 0 h 2"/>
                  <a:gd name="T66" fmla="*/ 196 w 3"/>
                  <a:gd name="T67" fmla="*/ 0 h 2"/>
                  <a:gd name="T68" fmla="*/ 196 w 3"/>
                  <a:gd name="T69" fmla="*/ 0 h 2"/>
                  <a:gd name="T70" fmla="*/ 196 w 3"/>
                  <a:gd name="T71" fmla="*/ 0 h 2"/>
                  <a:gd name="T72" fmla="*/ 196 w 3"/>
                  <a:gd name="T73" fmla="*/ 0 h 2"/>
                  <a:gd name="T74" fmla="*/ 196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75" name="Freeform 49"/>
              <p:cNvSpPr>
                <a:spLocks/>
              </p:cNvSpPr>
              <p:nvPr/>
            </p:nvSpPr>
            <p:spPr bwMode="auto">
              <a:xfrm>
                <a:off x="833" y="3690"/>
                <a:ext cx="19" cy="10"/>
              </a:xfrm>
              <a:custGeom>
                <a:avLst/>
                <a:gdLst>
                  <a:gd name="T0" fmla="*/ 314 w 4"/>
                  <a:gd name="T1" fmla="*/ 125 h 2"/>
                  <a:gd name="T2" fmla="*/ 314 w 4"/>
                  <a:gd name="T3" fmla="*/ 0 h 2"/>
                  <a:gd name="T4" fmla="*/ 428 w 4"/>
                  <a:gd name="T5" fmla="*/ 0 h 2"/>
                  <a:gd name="T6" fmla="*/ 428 w 4"/>
                  <a:gd name="T7" fmla="*/ 125 h 2"/>
                  <a:gd name="T8" fmla="*/ 114 w 4"/>
                  <a:gd name="T9" fmla="*/ 250 h 2"/>
                  <a:gd name="T10" fmla="*/ 314 w 4"/>
                  <a:gd name="T11" fmla="*/ 1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9476" name="Freeform 50"/>
              <p:cNvSpPr>
                <a:spLocks/>
              </p:cNvSpPr>
              <p:nvPr/>
            </p:nvSpPr>
            <p:spPr bwMode="auto">
              <a:xfrm>
                <a:off x="838" y="3690"/>
                <a:ext cx="14" cy="10"/>
              </a:xfrm>
              <a:custGeom>
                <a:avLst/>
                <a:gdLst>
                  <a:gd name="T0" fmla="*/ 196 w 3"/>
                  <a:gd name="T1" fmla="*/ 125 h 2"/>
                  <a:gd name="T2" fmla="*/ 196 w 3"/>
                  <a:gd name="T3" fmla="*/ 125 h 2"/>
                  <a:gd name="T4" fmla="*/ 196 w 3"/>
                  <a:gd name="T5" fmla="*/ 0 h 2"/>
                  <a:gd name="T6" fmla="*/ 196 w 3"/>
                  <a:gd name="T7" fmla="*/ 0 h 2"/>
                  <a:gd name="T8" fmla="*/ 196 w 3"/>
                  <a:gd name="T9" fmla="*/ 0 h 2"/>
                  <a:gd name="T10" fmla="*/ 196 w 3"/>
                  <a:gd name="T11" fmla="*/ 0 h 2"/>
                  <a:gd name="T12" fmla="*/ 196 w 3"/>
                  <a:gd name="T13" fmla="*/ 0 h 2"/>
                  <a:gd name="T14" fmla="*/ 303 w 3"/>
                  <a:gd name="T15" fmla="*/ 0 h 2"/>
                  <a:gd name="T16" fmla="*/ 303 w 3"/>
                  <a:gd name="T17" fmla="*/ 0 h 2"/>
                  <a:gd name="T18" fmla="*/ 303 w 3"/>
                  <a:gd name="T19" fmla="*/ 0 h 2"/>
                  <a:gd name="T20" fmla="*/ 303 w 3"/>
                  <a:gd name="T21" fmla="*/ 125 h 2"/>
                  <a:gd name="T22" fmla="*/ 303 w 3"/>
                  <a:gd name="T23" fmla="*/ 125 h 2"/>
                  <a:gd name="T24" fmla="*/ 303 w 3"/>
                  <a:gd name="T25" fmla="*/ 125 h 2"/>
                  <a:gd name="T26" fmla="*/ 303 w 3"/>
                  <a:gd name="T27" fmla="*/ 125 h 2"/>
                  <a:gd name="T28" fmla="*/ 196 w 3"/>
                  <a:gd name="T29" fmla="*/ 250 h 2"/>
                  <a:gd name="T30" fmla="*/ 107 w 3"/>
                  <a:gd name="T31" fmla="*/ 250 h 2"/>
                  <a:gd name="T32" fmla="*/ 0 w 3"/>
                  <a:gd name="T33" fmla="*/ 250 h 2"/>
                  <a:gd name="T34" fmla="*/ 0 w 3"/>
                  <a:gd name="T35" fmla="*/ 250 h 2"/>
                  <a:gd name="T36" fmla="*/ 0 w 3"/>
                  <a:gd name="T37" fmla="*/ 250 h 2"/>
                  <a:gd name="T38" fmla="*/ 0 w 3"/>
                  <a:gd name="T39" fmla="*/ 250 h 2"/>
                  <a:gd name="T40" fmla="*/ 0 w 3"/>
                  <a:gd name="T41" fmla="*/ 250 h 2"/>
                  <a:gd name="T42" fmla="*/ 0 w 3"/>
                  <a:gd name="T43" fmla="*/ 250 h 2"/>
                  <a:gd name="T44" fmla="*/ 107 w 3"/>
                  <a:gd name="T45" fmla="*/ 250 h 2"/>
                  <a:gd name="T46" fmla="*/ 196 w 3"/>
                  <a:gd name="T47" fmla="*/ 125 h 2"/>
                  <a:gd name="T48" fmla="*/ 196 w 3"/>
                  <a:gd name="T49" fmla="*/ 125 h 2"/>
                  <a:gd name="T50" fmla="*/ 196 w 3"/>
                  <a:gd name="T51" fmla="*/ 125 h 2"/>
                  <a:gd name="T52" fmla="*/ 196 w 3"/>
                  <a:gd name="T53" fmla="*/ 125 h 2"/>
                  <a:gd name="T54" fmla="*/ 196 w 3"/>
                  <a:gd name="T55" fmla="*/ 1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77" name="Freeform 51"/>
              <p:cNvSpPr>
                <a:spLocks/>
              </p:cNvSpPr>
              <p:nvPr/>
            </p:nvSpPr>
            <p:spPr bwMode="auto">
              <a:xfrm>
                <a:off x="814" y="3691"/>
                <a:ext cx="10" cy="15"/>
              </a:xfrm>
              <a:custGeom>
                <a:avLst/>
                <a:gdLst>
                  <a:gd name="T0" fmla="*/ 125 w 2"/>
                  <a:gd name="T1" fmla="*/ 125 h 3"/>
                  <a:gd name="T2" fmla="*/ 0 w 2"/>
                  <a:gd name="T3" fmla="*/ 0 h 3"/>
                  <a:gd name="T4" fmla="*/ 0 w 2"/>
                  <a:gd name="T5" fmla="*/ 0 h 3"/>
                  <a:gd name="T6" fmla="*/ 125 w 2"/>
                  <a:gd name="T7" fmla="*/ 250 h 3"/>
                  <a:gd name="T8" fmla="*/ 0 w 2"/>
                  <a:gd name="T9" fmla="*/ 250 h 3"/>
                  <a:gd name="T10" fmla="*/ 0 w 2"/>
                  <a:gd name="T11" fmla="*/ 250 h 3"/>
                  <a:gd name="T12" fmla="*/ 0 w 2"/>
                  <a:gd name="T13" fmla="*/ 375 h 3"/>
                  <a:gd name="T14" fmla="*/ 125 w 2"/>
                  <a:gd name="T15" fmla="*/ 375 h 3"/>
                  <a:gd name="T16" fmla="*/ 125 w 2"/>
                  <a:gd name="T17" fmla="*/ 375 h 3"/>
                  <a:gd name="T18" fmla="*/ 250 w 2"/>
                  <a:gd name="T19" fmla="*/ 375 h 3"/>
                  <a:gd name="T20" fmla="*/ 250 w 2"/>
                  <a:gd name="T21" fmla="*/ 125 h 3"/>
                  <a:gd name="T22" fmla="*/ 250 w 2"/>
                  <a:gd name="T23" fmla="*/ 0 h 3"/>
                  <a:gd name="T24" fmla="*/ 125 w 2"/>
                  <a:gd name="T25" fmla="*/ 0 h 3"/>
                  <a:gd name="T26" fmla="*/ 125 w 2"/>
                  <a:gd name="T27" fmla="*/ 1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9478" name="Freeform 52"/>
              <p:cNvSpPr>
                <a:spLocks/>
              </p:cNvSpPr>
              <p:nvPr/>
            </p:nvSpPr>
            <p:spPr bwMode="auto">
              <a:xfrm>
                <a:off x="814" y="3691"/>
                <a:ext cx="10" cy="15"/>
              </a:xfrm>
              <a:custGeom>
                <a:avLst/>
                <a:gdLst>
                  <a:gd name="T0" fmla="*/ 125 w 2"/>
                  <a:gd name="T1" fmla="*/ 125 h 3"/>
                  <a:gd name="T2" fmla="*/ 125 w 2"/>
                  <a:gd name="T3" fmla="*/ 0 h 3"/>
                  <a:gd name="T4" fmla="*/ 125 w 2"/>
                  <a:gd name="T5" fmla="*/ 0 h 3"/>
                  <a:gd name="T6" fmla="*/ 125 w 2"/>
                  <a:gd name="T7" fmla="*/ 0 h 3"/>
                  <a:gd name="T8" fmla="*/ 0 w 2"/>
                  <a:gd name="T9" fmla="*/ 0 h 3"/>
                  <a:gd name="T10" fmla="*/ 0 w 2"/>
                  <a:gd name="T11" fmla="*/ 0 h 3"/>
                  <a:gd name="T12" fmla="*/ 0 w 2"/>
                  <a:gd name="T13" fmla="*/ 125 h 3"/>
                  <a:gd name="T14" fmla="*/ 125 w 2"/>
                  <a:gd name="T15" fmla="*/ 125 h 3"/>
                  <a:gd name="T16" fmla="*/ 125 w 2"/>
                  <a:gd name="T17" fmla="*/ 125 h 3"/>
                  <a:gd name="T18" fmla="*/ 125 w 2"/>
                  <a:gd name="T19" fmla="*/ 250 h 3"/>
                  <a:gd name="T20" fmla="*/ 0 w 2"/>
                  <a:gd name="T21" fmla="*/ 250 h 3"/>
                  <a:gd name="T22" fmla="*/ 0 w 2"/>
                  <a:gd name="T23" fmla="*/ 250 h 3"/>
                  <a:gd name="T24" fmla="*/ 0 w 2"/>
                  <a:gd name="T25" fmla="*/ 250 h 3"/>
                  <a:gd name="T26" fmla="*/ 0 w 2"/>
                  <a:gd name="T27" fmla="*/ 250 h 3"/>
                  <a:gd name="T28" fmla="*/ 0 w 2"/>
                  <a:gd name="T29" fmla="*/ 250 h 3"/>
                  <a:gd name="T30" fmla="*/ 0 w 2"/>
                  <a:gd name="T31" fmla="*/ 250 h 3"/>
                  <a:gd name="T32" fmla="*/ 0 w 2"/>
                  <a:gd name="T33" fmla="*/ 375 h 3"/>
                  <a:gd name="T34" fmla="*/ 125 w 2"/>
                  <a:gd name="T35" fmla="*/ 375 h 3"/>
                  <a:gd name="T36" fmla="*/ 125 w 2"/>
                  <a:gd name="T37" fmla="*/ 375 h 3"/>
                  <a:gd name="T38" fmla="*/ 125 w 2"/>
                  <a:gd name="T39" fmla="*/ 375 h 3"/>
                  <a:gd name="T40" fmla="*/ 125 w 2"/>
                  <a:gd name="T41" fmla="*/ 375 h 3"/>
                  <a:gd name="T42" fmla="*/ 125 w 2"/>
                  <a:gd name="T43" fmla="*/ 375 h 3"/>
                  <a:gd name="T44" fmla="*/ 250 w 2"/>
                  <a:gd name="T45" fmla="*/ 375 h 3"/>
                  <a:gd name="T46" fmla="*/ 250 w 2"/>
                  <a:gd name="T47" fmla="*/ 250 h 3"/>
                  <a:gd name="T48" fmla="*/ 250 w 2"/>
                  <a:gd name="T49" fmla="*/ 125 h 3"/>
                  <a:gd name="T50" fmla="*/ 250 w 2"/>
                  <a:gd name="T51" fmla="*/ 125 h 3"/>
                  <a:gd name="T52" fmla="*/ 250 w 2"/>
                  <a:gd name="T53" fmla="*/ 125 h 3"/>
                  <a:gd name="T54" fmla="*/ 250 w 2"/>
                  <a:gd name="T55" fmla="*/ 0 h 3"/>
                  <a:gd name="T56" fmla="*/ 250 w 2"/>
                  <a:gd name="T57" fmla="*/ 0 h 3"/>
                  <a:gd name="T58" fmla="*/ 250 w 2"/>
                  <a:gd name="T59" fmla="*/ 0 h 3"/>
                  <a:gd name="T60" fmla="*/ 125 w 2"/>
                  <a:gd name="T61" fmla="*/ 0 h 3"/>
                  <a:gd name="T62" fmla="*/ 125 w 2"/>
                  <a:gd name="T63" fmla="*/ 0 h 3"/>
                  <a:gd name="T64" fmla="*/ 125 w 2"/>
                  <a:gd name="T65" fmla="*/ 1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79" name="Freeform 53"/>
              <p:cNvSpPr>
                <a:spLocks/>
              </p:cNvSpPr>
              <p:nvPr/>
            </p:nvSpPr>
            <p:spPr bwMode="auto">
              <a:xfrm>
                <a:off x="795" y="3693"/>
                <a:ext cx="15" cy="15"/>
              </a:xfrm>
              <a:custGeom>
                <a:avLst/>
                <a:gdLst>
                  <a:gd name="T0" fmla="*/ 375 w 3"/>
                  <a:gd name="T1" fmla="*/ 375 h 3"/>
                  <a:gd name="T2" fmla="*/ 375 w 3"/>
                  <a:gd name="T3" fmla="*/ 375 h 3"/>
                  <a:gd name="T4" fmla="*/ 375 w 3"/>
                  <a:gd name="T5" fmla="*/ 375 h 3"/>
                  <a:gd name="T6" fmla="*/ 375 w 3"/>
                  <a:gd name="T7" fmla="*/ 375 h 3"/>
                  <a:gd name="T8" fmla="*/ 375 w 3"/>
                  <a:gd name="T9" fmla="*/ 375 h 3"/>
                  <a:gd name="T10" fmla="*/ 375 w 3"/>
                  <a:gd name="T11" fmla="*/ 375 h 3"/>
                  <a:gd name="T12" fmla="*/ 250 w 3"/>
                  <a:gd name="T13" fmla="*/ 250 h 3"/>
                  <a:gd name="T14" fmla="*/ 125 w 3"/>
                  <a:gd name="T15" fmla="*/ 125 h 3"/>
                  <a:gd name="T16" fmla="*/ 125 w 3"/>
                  <a:gd name="T17" fmla="*/ 125 h 3"/>
                  <a:gd name="T18" fmla="*/ 125 w 3"/>
                  <a:gd name="T19" fmla="*/ 125 h 3"/>
                  <a:gd name="T20" fmla="*/ 125 w 3"/>
                  <a:gd name="T21" fmla="*/ 125 h 3"/>
                  <a:gd name="T22" fmla="*/ 125 w 3"/>
                  <a:gd name="T23" fmla="*/ 125 h 3"/>
                  <a:gd name="T24" fmla="*/ 1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25 h 3"/>
                  <a:gd name="T42" fmla="*/ 0 w 3"/>
                  <a:gd name="T43" fmla="*/ 125 h 3"/>
                  <a:gd name="T44" fmla="*/ 0 w 3"/>
                  <a:gd name="T45" fmla="*/ 125 h 3"/>
                  <a:gd name="T46" fmla="*/ 0 w 3"/>
                  <a:gd name="T47" fmla="*/ 125 h 3"/>
                  <a:gd name="T48" fmla="*/ 125 w 3"/>
                  <a:gd name="T49" fmla="*/ 125 h 3"/>
                  <a:gd name="T50" fmla="*/ 125 w 3"/>
                  <a:gd name="T51" fmla="*/ 250 h 3"/>
                  <a:gd name="T52" fmla="*/ 125 w 3"/>
                  <a:gd name="T53" fmla="*/ 250 h 3"/>
                  <a:gd name="T54" fmla="*/ 250 w 3"/>
                  <a:gd name="T55" fmla="*/ 375 h 3"/>
                  <a:gd name="T56" fmla="*/ 250 w 3"/>
                  <a:gd name="T57" fmla="*/ 375 h 3"/>
                  <a:gd name="T58" fmla="*/ 375 w 3"/>
                  <a:gd name="T59" fmla="*/ 375 h 3"/>
                  <a:gd name="T60" fmla="*/ 375 w 3"/>
                  <a:gd name="T61" fmla="*/ 375 h 3"/>
                  <a:gd name="T62" fmla="*/ 375 w 3"/>
                  <a:gd name="T63" fmla="*/ 375 h 3"/>
                  <a:gd name="T64" fmla="*/ 375 w 3"/>
                  <a:gd name="T65" fmla="*/ 375 h 3"/>
                  <a:gd name="T66" fmla="*/ 375 w 3"/>
                  <a:gd name="T67" fmla="*/ 3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80" name="Freeform 54"/>
              <p:cNvSpPr>
                <a:spLocks/>
              </p:cNvSpPr>
              <p:nvPr/>
            </p:nvSpPr>
            <p:spPr bwMode="auto">
              <a:xfrm>
                <a:off x="768" y="3683"/>
                <a:ext cx="19" cy="10"/>
              </a:xfrm>
              <a:custGeom>
                <a:avLst/>
                <a:gdLst>
                  <a:gd name="T0" fmla="*/ 0 w 4"/>
                  <a:gd name="T1" fmla="*/ 125 h 2"/>
                  <a:gd name="T2" fmla="*/ 0 w 4"/>
                  <a:gd name="T3" fmla="*/ 125 h 2"/>
                  <a:gd name="T4" fmla="*/ 114 w 4"/>
                  <a:gd name="T5" fmla="*/ 0 h 2"/>
                  <a:gd name="T6" fmla="*/ 114 w 4"/>
                  <a:gd name="T7" fmla="*/ 0 h 2"/>
                  <a:gd name="T8" fmla="*/ 223 w 4"/>
                  <a:gd name="T9" fmla="*/ 0 h 2"/>
                  <a:gd name="T10" fmla="*/ 314 w 4"/>
                  <a:gd name="T11" fmla="*/ 0 h 2"/>
                  <a:gd name="T12" fmla="*/ 314 w 4"/>
                  <a:gd name="T13" fmla="*/ 0 h 2"/>
                  <a:gd name="T14" fmla="*/ 314 w 4"/>
                  <a:gd name="T15" fmla="*/ 0 h 2"/>
                  <a:gd name="T16" fmla="*/ 314 w 4"/>
                  <a:gd name="T17" fmla="*/ 125 h 2"/>
                  <a:gd name="T18" fmla="*/ 428 w 4"/>
                  <a:gd name="T19" fmla="*/ 125 h 2"/>
                  <a:gd name="T20" fmla="*/ 428 w 4"/>
                  <a:gd name="T21" fmla="*/ 125 h 2"/>
                  <a:gd name="T22" fmla="*/ 428 w 4"/>
                  <a:gd name="T23" fmla="*/ 125 h 2"/>
                  <a:gd name="T24" fmla="*/ 428 w 4"/>
                  <a:gd name="T25" fmla="*/ 125 h 2"/>
                  <a:gd name="T26" fmla="*/ 428 w 4"/>
                  <a:gd name="T27" fmla="*/ 125 h 2"/>
                  <a:gd name="T28" fmla="*/ 428 w 4"/>
                  <a:gd name="T29" fmla="*/ 125 h 2"/>
                  <a:gd name="T30" fmla="*/ 428 w 4"/>
                  <a:gd name="T31" fmla="*/ 125 h 2"/>
                  <a:gd name="T32" fmla="*/ 428 w 4"/>
                  <a:gd name="T33" fmla="*/ 250 h 2"/>
                  <a:gd name="T34" fmla="*/ 428 w 4"/>
                  <a:gd name="T35" fmla="*/ 250 h 2"/>
                  <a:gd name="T36" fmla="*/ 428 w 4"/>
                  <a:gd name="T37" fmla="*/ 250 h 2"/>
                  <a:gd name="T38" fmla="*/ 428 w 4"/>
                  <a:gd name="T39" fmla="*/ 250 h 2"/>
                  <a:gd name="T40" fmla="*/ 314 w 4"/>
                  <a:gd name="T41" fmla="*/ 125 h 2"/>
                  <a:gd name="T42" fmla="*/ 314 w 4"/>
                  <a:gd name="T43" fmla="*/ 125 h 2"/>
                  <a:gd name="T44" fmla="*/ 314 w 4"/>
                  <a:gd name="T45" fmla="*/ 250 h 2"/>
                  <a:gd name="T46" fmla="*/ 314 w 4"/>
                  <a:gd name="T47" fmla="*/ 250 h 2"/>
                  <a:gd name="T48" fmla="*/ 314 w 4"/>
                  <a:gd name="T49" fmla="*/ 250 h 2"/>
                  <a:gd name="T50" fmla="*/ 223 w 4"/>
                  <a:gd name="T51" fmla="*/ 250 h 2"/>
                  <a:gd name="T52" fmla="*/ 223 w 4"/>
                  <a:gd name="T53" fmla="*/ 250 h 2"/>
                  <a:gd name="T54" fmla="*/ 223 w 4"/>
                  <a:gd name="T55" fmla="*/ 250 h 2"/>
                  <a:gd name="T56" fmla="*/ 223 w 4"/>
                  <a:gd name="T57" fmla="*/ 250 h 2"/>
                  <a:gd name="T58" fmla="*/ 223 w 4"/>
                  <a:gd name="T59" fmla="*/ 250 h 2"/>
                  <a:gd name="T60" fmla="*/ 223 w 4"/>
                  <a:gd name="T61" fmla="*/ 250 h 2"/>
                  <a:gd name="T62" fmla="*/ 223 w 4"/>
                  <a:gd name="T63" fmla="*/ 250 h 2"/>
                  <a:gd name="T64" fmla="*/ 114 w 4"/>
                  <a:gd name="T65" fmla="*/ 250 h 2"/>
                  <a:gd name="T66" fmla="*/ 114 w 4"/>
                  <a:gd name="T67" fmla="*/ 250 h 2"/>
                  <a:gd name="T68" fmla="*/ 114 w 4"/>
                  <a:gd name="T69" fmla="*/ 125 h 2"/>
                  <a:gd name="T70" fmla="*/ 114 w 4"/>
                  <a:gd name="T71" fmla="*/ 125 h 2"/>
                  <a:gd name="T72" fmla="*/ 114 w 4"/>
                  <a:gd name="T73" fmla="*/ 125 h 2"/>
                  <a:gd name="T74" fmla="*/ 114 w 4"/>
                  <a:gd name="T75" fmla="*/ 125 h 2"/>
                  <a:gd name="T76" fmla="*/ 114 w 4"/>
                  <a:gd name="T77" fmla="*/ 125 h 2"/>
                  <a:gd name="T78" fmla="*/ 114 w 4"/>
                  <a:gd name="T79" fmla="*/ 125 h 2"/>
                  <a:gd name="T80" fmla="*/ 114 w 4"/>
                  <a:gd name="T81" fmla="*/ 125 h 2"/>
                  <a:gd name="T82" fmla="*/ 114 w 4"/>
                  <a:gd name="T83" fmla="*/ 125 h 2"/>
                  <a:gd name="T84" fmla="*/ 114 w 4"/>
                  <a:gd name="T85" fmla="*/ 125 h 2"/>
                  <a:gd name="T86" fmla="*/ 114 w 4"/>
                  <a:gd name="T87" fmla="*/ 125 h 2"/>
                  <a:gd name="T88" fmla="*/ 114 w 4"/>
                  <a:gd name="T89" fmla="*/ 125 h 2"/>
                  <a:gd name="T90" fmla="*/ 114 w 4"/>
                  <a:gd name="T91" fmla="*/ 125 h 2"/>
                  <a:gd name="T92" fmla="*/ 114 w 4"/>
                  <a:gd name="T93" fmla="*/ 125 h 2"/>
                  <a:gd name="T94" fmla="*/ 0 w 4"/>
                  <a:gd name="T95" fmla="*/ 125 h 2"/>
                  <a:gd name="T96" fmla="*/ 0 w 4"/>
                  <a:gd name="T97" fmla="*/ 125 h 2"/>
                  <a:gd name="T98" fmla="*/ 0 w 4"/>
                  <a:gd name="T99" fmla="*/ 125 h 2"/>
                  <a:gd name="T100" fmla="*/ 0 w 4"/>
                  <a:gd name="T101" fmla="*/ 125 h 2"/>
                  <a:gd name="T102" fmla="*/ 0 w 4"/>
                  <a:gd name="T103" fmla="*/ 125 h 2"/>
                  <a:gd name="T104" fmla="*/ 0 w 4"/>
                  <a:gd name="T105" fmla="*/ 125 h 2"/>
                  <a:gd name="T106" fmla="*/ 0 w 4"/>
                  <a:gd name="T107" fmla="*/ 125 h 2"/>
                  <a:gd name="T108" fmla="*/ 0 w 4"/>
                  <a:gd name="T109" fmla="*/ 125 h 2"/>
                  <a:gd name="T110" fmla="*/ 0 w 4"/>
                  <a:gd name="T111" fmla="*/ 125 h 2"/>
                  <a:gd name="T112" fmla="*/ 0 w 4"/>
                  <a:gd name="T113" fmla="*/ 125 h 2"/>
                  <a:gd name="T114" fmla="*/ 0 w 4"/>
                  <a:gd name="T115" fmla="*/ 125 h 2"/>
                  <a:gd name="T116" fmla="*/ 0 w 4"/>
                  <a:gd name="T117" fmla="*/ 125 h 2"/>
                  <a:gd name="T118" fmla="*/ 0 w 4"/>
                  <a:gd name="T119" fmla="*/ 125 h 2"/>
                  <a:gd name="T120" fmla="*/ 0 w 4"/>
                  <a:gd name="T121" fmla="*/ 1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66D"/>
              </a:solidFill>
              <a:ln w="12700" cmpd="sng">
                <a:solidFill>
                  <a:schemeClr val="tx1"/>
                </a:solidFill>
                <a:prstDash val="solid"/>
                <a:round/>
                <a:headEnd/>
                <a:tailEnd/>
              </a:ln>
            </p:spPr>
            <p:txBody>
              <a:bodyPr/>
              <a:lstStyle/>
              <a:p>
                <a:endParaRPr lang="en-US"/>
              </a:p>
            </p:txBody>
          </p:sp>
        </p:grpSp>
        <p:grpSp>
          <p:nvGrpSpPr>
            <p:cNvPr id="59444" name="Group 55"/>
            <p:cNvGrpSpPr>
              <a:grpSpLocks/>
            </p:cNvGrpSpPr>
            <p:nvPr/>
          </p:nvGrpSpPr>
          <p:grpSpPr bwMode="auto">
            <a:xfrm>
              <a:off x="5824538" y="2197100"/>
              <a:ext cx="830262" cy="742950"/>
              <a:chOff x="3562" y="1636"/>
              <a:chExt cx="497" cy="468"/>
            </a:xfrm>
          </p:grpSpPr>
          <p:sp>
            <p:nvSpPr>
              <p:cNvPr id="59464" name="Freeform 56"/>
              <p:cNvSpPr>
                <a:spLocks/>
              </p:cNvSpPr>
              <p:nvPr/>
            </p:nvSpPr>
            <p:spPr bwMode="auto">
              <a:xfrm>
                <a:off x="3806" y="1758"/>
                <a:ext cx="253" cy="346"/>
              </a:xfrm>
              <a:custGeom>
                <a:avLst/>
                <a:gdLst>
                  <a:gd name="T0" fmla="*/ 3007 w 52"/>
                  <a:gd name="T1" fmla="*/ 7861 h 71"/>
                  <a:gd name="T2" fmla="*/ 4948 w 52"/>
                  <a:gd name="T3" fmla="*/ 7768 h 71"/>
                  <a:gd name="T4" fmla="*/ 5187 w 52"/>
                  <a:gd name="T5" fmla="*/ 7173 h 71"/>
                  <a:gd name="T6" fmla="*/ 5187 w 52"/>
                  <a:gd name="T7" fmla="*/ 6720 h 71"/>
                  <a:gd name="T8" fmla="*/ 5537 w 52"/>
                  <a:gd name="T9" fmla="*/ 6364 h 71"/>
                  <a:gd name="T10" fmla="*/ 5634 w 52"/>
                  <a:gd name="T11" fmla="*/ 6009 h 71"/>
                  <a:gd name="T12" fmla="*/ 5751 w 52"/>
                  <a:gd name="T13" fmla="*/ 5794 h 71"/>
                  <a:gd name="T14" fmla="*/ 5873 w 52"/>
                  <a:gd name="T15" fmla="*/ 5911 h 71"/>
                  <a:gd name="T16" fmla="*/ 5989 w 52"/>
                  <a:gd name="T17" fmla="*/ 5794 h 71"/>
                  <a:gd name="T18" fmla="*/ 5989 w 52"/>
                  <a:gd name="T19" fmla="*/ 5322 h 71"/>
                  <a:gd name="T20" fmla="*/ 5873 w 52"/>
                  <a:gd name="T21" fmla="*/ 4868 h 71"/>
                  <a:gd name="T22" fmla="*/ 5420 w 52"/>
                  <a:gd name="T23" fmla="*/ 3231 h 71"/>
                  <a:gd name="T24" fmla="*/ 4831 w 52"/>
                  <a:gd name="T25" fmla="*/ 3231 h 71"/>
                  <a:gd name="T26" fmla="*/ 4140 w 52"/>
                  <a:gd name="T27" fmla="*/ 4157 h 71"/>
                  <a:gd name="T28" fmla="*/ 4024 w 52"/>
                  <a:gd name="T29" fmla="*/ 4059 h 71"/>
                  <a:gd name="T30" fmla="*/ 3810 w 52"/>
                  <a:gd name="T31" fmla="*/ 3942 h 71"/>
                  <a:gd name="T32" fmla="*/ 3810 w 52"/>
                  <a:gd name="T33" fmla="*/ 3465 h 71"/>
                  <a:gd name="T34" fmla="*/ 4140 w 52"/>
                  <a:gd name="T35" fmla="*/ 3231 h 71"/>
                  <a:gd name="T36" fmla="*/ 4140 w 52"/>
                  <a:gd name="T37" fmla="*/ 3017 h 71"/>
                  <a:gd name="T38" fmla="*/ 4379 w 52"/>
                  <a:gd name="T39" fmla="*/ 2778 h 71"/>
                  <a:gd name="T40" fmla="*/ 4379 w 52"/>
                  <a:gd name="T41" fmla="*/ 1969 h 71"/>
                  <a:gd name="T42" fmla="*/ 4262 w 52"/>
                  <a:gd name="T43" fmla="*/ 1613 h 71"/>
                  <a:gd name="T44" fmla="*/ 4024 w 52"/>
                  <a:gd name="T45" fmla="*/ 1379 h 71"/>
                  <a:gd name="T46" fmla="*/ 4262 w 52"/>
                  <a:gd name="T47" fmla="*/ 1165 h 71"/>
                  <a:gd name="T48" fmla="*/ 4140 w 52"/>
                  <a:gd name="T49" fmla="*/ 809 h 71"/>
                  <a:gd name="T50" fmla="*/ 3454 w 52"/>
                  <a:gd name="T51" fmla="*/ 453 h 71"/>
                  <a:gd name="T52" fmla="*/ 3007 w 52"/>
                  <a:gd name="T53" fmla="*/ 239 h 71"/>
                  <a:gd name="T54" fmla="*/ 2413 w 52"/>
                  <a:gd name="T55" fmla="*/ 117 h 71"/>
                  <a:gd name="T56" fmla="*/ 2082 w 52"/>
                  <a:gd name="T57" fmla="*/ 117 h 71"/>
                  <a:gd name="T58" fmla="*/ 1727 w 52"/>
                  <a:gd name="T59" fmla="*/ 356 h 71"/>
                  <a:gd name="T60" fmla="*/ 1727 w 52"/>
                  <a:gd name="T61" fmla="*/ 687 h 71"/>
                  <a:gd name="T62" fmla="*/ 1849 w 52"/>
                  <a:gd name="T63" fmla="*/ 809 h 71"/>
                  <a:gd name="T64" fmla="*/ 1727 w 52"/>
                  <a:gd name="T65" fmla="*/ 926 h 71"/>
                  <a:gd name="T66" fmla="*/ 1494 w 52"/>
                  <a:gd name="T67" fmla="*/ 1165 h 71"/>
                  <a:gd name="T68" fmla="*/ 1372 w 52"/>
                  <a:gd name="T69" fmla="*/ 1496 h 71"/>
                  <a:gd name="T70" fmla="*/ 1372 w 52"/>
                  <a:gd name="T71" fmla="*/ 1969 h 71"/>
                  <a:gd name="T72" fmla="*/ 1158 w 52"/>
                  <a:gd name="T73" fmla="*/ 1852 h 71"/>
                  <a:gd name="T74" fmla="*/ 1158 w 52"/>
                  <a:gd name="T75" fmla="*/ 1496 h 71"/>
                  <a:gd name="T76" fmla="*/ 1158 w 52"/>
                  <a:gd name="T77" fmla="*/ 1282 h 71"/>
                  <a:gd name="T78" fmla="*/ 924 w 52"/>
                  <a:gd name="T79" fmla="*/ 1496 h 71"/>
                  <a:gd name="T80" fmla="*/ 924 w 52"/>
                  <a:gd name="T81" fmla="*/ 1852 h 71"/>
                  <a:gd name="T82" fmla="*/ 569 w 52"/>
                  <a:gd name="T83" fmla="*/ 1969 h 71"/>
                  <a:gd name="T84" fmla="*/ 448 w 52"/>
                  <a:gd name="T85" fmla="*/ 2208 h 71"/>
                  <a:gd name="T86" fmla="*/ 355 w 52"/>
                  <a:gd name="T87" fmla="*/ 2661 h 71"/>
                  <a:gd name="T88" fmla="*/ 238 w 52"/>
                  <a:gd name="T89" fmla="*/ 3231 h 71"/>
                  <a:gd name="T90" fmla="*/ 117 w 52"/>
                  <a:gd name="T91" fmla="*/ 3704 h 71"/>
                  <a:gd name="T92" fmla="*/ 238 w 52"/>
                  <a:gd name="T93" fmla="*/ 4274 h 71"/>
                  <a:gd name="T94" fmla="*/ 238 w 52"/>
                  <a:gd name="T95" fmla="*/ 4751 h 71"/>
                  <a:gd name="T96" fmla="*/ 686 w 52"/>
                  <a:gd name="T97" fmla="*/ 5794 h 71"/>
                  <a:gd name="T98" fmla="*/ 803 w 52"/>
                  <a:gd name="T99" fmla="*/ 6364 h 71"/>
                  <a:gd name="T100" fmla="*/ 803 w 52"/>
                  <a:gd name="T101" fmla="*/ 6481 h 71"/>
                  <a:gd name="T102" fmla="*/ 686 w 52"/>
                  <a:gd name="T103" fmla="*/ 7173 h 71"/>
                  <a:gd name="T104" fmla="*/ 238 w 52"/>
                  <a:gd name="T105" fmla="*/ 7977 h 71"/>
                  <a:gd name="T106" fmla="*/ 0 w 52"/>
                  <a:gd name="T107" fmla="*/ 821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pattFill prst="pct20">
                <a:fgClr>
                  <a:schemeClr val="tx2"/>
                </a:fgClr>
                <a:bgClr>
                  <a:srgbClr val="AA1202"/>
                </a:bgClr>
              </a:pattFill>
              <a:ln w="9525">
                <a:solidFill>
                  <a:schemeClr val="tx1"/>
                </a:solidFill>
                <a:miter lim="800000"/>
                <a:headEnd/>
                <a:tailEnd/>
              </a:ln>
            </p:spPr>
            <p:txBody>
              <a:bodyPr wrap="none" anchor="ctr"/>
              <a:lstStyle/>
              <a:p>
                <a:endParaRPr lang="en-US"/>
              </a:p>
            </p:txBody>
          </p:sp>
          <p:sp>
            <p:nvSpPr>
              <p:cNvPr id="59465" name="Freeform 57"/>
              <p:cNvSpPr>
                <a:spLocks/>
              </p:cNvSpPr>
              <p:nvPr/>
            </p:nvSpPr>
            <p:spPr bwMode="auto">
              <a:xfrm>
                <a:off x="3562" y="1636"/>
                <a:ext cx="405" cy="200"/>
              </a:xfrm>
              <a:custGeom>
                <a:avLst/>
                <a:gdLst>
                  <a:gd name="T0" fmla="*/ 478 w 83"/>
                  <a:gd name="T1" fmla="*/ 1854 h 41"/>
                  <a:gd name="T2" fmla="*/ 927 w 83"/>
                  <a:gd name="T3" fmla="*/ 1498 h 41"/>
                  <a:gd name="T4" fmla="*/ 2332 w 83"/>
                  <a:gd name="T5" fmla="*/ 688 h 41"/>
                  <a:gd name="T6" fmla="*/ 3025 w 83"/>
                  <a:gd name="T7" fmla="*/ 117 h 41"/>
                  <a:gd name="T8" fmla="*/ 3596 w 83"/>
                  <a:gd name="T9" fmla="*/ 117 h 41"/>
                  <a:gd name="T10" fmla="*/ 3260 w 83"/>
                  <a:gd name="T11" fmla="*/ 478 h 41"/>
                  <a:gd name="T12" fmla="*/ 2669 w 83"/>
                  <a:gd name="T13" fmla="*/ 1049 h 41"/>
                  <a:gd name="T14" fmla="*/ 2669 w 83"/>
                  <a:gd name="T15" fmla="*/ 1405 h 41"/>
                  <a:gd name="T16" fmla="*/ 3260 w 83"/>
                  <a:gd name="T17" fmla="*/ 1166 h 41"/>
                  <a:gd name="T18" fmla="*/ 4523 w 83"/>
                  <a:gd name="T19" fmla="*/ 1737 h 41"/>
                  <a:gd name="T20" fmla="*/ 5002 w 83"/>
                  <a:gd name="T21" fmla="*/ 1854 h 41"/>
                  <a:gd name="T22" fmla="*/ 5119 w 83"/>
                  <a:gd name="T23" fmla="*/ 1976 h 41"/>
                  <a:gd name="T24" fmla="*/ 5690 w 83"/>
                  <a:gd name="T25" fmla="*/ 1498 h 41"/>
                  <a:gd name="T26" fmla="*/ 7427 w 83"/>
                  <a:gd name="T27" fmla="*/ 927 h 41"/>
                  <a:gd name="T28" fmla="*/ 7310 w 83"/>
                  <a:gd name="T29" fmla="*/ 1283 h 41"/>
                  <a:gd name="T30" fmla="*/ 7666 w 83"/>
                  <a:gd name="T31" fmla="*/ 1620 h 41"/>
                  <a:gd name="T32" fmla="*/ 8359 w 83"/>
                  <a:gd name="T33" fmla="*/ 1498 h 41"/>
                  <a:gd name="T34" fmla="*/ 8832 w 83"/>
                  <a:gd name="T35" fmla="*/ 2093 h 41"/>
                  <a:gd name="T36" fmla="*/ 9525 w 83"/>
                  <a:gd name="T37" fmla="*/ 2215 h 41"/>
                  <a:gd name="T38" fmla="*/ 9525 w 83"/>
                  <a:gd name="T39" fmla="*/ 2429 h 41"/>
                  <a:gd name="T40" fmla="*/ 9169 w 83"/>
                  <a:gd name="T41" fmla="*/ 2429 h 41"/>
                  <a:gd name="T42" fmla="*/ 8715 w 83"/>
                  <a:gd name="T43" fmla="*/ 2429 h 41"/>
                  <a:gd name="T44" fmla="*/ 8022 w 83"/>
                  <a:gd name="T45" fmla="*/ 2429 h 41"/>
                  <a:gd name="T46" fmla="*/ 8022 w 83"/>
                  <a:gd name="T47" fmla="*/ 2785 h 41"/>
                  <a:gd name="T48" fmla="*/ 7212 w 83"/>
                  <a:gd name="T49" fmla="*/ 2429 h 41"/>
                  <a:gd name="T50" fmla="*/ 6622 w 83"/>
                  <a:gd name="T51" fmla="*/ 2663 h 41"/>
                  <a:gd name="T52" fmla="*/ 6382 w 83"/>
                  <a:gd name="T53" fmla="*/ 2902 h 41"/>
                  <a:gd name="T54" fmla="*/ 5812 w 83"/>
                  <a:gd name="T55" fmla="*/ 2902 h 41"/>
                  <a:gd name="T56" fmla="*/ 5333 w 83"/>
                  <a:gd name="T57" fmla="*/ 3473 h 41"/>
                  <a:gd name="T58" fmla="*/ 5450 w 83"/>
                  <a:gd name="T59" fmla="*/ 3259 h 41"/>
                  <a:gd name="T60" fmla="*/ 5119 w 83"/>
                  <a:gd name="T61" fmla="*/ 3259 h 41"/>
                  <a:gd name="T62" fmla="*/ 4880 w 83"/>
                  <a:gd name="T63" fmla="*/ 3141 h 41"/>
                  <a:gd name="T64" fmla="*/ 4645 w 83"/>
                  <a:gd name="T65" fmla="*/ 3712 h 41"/>
                  <a:gd name="T66" fmla="*/ 4192 w 83"/>
                  <a:gd name="T67" fmla="*/ 4400 h 41"/>
                  <a:gd name="T68" fmla="*/ 3952 w 83"/>
                  <a:gd name="T69" fmla="*/ 4522 h 41"/>
                  <a:gd name="T70" fmla="*/ 4070 w 83"/>
                  <a:gd name="T71" fmla="*/ 4190 h 41"/>
                  <a:gd name="T72" fmla="*/ 3713 w 83"/>
                  <a:gd name="T73" fmla="*/ 4190 h 41"/>
                  <a:gd name="T74" fmla="*/ 3474 w 83"/>
                  <a:gd name="T75" fmla="*/ 3356 h 41"/>
                  <a:gd name="T76" fmla="*/ 3382 w 83"/>
                  <a:gd name="T77" fmla="*/ 3259 h 41"/>
                  <a:gd name="T78" fmla="*/ 2669 w 83"/>
                  <a:gd name="T79" fmla="*/ 3024 h 41"/>
                  <a:gd name="T80" fmla="*/ 2547 w 83"/>
                  <a:gd name="T81" fmla="*/ 3024 h 41"/>
                  <a:gd name="T82" fmla="*/ 1859 w 83"/>
                  <a:gd name="T83" fmla="*/ 2785 h 41"/>
                  <a:gd name="T84" fmla="*/ 478 w 83"/>
                  <a:gd name="T85" fmla="*/ 2215 h 41"/>
                  <a:gd name="T86" fmla="*/ 0 w 83"/>
                  <a:gd name="T87" fmla="*/ 197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pattFill prst="pct20">
                <a:fgClr>
                  <a:schemeClr val="tx2"/>
                </a:fgClr>
                <a:bgClr>
                  <a:srgbClr val="AA1202"/>
                </a:bgClr>
              </a:pattFill>
              <a:ln w="9525">
                <a:solidFill>
                  <a:schemeClr val="tx1"/>
                </a:solidFill>
                <a:miter lim="800000"/>
                <a:headEnd/>
                <a:tailEnd/>
              </a:ln>
            </p:spPr>
            <p:txBody>
              <a:bodyPr wrap="none" anchor="ctr"/>
              <a:lstStyle/>
              <a:p>
                <a:endParaRPr lang="en-US"/>
              </a:p>
            </p:txBody>
          </p:sp>
        </p:grpSp>
        <p:sp>
          <p:nvSpPr>
            <p:cNvPr id="59445" name="Freeform 58"/>
            <p:cNvSpPr>
              <a:spLocks/>
            </p:cNvSpPr>
            <p:nvPr/>
          </p:nvSpPr>
          <p:spPr bwMode="auto">
            <a:xfrm>
              <a:off x="6159500" y="2917825"/>
              <a:ext cx="327025"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46" name="Freeform 59" descr="75%"/>
            <p:cNvSpPr>
              <a:spLocks/>
            </p:cNvSpPr>
            <p:nvPr/>
          </p:nvSpPr>
          <p:spPr bwMode="auto">
            <a:xfrm>
              <a:off x="6721475" y="3730625"/>
              <a:ext cx="560388"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pattFill prst="pct20">
              <a:fgClr>
                <a:schemeClr val="tx2"/>
              </a:fgClr>
              <a:bgClr>
                <a:srgbClr val="AA1202"/>
              </a:bgClr>
            </a:pattFill>
            <a:ln w="9525">
              <a:solidFill>
                <a:schemeClr val="tx1"/>
              </a:solidFill>
              <a:miter lim="800000"/>
              <a:headEnd/>
              <a:tailEnd/>
            </a:ln>
          </p:spPr>
          <p:txBody>
            <a:bodyPr wrap="none" anchor="ctr"/>
            <a:lstStyle/>
            <a:p>
              <a:endParaRPr lang="en-US"/>
            </a:p>
          </p:txBody>
        </p:sp>
        <p:sp>
          <p:nvSpPr>
            <p:cNvPr id="59447" name="Freeform 60"/>
            <p:cNvSpPr>
              <a:spLocks/>
            </p:cNvSpPr>
            <p:nvPr/>
          </p:nvSpPr>
          <p:spPr bwMode="auto">
            <a:xfrm>
              <a:off x="6467475" y="3784600"/>
              <a:ext cx="596900"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48" name="Freeform 61"/>
            <p:cNvSpPr>
              <a:spLocks/>
            </p:cNvSpPr>
            <p:nvPr/>
          </p:nvSpPr>
          <p:spPr bwMode="auto">
            <a:xfrm>
              <a:off x="7029450" y="3041650"/>
              <a:ext cx="506413"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49" name="Freeform 62"/>
            <p:cNvSpPr>
              <a:spLocks/>
            </p:cNvSpPr>
            <p:nvPr/>
          </p:nvSpPr>
          <p:spPr bwMode="auto">
            <a:xfrm>
              <a:off x="7413625" y="3017838"/>
              <a:ext cx="122238"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50" name="Freeform 63"/>
            <p:cNvSpPr>
              <a:spLocks/>
            </p:cNvSpPr>
            <p:nvPr/>
          </p:nvSpPr>
          <p:spPr bwMode="auto">
            <a:xfrm>
              <a:off x="7445375" y="2801938"/>
              <a:ext cx="153988"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51" name="Freeform 64"/>
            <p:cNvSpPr>
              <a:spLocks/>
            </p:cNvSpPr>
            <p:nvPr/>
          </p:nvSpPr>
          <p:spPr bwMode="auto">
            <a:xfrm>
              <a:off x="7583488" y="2654300"/>
              <a:ext cx="187325"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52" name="Freeform 65"/>
            <p:cNvSpPr>
              <a:spLocks/>
            </p:cNvSpPr>
            <p:nvPr/>
          </p:nvSpPr>
          <p:spPr bwMode="auto">
            <a:xfrm>
              <a:off x="7575550" y="2522538"/>
              <a:ext cx="368300"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53" name="Freeform 66"/>
            <p:cNvSpPr>
              <a:spLocks/>
            </p:cNvSpPr>
            <p:nvPr/>
          </p:nvSpPr>
          <p:spPr bwMode="auto">
            <a:xfrm>
              <a:off x="7747000" y="2638425"/>
              <a:ext cx="96838"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54" name="Freeform 67"/>
            <p:cNvSpPr>
              <a:spLocks/>
            </p:cNvSpPr>
            <p:nvPr/>
          </p:nvSpPr>
          <p:spPr bwMode="auto">
            <a:xfrm>
              <a:off x="7640638" y="2212975"/>
              <a:ext cx="17145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ED4213"/>
            </a:solidFill>
            <a:ln w="12700" cmpd="sng">
              <a:solidFill>
                <a:schemeClr val="tx1"/>
              </a:solidFill>
              <a:prstDash val="solid"/>
              <a:round/>
              <a:headEnd/>
              <a:tailEnd/>
            </a:ln>
          </p:spPr>
          <p:txBody>
            <a:bodyPr/>
            <a:lstStyle/>
            <a:p>
              <a:endParaRPr lang="en-US"/>
            </a:p>
          </p:txBody>
        </p:sp>
        <p:grpSp>
          <p:nvGrpSpPr>
            <p:cNvPr id="59455" name="Group 68"/>
            <p:cNvGrpSpPr>
              <a:grpSpLocks/>
            </p:cNvGrpSpPr>
            <p:nvPr/>
          </p:nvGrpSpPr>
          <p:grpSpPr bwMode="auto">
            <a:xfrm>
              <a:off x="3159125" y="4589463"/>
              <a:ext cx="1044575" cy="635000"/>
              <a:chOff x="1991" y="3321"/>
              <a:chExt cx="361" cy="231"/>
            </a:xfrm>
          </p:grpSpPr>
          <p:sp>
            <p:nvSpPr>
              <p:cNvPr id="59456" name="Freeform 69"/>
              <p:cNvSpPr>
                <a:spLocks/>
              </p:cNvSpPr>
              <p:nvPr/>
            </p:nvSpPr>
            <p:spPr bwMode="auto">
              <a:xfrm>
                <a:off x="2274" y="3459"/>
                <a:ext cx="78" cy="93"/>
              </a:xfrm>
              <a:custGeom>
                <a:avLst/>
                <a:gdLst>
                  <a:gd name="T0" fmla="*/ 0 w 16"/>
                  <a:gd name="T1" fmla="*/ 813 h 19"/>
                  <a:gd name="T2" fmla="*/ 117 w 16"/>
                  <a:gd name="T3" fmla="*/ 1532 h 19"/>
                  <a:gd name="T4" fmla="*/ 117 w 16"/>
                  <a:gd name="T5" fmla="*/ 1870 h 19"/>
                  <a:gd name="T6" fmla="*/ 687 w 16"/>
                  <a:gd name="T7" fmla="*/ 2227 h 19"/>
                  <a:gd name="T8" fmla="*/ 926 w 16"/>
                  <a:gd name="T9" fmla="*/ 1870 h 19"/>
                  <a:gd name="T10" fmla="*/ 1853 w 16"/>
                  <a:gd name="T11" fmla="*/ 1292 h 19"/>
                  <a:gd name="T12" fmla="*/ 1497 w 16"/>
                  <a:gd name="T13" fmla="*/ 573 h 19"/>
                  <a:gd name="T14" fmla="*/ 356 w 16"/>
                  <a:gd name="T15" fmla="*/ 0 h 19"/>
                  <a:gd name="T16" fmla="*/ 356 w 16"/>
                  <a:gd name="T17" fmla="*/ 573 h 19"/>
                  <a:gd name="T18" fmla="*/ 0 w 16"/>
                  <a:gd name="T19" fmla="*/ 813 h 19"/>
                  <a:gd name="T20" fmla="*/ 0 w 16"/>
                  <a:gd name="T21" fmla="*/ 8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57" name="Freeform 70"/>
              <p:cNvSpPr>
                <a:spLocks/>
              </p:cNvSpPr>
              <p:nvPr/>
            </p:nvSpPr>
            <p:spPr bwMode="auto">
              <a:xfrm>
                <a:off x="2235" y="3409"/>
                <a:ext cx="44" cy="29"/>
              </a:xfrm>
              <a:custGeom>
                <a:avLst/>
                <a:gdLst>
                  <a:gd name="T0" fmla="*/ 357 w 9"/>
                  <a:gd name="T1" fmla="*/ 677 h 6"/>
                  <a:gd name="T2" fmla="*/ 934 w 9"/>
                  <a:gd name="T3" fmla="*/ 677 h 6"/>
                  <a:gd name="T4" fmla="*/ 1051 w 9"/>
                  <a:gd name="T5" fmla="*/ 348 h 6"/>
                  <a:gd name="T6" fmla="*/ 572 w 9"/>
                  <a:gd name="T7" fmla="*/ 232 h 6"/>
                  <a:gd name="T8" fmla="*/ 357 w 9"/>
                  <a:gd name="T9" fmla="*/ 232 h 6"/>
                  <a:gd name="T10" fmla="*/ 240 w 9"/>
                  <a:gd name="T11" fmla="*/ 0 h 6"/>
                  <a:gd name="T12" fmla="*/ 0 w 9"/>
                  <a:gd name="T13" fmla="*/ 232 h 6"/>
                  <a:gd name="T14" fmla="*/ 240 w 9"/>
                  <a:gd name="T15" fmla="*/ 561 h 6"/>
                  <a:gd name="T16" fmla="*/ 357 w 9"/>
                  <a:gd name="T17" fmla="*/ 677 h 6"/>
                  <a:gd name="T18" fmla="*/ 357 w 9"/>
                  <a:gd name="T19" fmla="*/ 67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58" name="Freeform 71"/>
              <p:cNvSpPr>
                <a:spLocks/>
              </p:cNvSpPr>
              <p:nvPr/>
            </p:nvSpPr>
            <p:spPr bwMode="auto">
              <a:xfrm>
                <a:off x="2225" y="3438"/>
                <a:ext cx="20" cy="10"/>
              </a:xfrm>
              <a:custGeom>
                <a:avLst/>
                <a:gdLst>
                  <a:gd name="T0" fmla="*/ 0 w 4"/>
                  <a:gd name="T1" fmla="*/ 250 h 2"/>
                  <a:gd name="T2" fmla="*/ 500 w 4"/>
                  <a:gd name="T3" fmla="*/ 0 h 2"/>
                  <a:gd name="T4" fmla="*/ 500 w 4"/>
                  <a:gd name="T5" fmla="*/ 250 h 2"/>
                  <a:gd name="T6" fmla="*/ 0 w 4"/>
                  <a:gd name="T7" fmla="*/ 250 h 2"/>
                  <a:gd name="T8" fmla="*/ 0 w 4"/>
                  <a:gd name="T9" fmla="*/ 2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59" name="Freeform 72"/>
              <p:cNvSpPr>
                <a:spLocks/>
              </p:cNvSpPr>
              <p:nvPr/>
            </p:nvSpPr>
            <p:spPr bwMode="auto">
              <a:xfrm>
                <a:off x="2211" y="3419"/>
                <a:ext cx="19" cy="14"/>
              </a:xfrm>
              <a:custGeom>
                <a:avLst/>
                <a:gdLst>
                  <a:gd name="T0" fmla="*/ 223 w 4"/>
                  <a:gd name="T1" fmla="*/ 0 h 3"/>
                  <a:gd name="T2" fmla="*/ 223 w 4"/>
                  <a:gd name="T3" fmla="*/ 0 h 3"/>
                  <a:gd name="T4" fmla="*/ 314 w 4"/>
                  <a:gd name="T5" fmla="*/ 0 h 3"/>
                  <a:gd name="T6" fmla="*/ 314 w 4"/>
                  <a:gd name="T7" fmla="*/ 0 h 3"/>
                  <a:gd name="T8" fmla="*/ 314 w 4"/>
                  <a:gd name="T9" fmla="*/ 0 h 3"/>
                  <a:gd name="T10" fmla="*/ 314 w 4"/>
                  <a:gd name="T11" fmla="*/ 107 h 3"/>
                  <a:gd name="T12" fmla="*/ 314 w 4"/>
                  <a:gd name="T13" fmla="*/ 107 h 3"/>
                  <a:gd name="T14" fmla="*/ 314 w 4"/>
                  <a:gd name="T15" fmla="*/ 107 h 3"/>
                  <a:gd name="T16" fmla="*/ 428 w 4"/>
                  <a:gd name="T17" fmla="*/ 107 h 3"/>
                  <a:gd name="T18" fmla="*/ 314 w 4"/>
                  <a:gd name="T19" fmla="*/ 196 h 3"/>
                  <a:gd name="T20" fmla="*/ 314 w 4"/>
                  <a:gd name="T21" fmla="*/ 196 h 3"/>
                  <a:gd name="T22" fmla="*/ 314 w 4"/>
                  <a:gd name="T23" fmla="*/ 196 h 3"/>
                  <a:gd name="T24" fmla="*/ 314 w 4"/>
                  <a:gd name="T25" fmla="*/ 303 h 3"/>
                  <a:gd name="T26" fmla="*/ 314 w 4"/>
                  <a:gd name="T27" fmla="*/ 303 h 3"/>
                  <a:gd name="T28" fmla="*/ 314 w 4"/>
                  <a:gd name="T29" fmla="*/ 303 h 3"/>
                  <a:gd name="T30" fmla="*/ 223 w 4"/>
                  <a:gd name="T31" fmla="*/ 303 h 3"/>
                  <a:gd name="T32" fmla="*/ 223 w 4"/>
                  <a:gd name="T33" fmla="*/ 303 h 3"/>
                  <a:gd name="T34" fmla="*/ 223 w 4"/>
                  <a:gd name="T35" fmla="*/ 303 h 3"/>
                  <a:gd name="T36" fmla="*/ 114 w 4"/>
                  <a:gd name="T37" fmla="*/ 303 h 3"/>
                  <a:gd name="T38" fmla="*/ 114 w 4"/>
                  <a:gd name="T39" fmla="*/ 303 h 3"/>
                  <a:gd name="T40" fmla="*/ 114 w 4"/>
                  <a:gd name="T41" fmla="*/ 303 h 3"/>
                  <a:gd name="T42" fmla="*/ 114 w 4"/>
                  <a:gd name="T43" fmla="*/ 196 h 3"/>
                  <a:gd name="T44" fmla="*/ 0 w 4"/>
                  <a:gd name="T45" fmla="*/ 196 h 3"/>
                  <a:gd name="T46" fmla="*/ 0 w 4"/>
                  <a:gd name="T47" fmla="*/ 196 h 3"/>
                  <a:gd name="T48" fmla="*/ 0 w 4"/>
                  <a:gd name="T49" fmla="*/ 107 h 3"/>
                  <a:gd name="T50" fmla="*/ 0 w 4"/>
                  <a:gd name="T51" fmla="*/ 107 h 3"/>
                  <a:gd name="T52" fmla="*/ 0 w 4"/>
                  <a:gd name="T53" fmla="*/ 107 h 3"/>
                  <a:gd name="T54" fmla="*/ 114 w 4"/>
                  <a:gd name="T55" fmla="*/ 107 h 3"/>
                  <a:gd name="T56" fmla="*/ 114 w 4"/>
                  <a:gd name="T57" fmla="*/ 0 h 3"/>
                  <a:gd name="T58" fmla="*/ 114 w 4"/>
                  <a:gd name="T59" fmla="*/ 0 h 3"/>
                  <a:gd name="T60" fmla="*/ 114 w 4"/>
                  <a:gd name="T61" fmla="*/ 0 h 3"/>
                  <a:gd name="T62" fmla="*/ 223 w 4"/>
                  <a:gd name="T63" fmla="*/ 0 h 3"/>
                  <a:gd name="T64" fmla="*/ 223 w 4"/>
                  <a:gd name="T65" fmla="*/ 0 h 3"/>
                  <a:gd name="T66" fmla="*/ 223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60" name="Freeform 73"/>
              <p:cNvSpPr>
                <a:spLocks/>
              </p:cNvSpPr>
              <p:nvPr/>
            </p:nvSpPr>
            <p:spPr bwMode="auto">
              <a:xfrm>
                <a:off x="2186" y="3394"/>
                <a:ext cx="39" cy="15"/>
              </a:xfrm>
              <a:custGeom>
                <a:avLst/>
                <a:gdLst>
                  <a:gd name="T0" fmla="*/ 0 w 8"/>
                  <a:gd name="T1" fmla="*/ 375 h 3"/>
                  <a:gd name="T2" fmla="*/ 809 w 8"/>
                  <a:gd name="T3" fmla="*/ 375 h 3"/>
                  <a:gd name="T4" fmla="*/ 926 w 8"/>
                  <a:gd name="T5" fmla="*/ 0 h 3"/>
                  <a:gd name="T6" fmla="*/ 239 w 8"/>
                  <a:gd name="T7" fmla="*/ 0 h 3"/>
                  <a:gd name="T8" fmla="*/ 0 w 8"/>
                  <a:gd name="T9" fmla="*/ 375 h 3"/>
                  <a:gd name="T10" fmla="*/ 0 w 8"/>
                  <a:gd name="T11" fmla="*/ 3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61" name="Freeform 74"/>
              <p:cNvSpPr>
                <a:spLocks/>
              </p:cNvSpPr>
              <p:nvPr/>
            </p:nvSpPr>
            <p:spPr bwMode="auto">
              <a:xfrm>
                <a:off x="2026" y="3321"/>
                <a:ext cx="38" cy="24"/>
              </a:xfrm>
              <a:custGeom>
                <a:avLst/>
                <a:gdLst>
                  <a:gd name="T0" fmla="*/ 0 w 8"/>
                  <a:gd name="T1" fmla="*/ 437 h 5"/>
                  <a:gd name="T2" fmla="*/ 314 w 8"/>
                  <a:gd name="T3" fmla="*/ 552 h 5"/>
                  <a:gd name="T4" fmla="*/ 632 w 8"/>
                  <a:gd name="T5" fmla="*/ 552 h 5"/>
                  <a:gd name="T6" fmla="*/ 855 w 8"/>
                  <a:gd name="T7" fmla="*/ 230 h 5"/>
                  <a:gd name="T8" fmla="*/ 542 w 8"/>
                  <a:gd name="T9" fmla="*/ 0 h 5"/>
                  <a:gd name="T10" fmla="*/ 114 w 8"/>
                  <a:gd name="T11" fmla="*/ 230 h 5"/>
                  <a:gd name="T12" fmla="*/ 0 w 8"/>
                  <a:gd name="T13" fmla="*/ 437 h 5"/>
                  <a:gd name="T14" fmla="*/ 0 w 8"/>
                  <a:gd name="T15" fmla="*/ 43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62" name="Freeform 75"/>
              <p:cNvSpPr>
                <a:spLocks/>
              </p:cNvSpPr>
              <p:nvPr/>
            </p:nvSpPr>
            <p:spPr bwMode="auto">
              <a:xfrm>
                <a:off x="1991" y="3321"/>
                <a:ext cx="20" cy="24"/>
              </a:xfrm>
              <a:custGeom>
                <a:avLst/>
                <a:gdLst>
                  <a:gd name="T0" fmla="*/ 0 w 4"/>
                  <a:gd name="T1" fmla="*/ 552 h 5"/>
                  <a:gd name="T2" fmla="*/ 500 w 4"/>
                  <a:gd name="T3" fmla="*/ 230 h 5"/>
                  <a:gd name="T4" fmla="*/ 500 w 4"/>
                  <a:gd name="T5" fmla="*/ 0 h 5"/>
                  <a:gd name="T6" fmla="*/ 0 w 4"/>
                  <a:gd name="T7" fmla="*/ 437 h 5"/>
                  <a:gd name="T8" fmla="*/ 0 w 4"/>
                  <a:gd name="T9" fmla="*/ 552 h 5"/>
                  <a:gd name="T10" fmla="*/ 0 w 4"/>
                  <a:gd name="T11" fmla="*/ 552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63" name="Freeform 76"/>
              <p:cNvSpPr>
                <a:spLocks/>
              </p:cNvSpPr>
              <p:nvPr/>
            </p:nvSpPr>
            <p:spPr bwMode="auto">
              <a:xfrm>
                <a:off x="2128" y="3360"/>
                <a:ext cx="39" cy="34"/>
              </a:xfrm>
              <a:custGeom>
                <a:avLst/>
                <a:gdLst>
                  <a:gd name="T0" fmla="*/ 356 w 8"/>
                  <a:gd name="T1" fmla="*/ 801 h 7"/>
                  <a:gd name="T2" fmla="*/ 926 w 8"/>
                  <a:gd name="T3" fmla="*/ 801 h 7"/>
                  <a:gd name="T4" fmla="*/ 926 w 8"/>
                  <a:gd name="T5" fmla="*/ 447 h 7"/>
                  <a:gd name="T6" fmla="*/ 473 w 8"/>
                  <a:gd name="T7" fmla="*/ 0 h 7"/>
                  <a:gd name="T8" fmla="*/ 0 w 8"/>
                  <a:gd name="T9" fmla="*/ 238 h 7"/>
                  <a:gd name="T10" fmla="*/ 356 w 8"/>
                  <a:gd name="T11" fmla="*/ 801 h 7"/>
                  <a:gd name="T12" fmla="*/ 356 w 8"/>
                  <a:gd name="T13" fmla="*/ 801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FFC66D"/>
              </a:solidFill>
              <a:ln w="12700" cmpd="sng">
                <a:solidFill>
                  <a:schemeClr val="tx1"/>
                </a:solidFill>
                <a:prstDash val="solid"/>
                <a:round/>
                <a:headEnd/>
                <a:tailEnd/>
              </a:ln>
            </p:spPr>
            <p:txBody>
              <a:bodyPr/>
              <a:lstStyle/>
              <a:p>
                <a:endParaRPr lang="en-US"/>
              </a:p>
            </p:txBody>
          </p:sp>
        </p:grpSp>
      </p:grpSp>
      <p:sp>
        <p:nvSpPr>
          <p:cNvPr id="59395" name="Rectangle 77"/>
          <p:cNvSpPr>
            <a:spLocks noGrp="1" noChangeArrowheads="1"/>
          </p:cNvSpPr>
          <p:nvPr>
            <p:ph type="title"/>
          </p:nvPr>
        </p:nvSpPr>
        <p:spPr>
          <a:xfrm>
            <a:off x="0" y="242888"/>
            <a:ext cx="9144000" cy="1143000"/>
          </a:xfrm>
        </p:spPr>
        <p:txBody>
          <a:bodyPr/>
          <a:lstStyle/>
          <a:p>
            <a:pPr eaLnBrk="1" hangingPunct="1"/>
            <a:r>
              <a:rPr lang="en-US" altLang="en-US" sz="2400" dirty="0" smtClean="0"/>
              <a:t>Obesity Trends* Among </a:t>
            </a:r>
            <a:r>
              <a:rPr lang="en-US" altLang="en-US" sz="2400" u="sng" dirty="0" smtClean="0"/>
              <a:t>U.S. Adults</a:t>
            </a:r>
            <a:r>
              <a:rPr lang="en-US" altLang="en-US" sz="2400" dirty="0" smtClean="0"/>
              <a:t/>
            </a:r>
            <a:br>
              <a:rPr lang="en-US" altLang="en-US" sz="2400" dirty="0" smtClean="0"/>
            </a:br>
            <a:r>
              <a:rPr lang="en-US" altLang="en-US" sz="2400" dirty="0" smtClean="0">
                <a:solidFill>
                  <a:srgbClr val="DE3021"/>
                </a:solidFill>
              </a:rPr>
              <a:t>BRFSS, 2010</a:t>
            </a:r>
          </a:p>
        </p:txBody>
      </p:sp>
      <p:sp>
        <p:nvSpPr>
          <p:cNvPr id="59396" name="Text Box 78"/>
          <p:cNvSpPr txBox="1">
            <a:spLocks noChangeArrowheads="1"/>
          </p:cNvSpPr>
          <p:nvPr/>
        </p:nvSpPr>
        <p:spPr bwMode="auto">
          <a:xfrm>
            <a:off x="2119489" y="1200151"/>
            <a:ext cx="55194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altLang="en-US" sz="1400" b="1">
                <a:solidFill>
                  <a:srgbClr val="000000"/>
                </a:solidFill>
                <a:latin typeface="Verdana" pitchFamily="34" charset="0"/>
              </a:rPr>
              <a:t>(*BMI ≥30, or ~ 30 lbs. overweight for 5’ 4” person)</a:t>
            </a:r>
          </a:p>
        </p:txBody>
      </p:sp>
      <p:sp>
        <p:nvSpPr>
          <p:cNvPr id="59397" name="Text Box 79"/>
          <p:cNvSpPr txBox="1">
            <a:spLocks noChangeArrowheads="1"/>
          </p:cNvSpPr>
          <p:nvPr/>
        </p:nvSpPr>
        <p:spPr bwMode="auto">
          <a:xfrm>
            <a:off x="653345" y="5894388"/>
            <a:ext cx="7240411"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r>
              <a:rPr lang="en-US" altLang="en-US" sz="1400" b="1">
                <a:solidFill>
                  <a:srgbClr val="000000"/>
                </a:solidFill>
                <a:latin typeface="Arial Narrow" pitchFamily="34" charset="0"/>
              </a:rPr>
              <a:t> No Data          &lt;10%           10%–14%	    15%–19%           20%–24%          25%–29%           ≥30%</a:t>
            </a:r>
            <a:r>
              <a:rPr lang="en-US" altLang="en-US" sz="1400">
                <a:solidFill>
                  <a:srgbClr val="000000"/>
                </a:solidFill>
                <a:latin typeface="Arial Narrow" pitchFamily="34" charset="0"/>
              </a:rPr>
              <a:t> </a:t>
            </a:r>
          </a:p>
        </p:txBody>
      </p:sp>
      <p:sp>
        <p:nvSpPr>
          <p:cNvPr id="59398" name="Rectangle 80"/>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59399" name="Rectangle 81"/>
          <p:cNvSpPr>
            <a:spLocks noChangeArrowheads="1"/>
          </p:cNvSpPr>
          <p:nvPr/>
        </p:nvSpPr>
        <p:spPr bwMode="auto">
          <a:xfrm>
            <a:off x="1467556" y="5953125"/>
            <a:ext cx="208844" cy="234950"/>
          </a:xfrm>
          <a:prstGeom prst="rect">
            <a:avLst/>
          </a:prstGeom>
          <a:solidFill>
            <a:srgbClr val="99CCFF"/>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59400" name="Rectangle 82"/>
          <p:cNvSpPr>
            <a:spLocks noChangeArrowheads="1"/>
          </p:cNvSpPr>
          <p:nvPr/>
        </p:nvSpPr>
        <p:spPr bwMode="auto">
          <a:xfrm>
            <a:off x="2305756" y="5951538"/>
            <a:ext cx="208844" cy="234950"/>
          </a:xfrm>
          <a:prstGeom prst="rect">
            <a:avLst/>
          </a:prstGeom>
          <a:solidFill>
            <a:srgbClr val="6699FF"/>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pPr algn="ctr"/>
            <a:endParaRPr lang="en-US" altLang="en-US">
              <a:solidFill>
                <a:srgbClr val="000000"/>
              </a:solidFill>
            </a:endParaRPr>
          </a:p>
        </p:txBody>
      </p:sp>
      <p:sp>
        <p:nvSpPr>
          <p:cNvPr id="59401" name="Rectangle 83"/>
          <p:cNvSpPr>
            <a:spLocks noChangeArrowheads="1"/>
          </p:cNvSpPr>
          <p:nvPr/>
        </p:nvSpPr>
        <p:spPr bwMode="auto">
          <a:xfrm>
            <a:off x="3372556" y="5961063"/>
            <a:ext cx="208844" cy="234950"/>
          </a:xfrm>
          <a:prstGeom prst="rect">
            <a:avLst/>
          </a:prstGeom>
          <a:solidFill>
            <a:srgbClr val="0000A0"/>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59402" name="Rectangle 84"/>
          <p:cNvSpPr>
            <a:spLocks noChangeArrowheads="1"/>
          </p:cNvSpPr>
          <p:nvPr/>
        </p:nvSpPr>
        <p:spPr bwMode="auto">
          <a:xfrm>
            <a:off x="5506156" y="5948363"/>
            <a:ext cx="208844" cy="234950"/>
          </a:xfrm>
          <a:prstGeom prst="rect">
            <a:avLst/>
          </a:prstGeom>
          <a:solidFill>
            <a:srgbClr val="ED4213"/>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59403" name="Rectangle 85"/>
          <p:cNvSpPr>
            <a:spLocks noChangeArrowheads="1"/>
          </p:cNvSpPr>
          <p:nvPr/>
        </p:nvSpPr>
        <p:spPr bwMode="auto">
          <a:xfrm>
            <a:off x="4439356" y="5945188"/>
            <a:ext cx="208844" cy="234950"/>
          </a:xfrm>
          <a:prstGeom prst="rect">
            <a:avLst/>
          </a:prstGeom>
          <a:solidFill>
            <a:srgbClr val="FFC66D"/>
          </a:solid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59404" name="Rectangle 86"/>
          <p:cNvSpPr>
            <a:spLocks noChangeArrowheads="1"/>
          </p:cNvSpPr>
          <p:nvPr/>
        </p:nvSpPr>
        <p:spPr bwMode="auto">
          <a:xfrm>
            <a:off x="395110" y="5892800"/>
            <a:ext cx="7377289"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
        <p:nvSpPr>
          <p:cNvPr id="59405" name="Rectangle 87" descr="20%"/>
          <p:cNvSpPr>
            <a:spLocks noChangeArrowheads="1"/>
          </p:cNvSpPr>
          <p:nvPr/>
        </p:nvSpPr>
        <p:spPr bwMode="auto">
          <a:xfrm>
            <a:off x="6649156" y="5948363"/>
            <a:ext cx="208844" cy="234950"/>
          </a:xfrm>
          <a:prstGeom prst="rect">
            <a:avLst/>
          </a:prstGeom>
          <a:pattFill prst="pct20">
            <a:fgClr>
              <a:schemeClr val="tx2"/>
            </a:fgClr>
            <a:bgClr>
              <a:srgbClr val="AA1202"/>
            </a:bgClr>
          </a:pattFill>
          <a:ln w="9525">
            <a:solidFill>
              <a:schemeClr val="tx1"/>
            </a:solidFill>
            <a:miter lim="800000"/>
            <a:headEnd/>
            <a:tailEnd/>
          </a:ln>
        </p:spPr>
        <p:txBody>
          <a:bodyPr wrap="none" anchor="ctr"/>
          <a:lstStyle>
            <a:lvl1pPr eaLnBrk="0" hangingPunct="0">
              <a:defRPr sz="2400">
                <a:solidFill>
                  <a:schemeClr val="tx1"/>
                </a:solidFill>
                <a:latin typeface="Times New Roman" pitchFamily="18" charset="0"/>
              </a:defRPr>
            </a:lvl1pPr>
            <a:lvl2pPr marL="742950" indent="-285750" eaLnBrk="0" hangingPunct="0">
              <a:defRPr sz="2400">
                <a:solidFill>
                  <a:schemeClr val="tx1"/>
                </a:solidFill>
                <a:latin typeface="Times New Roman" pitchFamily="18" charset="0"/>
              </a:defRPr>
            </a:lvl2pPr>
            <a:lvl3pPr marL="1143000" indent="-228600" eaLnBrk="0" hangingPunct="0">
              <a:defRPr sz="2400">
                <a:solidFill>
                  <a:schemeClr val="tx1"/>
                </a:solidFill>
                <a:latin typeface="Times New Roman" pitchFamily="18" charset="0"/>
              </a:defRPr>
            </a:lvl3pPr>
            <a:lvl4pPr marL="1600200" indent="-228600" eaLnBrk="0" hangingPunct="0">
              <a:defRPr sz="2400">
                <a:solidFill>
                  <a:schemeClr val="tx1"/>
                </a:solidFill>
                <a:latin typeface="Times New Roman" pitchFamily="18" charset="0"/>
              </a:defRPr>
            </a:lvl4pPr>
            <a:lvl5pPr marL="2057400" indent="-228600" eaLnBrk="0" hangingPunct="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endParaRPr lang="en-US" altLang="en-US">
              <a:solidFill>
                <a:srgbClr val="000000"/>
              </a:solidFill>
            </a:endParaRPr>
          </a:p>
        </p:txBody>
      </p:sp>
    </p:spTree>
    <p:extLst>
      <p:ext uri="{BB962C8B-B14F-4D97-AF65-F5344CB8AC3E}">
        <p14:creationId xmlns:p14="http://schemas.microsoft.com/office/powerpoint/2010/main" val="22748997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886200" y="4343400"/>
            <a:ext cx="3258249" cy="1600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p:txBody>
          <a:bodyPr/>
          <a:lstStyle/>
          <a:p>
            <a:r>
              <a:rPr lang="en-US" dirty="0" smtClean="0"/>
              <a:t>A Legacy of Lifestyle</a:t>
            </a:r>
            <a:endParaRPr lang="en-US" dirty="0"/>
          </a:p>
        </p:txBody>
      </p:sp>
      <p:sp>
        <p:nvSpPr>
          <p:cNvPr id="3" name="Content Placeholder 2"/>
          <p:cNvSpPr>
            <a:spLocks noGrp="1"/>
          </p:cNvSpPr>
          <p:nvPr>
            <p:ph idx="1"/>
          </p:nvPr>
        </p:nvSpPr>
        <p:spPr>
          <a:xfrm>
            <a:off x="381000" y="1981200"/>
            <a:ext cx="7620000" cy="1676400"/>
          </a:xfrm>
        </p:spPr>
        <p:txBody>
          <a:bodyPr>
            <a:normAutofit/>
          </a:bodyPr>
          <a:lstStyle/>
          <a:p>
            <a:endParaRPr lang="en-US" dirty="0"/>
          </a:p>
          <a:p>
            <a:pPr marL="114300" indent="0">
              <a:buNone/>
            </a:pPr>
            <a:r>
              <a:rPr lang="en-US" sz="3200" dirty="0" smtClean="0"/>
              <a:t>“A process of sharing how you live out your values with the generations that follow” </a:t>
            </a:r>
            <a:r>
              <a:rPr lang="en-US" sz="1100" dirty="0" smtClean="0"/>
              <a:t>ML</a:t>
            </a:r>
          </a:p>
        </p:txBody>
      </p:sp>
    </p:spTree>
    <p:extLst>
      <p:ext uri="{BB962C8B-B14F-4D97-AF65-F5344CB8AC3E}">
        <p14:creationId xmlns:p14="http://schemas.microsoft.com/office/powerpoint/2010/main" val="896650407"/>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0"/>
            <a:ext cx="7620000" cy="1143000"/>
          </a:xfrm>
        </p:spPr>
        <p:txBody>
          <a:bodyPr/>
          <a:lstStyle/>
          <a:p>
            <a:r>
              <a:rPr lang="en-US" sz="2400" dirty="0" smtClean="0"/>
              <a:t>2011 Report by UCLA </a:t>
            </a:r>
            <a:r>
              <a:rPr lang="en-US" sz="2400" dirty="0"/>
              <a:t>Center for Health Policy Research and the California Center for Public Health Advocacy.</a:t>
            </a:r>
          </a:p>
        </p:txBody>
      </p:sp>
      <p:pic>
        <p:nvPicPr>
          <p:cNvPr id="7" name="Content Placeholder 6" descr="Screen Clipping"/>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304800" y="990600"/>
            <a:ext cx="7771380" cy="5848103"/>
          </a:xfrm>
        </p:spPr>
      </p:pic>
    </p:spTree>
    <p:extLst>
      <p:ext uri="{BB962C8B-B14F-4D97-AF65-F5344CB8AC3E}">
        <p14:creationId xmlns:p14="http://schemas.microsoft.com/office/powerpoint/2010/main" val="3323799297"/>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76200"/>
            <a:ext cx="7620000" cy="1143000"/>
          </a:xfrm>
        </p:spPr>
        <p:txBody>
          <a:bodyPr/>
          <a:lstStyle/>
          <a:p>
            <a:r>
              <a:rPr lang="en-US" dirty="0" smtClean="0"/>
              <a:t>The World is following us!</a:t>
            </a:r>
            <a:endParaRPr lang="en-US" dirty="0"/>
          </a:p>
        </p:txBody>
      </p:sp>
      <p:pic>
        <p:nvPicPr>
          <p:cNvPr id="205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623" y="990600"/>
            <a:ext cx="8189611" cy="54864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331592603"/>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685800"/>
            <a:ext cx="8382000" cy="1752600"/>
          </a:xfrm>
        </p:spPr>
        <p:txBody>
          <a:bodyPr/>
          <a:lstStyle/>
          <a:p>
            <a:pPr marL="114300" indent="0"/>
            <a:r>
              <a:rPr lang="en-US" sz="4500" b="1" dirty="0"/>
              <a:t>4</a:t>
            </a:r>
            <a:r>
              <a:rPr lang="en-US" sz="4500" b="1" dirty="0" smtClean="0"/>
              <a:t>. </a:t>
            </a:r>
            <a:r>
              <a:rPr lang="en-US" sz="4500" b="1" dirty="0"/>
              <a:t>How do our children form their lifestyles</a:t>
            </a:r>
            <a:r>
              <a:rPr lang="en-US" sz="4500" b="1" dirty="0" smtClean="0"/>
              <a:t>?</a:t>
            </a:r>
            <a:br>
              <a:rPr lang="en-US" sz="4500" b="1" dirty="0" smtClean="0"/>
            </a:br>
            <a:r>
              <a:rPr lang="en-US" sz="4500" b="1" dirty="0" smtClean="0"/>
              <a:t>	</a:t>
            </a:r>
            <a:r>
              <a:rPr lang="en-US" sz="3500" b="1" dirty="0" smtClean="0"/>
              <a:t>A</a:t>
            </a:r>
            <a:r>
              <a:rPr lang="en-US" sz="3500" b="1" dirty="0"/>
              <a:t>. Genetically</a:t>
            </a:r>
            <a:br>
              <a:rPr lang="en-US" sz="3500" b="1" dirty="0"/>
            </a:br>
            <a:r>
              <a:rPr lang="en-US" sz="3500" b="1" dirty="0" smtClean="0"/>
              <a:t>	B</a:t>
            </a:r>
            <a:r>
              <a:rPr lang="en-US" sz="3500" b="1" dirty="0"/>
              <a:t>. Developmentally</a:t>
            </a:r>
          </a:p>
        </p:txBody>
      </p:sp>
      <p:pic>
        <p:nvPicPr>
          <p:cNvPr id="4099"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l="14075" t="19675"/>
          <a:stretch/>
        </p:blipFill>
        <p:spPr bwMode="auto">
          <a:xfrm>
            <a:off x="3276600" y="3441691"/>
            <a:ext cx="4571999" cy="318771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703563478"/>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http://www.unacknowledged.info/wp-content/uploads/2013/07/DNA.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7010400"/>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152400" y="0"/>
            <a:ext cx="3200400" cy="762000"/>
          </a:xfrm>
        </p:spPr>
        <p:txBody>
          <a:bodyPr/>
          <a:lstStyle/>
          <a:p>
            <a:r>
              <a:rPr lang="en-US" sz="2400" b="1" dirty="0" smtClean="0">
                <a:solidFill>
                  <a:srgbClr val="FFC000"/>
                </a:solidFill>
              </a:rPr>
              <a:t>A.  Genetics of Lifestyle</a:t>
            </a:r>
            <a:br>
              <a:rPr lang="en-US" sz="2400" b="1" dirty="0" smtClean="0">
                <a:solidFill>
                  <a:srgbClr val="FFC000"/>
                </a:solidFill>
              </a:rPr>
            </a:br>
            <a:endParaRPr lang="en-US" sz="2400" b="1" dirty="0">
              <a:solidFill>
                <a:srgbClr val="FFC000"/>
              </a:solidFill>
            </a:endParaRPr>
          </a:p>
        </p:txBody>
      </p:sp>
    </p:spTree>
    <p:extLst>
      <p:ext uri="{BB962C8B-B14F-4D97-AF65-F5344CB8AC3E}">
        <p14:creationId xmlns:p14="http://schemas.microsoft.com/office/powerpoint/2010/main" val="2608023656"/>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04800" y="152400"/>
            <a:ext cx="4953000" cy="1143000"/>
          </a:xfrm>
        </p:spPr>
        <p:txBody>
          <a:bodyPr/>
          <a:lstStyle/>
          <a:p>
            <a:r>
              <a:rPr lang="en-US" dirty="0" smtClean="0"/>
              <a:t>Epigenetics </a:t>
            </a:r>
            <a:br>
              <a:rPr lang="en-US" dirty="0" smtClean="0"/>
            </a:br>
            <a:r>
              <a:rPr lang="en-US" sz="2800" dirty="0" smtClean="0"/>
              <a:t>(Exercise changes our genes)</a:t>
            </a:r>
            <a:endParaRPr lang="en-US" sz="3600" dirty="0"/>
          </a:p>
        </p:txBody>
      </p:sp>
      <p:pic>
        <p:nvPicPr>
          <p:cNvPr id="5" name="Picture 4" descr="Screen Clippi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52400" y="1400835"/>
            <a:ext cx="5943600" cy="5120090"/>
          </a:xfrm>
          <a:prstGeom prst="rect">
            <a:avLst/>
          </a:prstGeom>
        </p:spPr>
      </p:pic>
      <p:sp>
        <p:nvSpPr>
          <p:cNvPr id="6" name="TextBox 5"/>
          <p:cNvSpPr txBox="1"/>
          <p:nvPr/>
        </p:nvSpPr>
        <p:spPr>
          <a:xfrm>
            <a:off x="304800" y="6520925"/>
            <a:ext cx="3751894" cy="307777"/>
          </a:xfrm>
          <a:prstGeom prst="rect">
            <a:avLst/>
          </a:prstGeom>
          <a:noFill/>
        </p:spPr>
        <p:txBody>
          <a:bodyPr wrap="square" rtlCol="0">
            <a:spAutoFit/>
          </a:bodyPr>
          <a:lstStyle/>
          <a:p>
            <a:r>
              <a:rPr lang="en-US" sz="700" dirty="0">
                <a:hlinkClick r:id="rId3"/>
              </a:rPr>
              <a:t>http://</a:t>
            </a:r>
            <a:r>
              <a:rPr lang="en-US" sz="700" dirty="0" smtClean="0">
                <a:hlinkClick r:id="rId3"/>
              </a:rPr>
              <a:t>www.plosgenetics.org/article/info%3Adoi%2F10.1371%2Fjournal.pgen.1003572</a:t>
            </a:r>
            <a:endParaRPr lang="en-US" sz="700" dirty="0" smtClean="0"/>
          </a:p>
          <a:p>
            <a:endParaRPr lang="en-US" sz="700" dirty="0"/>
          </a:p>
        </p:txBody>
      </p:sp>
      <p:sp>
        <p:nvSpPr>
          <p:cNvPr id="7" name="TextBox 6"/>
          <p:cNvSpPr txBox="1"/>
          <p:nvPr/>
        </p:nvSpPr>
        <p:spPr>
          <a:xfrm>
            <a:off x="5715000" y="3276600"/>
            <a:ext cx="2759089" cy="246221"/>
          </a:xfrm>
          <a:prstGeom prst="rect">
            <a:avLst/>
          </a:prstGeom>
          <a:noFill/>
        </p:spPr>
        <p:txBody>
          <a:bodyPr wrap="none" rtlCol="0">
            <a:spAutoFit/>
          </a:bodyPr>
          <a:lstStyle/>
          <a:p>
            <a:r>
              <a:rPr lang="en-US" sz="500" dirty="0">
                <a:hlinkClick r:id="rId4"/>
              </a:rPr>
              <a:t>http://well.blogs.nytimes.com/2013/07/31/how-exercise-changes-fat-and-muscle-cells/?_</a:t>
            </a:r>
            <a:r>
              <a:rPr lang="en-US" sz="500" dirty="0" smtClean="0">
                <a:hlinkClick r:id="rId4"/>
              </a:rPr>
              <a:t>r=2</a:t>
            </a:r>
            <a:endParaRPr lang="en-US" sz="500" dirty="0" smtClean="0"/>
          </a:p>
          <a:p>
            <a:endParaRPr lang="en-US" sz="500" dirty="0"/>
          </a:p>
        </p:txBody>
      </p:sp>
      <p:pic>
        <p:nvPicPr>
          <p:cNvPr id="4" name="Picture 3" descr="Screen Clipping"/>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745812" y="180692"/>
            <a:ext cx="2568421" cy="3104416"/>
          </a:xfrm>
          <a:prstGeom prst="rect">
            <a:avLst/>
          </a:prstGeom>
        </p:spPr>
      </p:pic>
    </p:spTree>
    <p:extLst>
      <p:ext uri="{BB962C8B-B14F-4D97-AF65-F5344CB8AC3E}">
        <p14:creationId xmlns:p14="http://schemas.microsoft.com/office/powerpoint/2010/main" val="3542175481"/>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smtClean="0"/>
              <a:t>Nutrition changes our genes</a:t>
            </a:r>
            <a:endParaRPr lang="en-US" dirty="0"/>
          </a:p>
        </p:txBody>
      </p:sp>
      <p:sp>
        <p:nvSpPr>
          <p:cNvPr id="5" name="Text Placeholder 4"/>
          <p:cNvSpPr>
            <a:spLocks noGrp="1"/>
          </p:cNvSpPr>
          <p:nvPr>
            <p:ph type="body" idx="1"/>
          </p:nvPr>
        </p:nvSpPr>
        <p:spPr>
          <a:xfrm>
            <a:off x="533400" y="1295400"/>
            <a:ext cx="5334000" cy="639762"/>
          </a:xfrm>
        </p:spPr>
        <p:txBody>
          <a:bodyPr/>
          <a:lstStyle/>
          <a:p>
            <a:r>
              <a:rPr lang="en-US" strike="sngStrike" dirty="0"/>
              <a:t>We are (</a:t>
            </a:r>
            <a:r>
              <a:rPr lang="en-US" dirty="0"/>
              <a:t>our children are) </a:t>
            </a:r>
            <a:r>
              <a:rPr lang="en-US" dirty="0" smtClean="0"/>
              <a:t>what we </a:t>
            </a:r>
            <a:r>
              <a:rPr lang="en-US" dirty="0"/>
              <a:t>eat</a:t>
            </a:r>
          </a:p>
          <a:p>
            <a:endParaRPr lang="en-US" dirty="0"/>
          </a:p>
        </p:txBody>
      </p:sp>
      <p:pic>
        <p:nvPicPr>
          <p:cNvPr id="9" name="Content Placeholder 8" descr="Screen Clipping"/>
          <p:cNvPicPr>
            <a:picLocks noGrp="1" noChangeAspect="1"/>
          </p:cNvPicPr>
          <p:nvPr>
            <p:ph sz="half" idx="2"/>
          </p:nvPr>
        </p:nvPicPr>
        <p:blipFill>
          <a:blip r:embed="rId2" cstate="print">
            <a:extLst>
              <a:ext uri="{28A0092B-C50C-407E-A947-70E740481C1C}">
                <a14:useLocalDpi xmlns:a14="http://schemas.microsoft.com/office/drawing/2010/main" val="0"/>
              </a:ext>
            </a:extLst>
          </a:blip>
          <a:stretch>
            <a:fillRect/>
          </a:stretch>
        </p:blipFill>
        <p:spPr>
          <a:xfrm>
            <a:off x="5715000" y="3276600"/>
            <a:ext cx="2593483" cy="1864066"/>
          </a:xfrm>
        </p:spPr>
      </p:pic>
      <p:sp>
        <p:nvSpPr>
          <p:cNvPr id="7" name="Text Placeholder 6"/>
          <p:cNvSpPr>
            <a:spLocks noGrp="1"/>
          </p:cNvSpPr>
          <p:nvPr>
            <p:ph type="body" sz="quarter" idx="3"/>
          </p:nvPr>
        </p:nvSpPr>
        <p:spPr>
          <a:xfrm>
            <a:off x="4876800" y="2514600"/>
            <a:ext cx="3657600" cy="639762"/>
          </a:xfrm>
        </p:spPr>
        <p:txBody>
          <a:bodyPr/>
          <a:lstStyle/>
          <a:p>
            <a:r>
              <a:rPr lang="en-US" dirty="0" err="1" smtClean="0"/>
              <a:t>Ornish</a:t>
            </a:r>
            <a:r>
              <a:rPr lang="en-US" dirty="0" smtClean="0"/>
              <a:t> diet activates telomerase</a:t>
            </a:r>
            <a:endParaRPr lang="en-US" dirty="0"/>
          </a:p>
        </p:txBody>
      </p:sp>
      <p:sp>
        <p:nvSpPr>
          <p:cNvPr id="8" name="Content Placeholder 7"/>
          <p:cNvSpPr>
            <a:spLocks noGrp="1"/>
          </p:cNvSpPr>
          <p:nvPr>
            <p:ph sz="quarter" idx="4"/>
          </p:nvPr>
        </p:nvSpPr>
        <p:spPr>
          <a:xfrm>
            <a:off x="304800" y="5560678"/>
            <a:ext cx="3962400" cy="994140"/>
          </a:xfrm>
        </p:spPr>
        <p:txBody>
          <a:bodyPr>
            <a:normAutofit fontScale="70000" lnSpcReduction="20000"/>
          </a:bodyPr>
          <a:lstStyle/>
          <a:p>
            <a:r>
              <a:rPr lang="en-US" dirty="0">
                <a:hlinkClick r:id="rId3"/>
              </a:rPr>
              <a:t>http://</a:t>
            </a:r>
            <a:r>
              <a:rPr lang="en-US" dirty="0" smtClean="0">
                <a:hlinkClick r:id="rId3"/>
              </a:rPr>
              <a:t>www.ornishspectrum.com/wp-content/uploads/increased-telomerase-activity-and-comprehensive-lifestyle-changes.pdf</a:t>
            </a:r>
            <a:endParaRPr lang="en-US" dirty="0" smtClean="0"/>
          </a:p>
          <a:p>
            <a:endParaRPr lang="en-US" dirty="0"/>
          </a:p>
        </p:txBody>
      </p:sp>
      <p:sp>
        <p:nvSpPr>
          <p:cNvPr id="10" name="Rectangle 9"/>
          <p:cNvSpPr/>
          <p:nvPr/>
        </p:nvSpPr>
        <p:spPr>
          <a:xfrm>
            <a:off x="5222383" y="5360623"/>
            <a:ext cx="3886200" cy="400110"/>
          </a:xfrm>
          <a:prstGeom prst="rect">
            <a:avLst/>
          </a:prstGeom>
        </p:spPr>
        <p:txBody>
          <a:bodyPr wrap="square">
            <a:spAutoFit/>
          </a:bodyPr>
          <a:lstStyle/>
          <a:p>
            <a:r>
              <a:rPr lang="en-US" sz="1000" dirty="0">
                <a:hlinkClick r:id="rId4"/>
              </a:rPr>
              <a:t>http://www.ornishspectrum.com/wp-content/uploads/telomerase-benefits-healthy-living1.pdf</a:t>
            </a:r>
            <a:endParaRPr lang="en-US" sz="1000" dirty="0"/>
          </a:p>
        </p:txBody>
      </p:sp>
      <p:pic>
        <p:nvPicPr>
          <p:cNvPr id="11" name="Picture 10" descr="Screen Clipping"/>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81000" y="2229682"/>
            <a:ext cx="4343399" cy="3115916"/>
          </a:xfrm>
          <a:prstGeom prst="rect">
            <a:avLst/>
          </a:prstGeom>
        </p:spPr>
      </p:pic>
    </p:spTree>
    <p:extLst>
      <p:ext uri="{BB962C8B-B14F-4D97-AF65-F5344CB8AC3E}">
        <p14:creationId xmlns:p14="http://schemas.microsoft.com/office/powerpoint/2010/main" val="969402675"/>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Pregnancy &amp; Epigenetics</a:t>
            </a:r>
            <a:endParaRPr lang="en-US" dirty="0"/>
          </a:p>
        </p:txBody>
      </p:sp>
      <p:sp>
        <p:nvSpPr>
          <p:cNvPr id="3" name="Content Placeholder 2"/>
          <p:cNvSpPr>
            <a:spLocks noGrp="1"/>
          </p:cNvSpPr>
          <p:nvPr>
            <p:ph idx="1"/>
          </p:nvPr>
        </p:nvSpPr>
        <p:spPr/>
        <p:txBody>
          <a:bodyPr/>
          <a:lstStyle/>
          <a:p>
            <a:r>
              <a:rPr lang="en-US" dirty="0"/>
              <a:t>Science community is looking at exposures during pregnancy as possible </a:t>
            </a:r>
            <a:r>
              <a:rPr lang="en-US" dirty="0" smtClean="0"/>
              <a:t>epigenetic causes </a:t>
            </a:r>
            <a:r>
              <a:rPr lang="en-US" dirty="0"/>
              <a:t>of </a:t>
            </a:r>
            <a:r>
              <a:rPr lang="en-US" dirty="0" smtClean="0"/>
              <a:t>certain outcomes; </a:t>
            </a:r>
            <a:r>
              <a:rPr lang="en-US" dirty="0" err="1" smtClean="0"/>
              <a:t>ie</a:t>
            </a:r>
            <a:r>
              <a:rPr lang="en-US" dirty="0" smtClean="0"/>
              <a:t> autism</a:t>
            </a:r>
            <a:r>
              <a:rPr lang="en-US" dirty="0"/>
              <a:t>, obesity, </a:t>
            </a:r>
            <a:r>
              <a:rPr lang="en-US" dirty="0" smtClean="0"/>
              <a:t>diabetes</a:t>
            </a:r>
            <a:r>
              <a:rPr lang="en-US" dirty="0"/>
              <a:t>, heart </a:t>
            </a:r>
            <a:r>
              <a:rPr lang="en-US" dirty="0" smtClean="0"/>
              <a:t>disease</a:t>
            </a:r>
          </a:p>
          <a:p>
            <a:r>
              <a:rPr lang="en-US" dirty="0" smtClean="0"/>
              <a:t>It is likely that our </a:t>
            </a:r>
            <a:r>
              <a:rPr lang="en-US" dirty="0"/>
              <a:t>choices/exposures even prior to pregnancy  (Father &amp; Mother)play a large role in these ‘Epigenetic changes’ that affect how our genes are ‘turned on/off’</a:t>
            </a:r>
          </a:p>
          <a:p>
            <a:pPr marL="114300" indent="0">
              <a:buNone/>
            </a:pPr>
            <a:endParaRPr lang="en-US" dirty="0"/>
          </a:p>
          <a:p>
            <a:endParaRPr lang="en-US" dirty="0"/>
          </a:p>
        </p:txBody>
      </p:sp>
      <p:pic>
        <p:nvPicPr>
          <p:cNvPr id="1229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114800" y="4060590"/>
            <a:ext cx="3876675" cy="254975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51328514"/>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806" y="0"/>
            <a:ext cx="9155806" cy="6858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410629737"/>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457200"/>
            <a:ext cx="7620000" cy="1143000"/>
          </a:xfrm>
        </p:spPr>
        <p:txBody>
          <a:bodyPr/>
          <a:lstStyle/>
          <a:p>
            <a:r>
              <a:rPr lang="en-US" b="1" dirty="0" smtClean="0"/>
              <a:t>B. How Children Form their lifestyles Developmentally</a:t>
            </a:r>
            <a:endParaRPr lang="en-US" dirty="0"/>
          </a:p>
        </p:txBody>
      </p:sp>
      <p:pic>
        <p:nvPicPr>
          <p:cNvPr id="1026"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l="18957" r="16121" b="17273"/>
          <a:stretch/>
        </p:blipFill>
        <p:spPr bwMode="auto">
          <a:xfrm>
            <a:off x="2362200" y="1944961"/>
            <a:ext cx="4812405" cy="460823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613690171"/>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04800" y="152400"/>
            <a:ext cx="8229600" cy="1143000"/>
          </a:xfrm>
        </p:spPr>
        <p:txBody>
          <a:bodyPr/>
          <a:lstStyle/>
          <a:p>
            <a:r>
              <a:rPr lang="en-US" dirty="0" smtClean="0"/>
              <a:t>Brain Development of a Child</a:t>
            </a:r>
            <a:endParaRPr lang="en-US" dirty="0"/>
          </a:p>
        </p:txBody>
      </p:sp>
      <p:pic>
        <p:nvPicPr>
          <p:cNvPr id="2051"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10000" y="1347007"/>
            <a:ext cx="4546634" cy="248945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 name="Picture 2" descr="C:\Users\LloydElite\Downloads\9502915226_970658a506_o.jpg"/>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9814" r="9550"/>
          <a:stretch/>
        </p:blipFill>
        <p:spPr bwMode="auto">
          <a:xfrm>
            <a:off x="376414" y="1347008"/>
            <a:ext cx="3281186" cy="2489455"/>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76414" y="3962400"/>
            <a:ext cx="3281186" cy="242680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27" name="Picture 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810000" y="3930885"/>
            <a:ext cx="4546634" cy="254611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23560623"/>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Multiple Aspects of Wellness</a:t>
            </a:r>
            <a:endParaRPr lang="en-US" dirty="0"/>
          </a:p>
        </p:txBody>
      </p:sp>
      <p:sp>
        <p:nvSpPr>
          <p:cNvPr id="3" name="Content Placeholder 2"/>
          <p:cNvSpPr>
            <a:spLocks noGrp="1"/>
          </p:cNvSpPr>
          <p:nvPr>
            <p:ph idx="1"/>
          </p:nvPr>
        </p:nvSpPr>
        <p:spPr>
          <a:xfrm>
            <a:off x="457200" y="1752600"/>
            <a:ext cx="7620000" cy="4648200"/>
          </a:xfrm>
        </p:spPr>
        <p:txBody>
          <a:bodyPr>
            <a:normAutofit lnSpcReduction="10000"/>
          </a:bodyPr>
          <a:lstStyle/>
          <a:p>
            <a:pPr marL="114300" indent="0">
              <a:buNone/>
            </a:pPr>
            <a:r>
              <a:rPr lang="en-US" sz="2800" dirty="0" smtClean="0"/>
              <a:t>* Physical  Wellness (Our focus today)</a:t>
            </a:r>
          </a:p>
          <a:p>
            <a:r>
              <a:rPr lang="en-US" sz="2800" dirty="0" smtClean="0"/>
              <a:t>Emotional Wellness</a:t>
            </a:r>
          </a:p>
          <a:p>
            <a:r>
              <a:rPr lang="en-US" sz="2800" dirty="0" smtClean="0"/>
              <a:t>Occupational Wellness</a:t>
            </a:r>
          </a:p>
          <a:p>
            <a:r>
              <a:rPr lang="en-US" sz="2800" dirty="0" smtClean="0"/>
              <a:t>Social Wellness</a:t>
            </a:r>
          </a:p>
          <a:p>
            <a:r>
              <a:rPr lang="en-US" sz="2800" dirty="0" smtClean="0"/>
              <a:t>Intellectual Wellness</a:t>
            </a:r>
          </a:p>
          <a:p>
            <a:r>
              <a:rPr lang="en-US" sz="2800" dirty="0" smtClean="0"/>
              <a:t>Environmental Wellness</a:t>
            </a:r>
          </a:p>
          <a:p>
            <a:r>
              <a:rPr lang="en-US" sz="2800" dirty="0" smtClean="0"/>
              <a:t>Financial Wellness</a:t>
            </a:r>
          </a:p>
          <a:p>
            <a:r>
              <a:rPr lang="en-US" sz="2800" dirty="0"/>
              <a:t>Spiritual </a:t>
            </a:r>
            <a:r>
              <a:rPr lang="en-US" sz="2800" dirty="0" smtClean="0"/>
              <a:t>Wellness</a:t>
            </a:r>
          </a:p>
          <a:p>
            <a:pPr marL="114300" indent="0">
              <a:buNone/>
            </a:pPr>
            <a:endParaRPr lang="en-US" dirty="0"/>
          </a:p>
          <a:p>
            <a:pPr marL="114300" indent="0">
              <a:buNone/>
            </a:pPr>
            <a:r>
              <a:rPr lang="en-US" sz="1300" u="sng" dirty="0" smtClean="0">
                <a:hlinkClick r:id="rId2"/>
              </a:rPr>
              <a:t>http</a:t>
            </a:r>
            <a:r>
              <a:rPr lang="en-US" sz="1300" u="sng" dirty="0">
                <a:hlinkClick r:id="rId2"/>
              </a:rPr>
              <a:t>://wellness.ucr.edu/seven_dimensions.html</a:t>
            </a:r>
            <a:endParaRPr lang="en-US" sz="1300" dirty="0"/>
          </a:p>
          <a:p>
            <a:endParaRPr lang="en-US" dirty="0" smtClean="0"/>
          </a:p>
          <a:p>
            <a:endParaRPr lang="en-US" dirty="0"/>
          </a:p>
        </p:txBody>
      </p:sp>
      <p:pic>
        <p:nvPicPr>
          <p:cNvPr id="409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29200" y="3733800"/>
            <a:ext cx="3276600" cy="13906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299852485"/>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Review: Lifestyle formation</a:t>
            </a:r>
            <a:endParaRPr lang="en-US" dirty="0"/>
          </a:p>
        </p:txBody>
      </p:sp>
      <p:sp>
        <p:nvSpPr>
          <p:cNvPr id="3" name="Content Placeholder 2"/>
          <p:cNvSpPr>
            <a:spLocks noGrp="1"/>
          </p:cNvSpPr>
          <p:nvPr>
            <p:ph idx="1"/>
          </p:nvPr>
        </p:nvSpPr>
        <p:spPr>
          <a:xfrm>
            <a:off x="304800" y="1828800"/>
            <a:ext cx="7620000" cy="1447800"/>
          </a:xfrm>
        </p:spPr>
        <p:txBody>
          <a:bodyPr>
            <a:normAutofit/>
          </a:bodyPr>
          <a:lstStyle/>
          <a:p>
            <a:pPr marL="114300" indent="0">
              <a:buNone/>
            </a:pPr>
            <a:r>
              <a:rPr lang="en-US" dirty="0" smtClean="0"/>
              <a:t>Thoughts</a:t>
            </a:r>
            <a:r>
              <a:rPr lang="en-US" dirty="0" smtClean="0">
                <a:sym typeface="Wingdings"/>
              </a:rPr>
              <a:t> </a:t>
            </a:r>
            <a:r>
              <a:rPr lang="en-US" dirty="0" smtClean="0"/>
              <a:t>Actions</a:t>
            </a:r>
            <a:r>
              <a:rPr lang="en-US" dirty="0" smtClean="0">
                <a:sym typeface="Wingdings"/>
              </a:rPr>
              <a:t> </a:t>
            </a:r>
            <a:r>
              <a:rPr lang="en-US" dirty="0" smtClean="0"/>
              <a:t>Habits</a:t>
            </a:r>
            <a:r>
              <a:rPr lang="en-US" dirty="0" smtClean="0">
                <a:sym typeface="Wingdings"/>
              </a:rPr>
              <a:t> </a:t>
            </a:r>
            <a:r>
              <a:rPr lang="en-US" dirty="0" smtClean="0"/>
              <a:t>Lifestyle </a:t>
            </a:r>
            <a:r>
              <a:rPr lang="en-US" dirty="0" smtClean="0">
                <a:sym typeface="Wingdings"/>
              </a:rPr>
              <a:t> Forms your </a:t>
            </a:r>
            <a:r>
              <a:rPr lang="en-US" dirty="0" smtClean="0"/>
              <a:t>Character = YOU!</a:t>
            </a:r>
            <a:endParaRPr lang="en-US" dirty="0"/>
          </a:p>
          <a:p>
            <a:pPr marL="114300" indent="0">
              <a:buNone/>
            </a:pPr>
            <a:endParaRPr lang="en-US" dirty="0" smtClean="0"/>
          </a:p>
        </p:txBody>
      </p:sp>
      <p:pic>
        <p:nvPicPr>
          <p:cNvPr id="4" name="Picture 2" descr="C:\Users\LloydElite\Downloads\579851221_2fa2171ea7_o.jpg"/>
          <p:cNvPicPr>
            <a:picLocks noChangeAspect="1" noChangeArrowheads="1"/>
          </p:cNvPicPr>
          <p:nvPr/>
        </p:nvPicPr>
        <p:blipFill rotWithShape="1">
          <a:blip r:embed="rId2">
            <a:extLst>
              <a:ext uri="{28A0092B-C50C-407E-A947-70E740481C1C}">
                <a14:useLocalDpi xmlns:a14="http://schemas.microsoft.com/office/drawing/2010/main" val="0"/>
              </a:ext>
            </a:extLst>
          </a:blip>
          <a:srcRect l="3944" t="5654" r="3662" b="5755"/>
          <a:stretch/>
        </p:blipFill>
        <p:spPr bwMode="auto">
          <a:xfrm>
            <a:off x="3409568" y="2819400"/>
            <a:ext cx="4743832" cy="3515932"/>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152400" y="3139857"/>
            <a:ext cx="3028568" cy="3539430"/>
          </a:xfrm>
          <a:prstGeom prst="rect">
            <a:avLst/>
          </a:prstGeom>
          <a:noFill/>
        </p:spPr>
        <p:txBody>
          <a:bodyPr wrap="square" rtlCol="0">
            <a:spAutoFit/>
          </a:bodyPr>
          <a:lstStyle/>
          <a:p>
            <a:r>
              <a:rPr lang="en-US" sz="2800" dirty="0" smtClean="0"/>
              <a:t>1. Our Lifestyle affects the genes our children inherit</a:t>
            </a:r>
          </a:p>
          <a:p>
            <a:endParaRPr lang="en-US" sz="2800" dirty="0" smtClean="0"/>
          </a:p>
          <a:p>
            <a:r>
              <a:rPr lang="en-US" sz="2800" dirty="0" smtClean="0"/>
              <a:t>2. Our Lifestyle affects the habits our children learn</a:t>
            </a:r>
            <a:endParaRPr lang="en-US" sz="2800" dirty="0"/>
          </a:p>
        </p:txBody>
      </p:sp>
    </p:spTree>
    <p:extLst>
      <p:ext uri="{BB962C8B-B14F-4D97-AF65-F5344CB8AC3E}">
        <p14:creationId xmlns:p14="http://schemas.microsoft.com/office/powerpoint/2010/main" val="3219232587"/>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381000"/>
            <a:ext cx="7620000" cy="1143000"/>
          </a:xfrm>
        </p:spPr>
        <p:txBody>
          <a:bodyPr/>
          <a:lstStyle/>
          <a:p>
            <a:r>
              <a:rPr lang="en-US" sz="4800" b="1" dirty="0" smtClean="0"/>
              <a:t>5.  What does a healthy lifestyle look like? </a:t>
            </a:r>
            <a:endParaRPr lang="en-US" b="1" dirty="0"/>
          </a:p>
        </p:txBody>
      </p:sp>
      <p:pic>
        <p:nvPicPr>
          <p:cNvPr id="6148" name="Picture 4"/>
          <p:cNvPicPr>
            <a:picLocks noChangeAspect="1" noChangeArrowheads="1"/>
          </p:cNvPicPr>
          <p:nvPr/>
        </p:nvPicPr>
        <p:blipFill rotWithShape="1">
          <a:blip r:embed="rId2">
            <a:extLst>
              <a:ext uri="{28A0092B-C50C-407E-A947-70E740481C1C}">
                <a14:useLocalDpi xmlns:a14="http://schemas.microsoft.com/office/drawing/2010/main" val="0"/>
              </a:ext>
            </a:extLst>
          </a:blip>
          <a:srcRect l="22545" t="21333" b="21454"/>
          <a:stretch/>
        </p:blipFill>
        <p:spPr bwMode="auto">
          <a:xfrm>
            <a:off x="1005840" y="2286000"/>
            <a:ext cx="7082444" cy="392360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964438289"/>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152400" y="0"/>
            <a:ext cx="8610600" cy="1143000"/>
          </a:xfrm>
        </p:spPr>
        <p:txBody>
          <a:bodyPr/>
          <a:lstStyle/>
          <a:p>
            <a:r>
              <a:rPr lang="en-US" dirty="0" smtClean="0"/>
              <a:t>A few of many Lifestyle Programs</a:t>
            </a:r>
            <a:endParaRPr lang="en-US" dirty="0"/>
          </a:p>
        </p:txBody>
      </p:sp>
      <p:sp>
        <p:nvSpPr>
          <p:cNvPr id="6" name="Text Placeholder 5"/>
          <p:cNvSpPr>
            <a:spLocks noGrp="1"/>
          </p:cNvSpPr>
          <p:nvPr>
            <p:ph type="body" idx="1"/>
          </p:nvPr>
        </p:nvSpPr>
        <p:spPr>
          <a:xfrm>
            <a:off x="-228600" y="1219200"/>
            <a:ext cx="3403828" cy="258762"/>
          </a:xfrm>
        </p:spPr>
        <p:txBody>
          <a:bodyPr/>
          <a:lstStyle/>
          <a:p>
            <a:r>
              <a:rPr lang="en-US" sz="1600" dirty="0" smtClean="0"/>
              <a:t>The </a:t>
            </a:r>
            <a:r>
              <a:rPr lang="en-US" sz="1600" dirty="0" err="1" smtClean="0"/>
              <a:t>Ornish</a:t>
            </a:r>
            <a:r>
              <a:rPr lang="en-US" sz="1600" dirty="0" smtClean="0"/>
              <a:t> Spectrum</a:t>
            </a:r>
          </a:p>
        </p:txBody>
      </p:sp>
      <p:pic>
        <p:nvPicPr>
          <p:cNvPr id="4" name="Content Placeholder 3" descr="Screen Clipping"/>
          <p:cNvPicPr>
            <a:picLocks noGrp="1" noChangeAspect="1"/>
          </p:cNvPicPr>
          <p:nvPr>
            <p:ph sz="half" idx="2"/>
          </p:nvPr>
        </p:nvPicPr>
        <p:blipFill>
          <a:blip r:embed="rId2">
            <a:extLst>
              <a:ext uri="{28A0092B-C50C-407E-A947-70E740481C1C}">
                <a14:useLocalDpi xmlns:a14="http://schemas.microsoft.com/office/drawing/2010/main" val="0"/>
              </a:ext>
            </a:extLst>
          </a:blip>
          <a:stretch>
            <a:fillRect/>
          </a:stretch>
        </p:blipFill>
        <p:spPr>
          <a:xfrm>
            <a:off x="395138" y="1371621"/>
            <a:ext cx="2173084" cy="1676379"/>
          </a:xfrm>
        </p:spPr>
      </p:pic>
      <p:pic>
        <p:nvPicPr>
          <p:cNvPr id="2050" name="Picture 2" descr="my 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 y="4391025"/>
            <a:ext cx="2943225" cy="714375"/>
          </a:xfrm>
          <a:prstGeom prst="rect">
            <a:avLst/>
          </a:prstGeom>
          <a:noFill/>
          <a:extLst>
            <a:ext uri="{909E8E84-426E-40DD-AFC4-6F175D3DCCD1}">
              <a14:hiddenFill xmlns:a14="http://schemas.microsoft.com/office/drawing/2010/main">
                <a:solidFill>
                  <a:srgbClr val="FFFFFF"/>
                </a:solidFill>
              </a14:hiddenFill>
            </a:ext>
          </a:extLst>
        </p:spPr>
      </p:pic>
      <p:pic>
        <p:nvPicPr>
          <p:cNvPr id="14" name="Content Placeholder 13" descr="Screen Clipping"/>
          <p:cNvPicPr>
            <a:picLocks noGrp="1" noChangeAspect="1"/>
          </p:cNvPicPr>
          <p:nvPr>
            <p:ph sz="quarter" idx="4"/>
          </p:nvPr>
        </p:nvPicPr>
        <p:blipFill>
          <a:blip r:embed="rId4" cstate="print">
            <a:extLst>
              <a:ext uri="{28A0092B-C50C-407E-A947-70E740481C1C}">
                <a14:useLocalDpi xmlns:a14="http://schemas.microsoft.com/office/drawing/2010/main" val="0"/>
              </a:ext>
            </a:extLst>
          </a:blip>
          <a:stretch>
            <a:fillRect/>
          </a:stretch>
        </p:blipFill>
        <p:spPr>
          <a:xfrm>
            <a:off x="117259" y="3072548"/>
            <a:ext cx="3235541" cy="1118452"/>
          </a:xfrm>
        </p:spPr>
      </p:pic>
      <p:pic>
        <p:nvPicPr>
          <p:cNvPr id="15" name="Picture 14" descr="Screen Clipping"/>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402618" y="5377460"/>
            <a:ext cx="3605654" cy="1189813"/>
          </a:xfrm>
          <a:prstGeom prst="rect">
            <a:avLst/>
          </a:prstGeom>
        </p:spPr>
      </p:pic>
      <p:pic>
        <p:nvPicPr>
          <p:cNvPr id="2051" name="Picture 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214476" y="2743200"/>
            <a:ext cx="3810000" cy="9048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6" name="Picture 15" descr="Screen Clipping"/>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5257800" y="4552922"/>
            <a:ext cx="2495899" cy="390580"/>
          </a:xfrm>
          <a:prstGeom prst="rect">
            <a:avLst/>
          </a:prstGeom>
        </p:spPr>
      </p:pic>
      <p:pic>
        <p:nvPicPr>
          <p:cNvPr id="17" name="Picture 16" descr="Screen Clipping"/>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4495800" y="1447800"/>
            <a:ext cx="3696196" cy="907248"/>
          </a:xfrm>
          <a:prstGeom prst="rect">
            <a:avLst/>
          </a:prstGeom>
        </p:spPr>
      </p:pic>
      <p:pic>
        <p:nvPicPr>
          <p:cNvPr id="18" name="Picture 17" descr="Screen Clipping"/>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3866499" y="3886200"/>
            <a:ext cx="4505954" cy="304843"/>
          </a:xfrm>
          <a:prstGeom prst="rect">
            <a:avLst/>
          </a:prstGeom>
        </p:spPr>
      </p:pic>
      <p:pic>
        <p:nvPicPr>
          <p:cNvPr id="13" name="Picture 2"/>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372178" y="5265313"/>
            <a:ext cx="2503667" cy="141410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333299789"/>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Screen Clipping"/>
          <p:cNvPicPr>
            <a:picLocks noChangeAspect="1"/>
          </p:cNvPicPr>
          <p:nvPr/>
        </p:nvPicPr>
        <p:blipFill rotWithShape="1">
          <a:blip r:embed="rId2">
            <a:extLst>
              <a:ext uri="{28A0092B-C50C-407E-A947-70E740481C1C}">
                <a14:useLocalDpi xmlns:a14="http://schemas.microsoft.com/office/drawing/2010/main" val="0"/>
              </a:ext>
            </a:extLst>
          </a:blip>
          <a:srcRect l="1947" t="7812" r="-1"/>
          <a:stretch/>
        </p:blipFill>
        <p:spPr>
          <a:xfrm>
            <a:off x="76200" y="76201"/>
            <a:ext cx="5486400" cy="6705600"/>
          </a:xfrm>
          <a:prstGeom prst="rect">
            <a:avLst/>
          </a:prstGeom>
        </p:spPr>
      </p:pic>
      <p:sp>
        <p:nvSpPr>
          <p:cNvPr id="2" name="Title 1"/>
          <p:cNvSpPr>
            <a:spLocks noGrp="1"/>
          </p:cNvSpPr>
          <p:nvPr>
            <p:ph type="title"/>
          </p:nvPr>
        </p:nvSpPr>
        <p:spPr>
          <a:xfrm>
            <a:off x="1066800" y="-152400"/>
            <a:ext cx="3505200" cy="1143000"/>
          </a:xfrm>
        </p:spPr>
        <p:txBody>
          <a:bodyPr/>
          <a:lstStyle/>
          <a:p>
            <a:r>
              <a:rPr lang="en-US" b="1" dirty="0" smtClean="0"/>
              <a:t>Blue Zones</a:t>
            </a:r>
            <a:endParaRPr lang="en-US" b="1" dirty="0"/>
          </a:p>
        </p:txBody>
      </p:sp>
      <p:sp>
        <p:nvSpPr>
          <p:cNvPr id="3" name="Content Placeholder 2"/>
          <p:cNvSpPr>
            <a:spLocks noGrp="1"/>
          </p:cNvSpPr>
          <p:nvPr>
            <p:ph idx="1"/>
          </p:nvPr>
        </p:nvSpPr>
        <p:spPr>
          <a:xfrm>
            <a:off x="5562600" y="1828800"/>
            <a:ext cx="3733800" cy="4800600"/>
          </a:xfrm>
        </p:spPr>
        <p:txBody>
          <a:bodyPr>
            <a:normAutofit/>
          </a:bodyPr>
          <a:lstStyle/>
          <a:p>
            <a:pPr marL="114300" indent="0">
              <a:buNone/>
            </a:pPr>
            <a:r>
              <a:rPr lang="en-US" u="sng" dirty="0" smtClean="0"/>
              <a:t>“</a:t>
            </a:r>
            <a:r>
              <a:rPr lang="en-US" u="sng" dirty="0"/>
              <a:t>Power 9”</a:t>
            </a:r>
            <a:endParaRPr lang="en-US" dirty="0"/>
          </a:p>
          <a:p>
            <a:pPr marL="114300" indent="0">
              <a:buNone/>
            </a:pPr>
            <a:r>
              <a:rPr lang="en-US" b="1" dirty="0" smtClean="0"/>
              <a:t>1</a:t>
            </a:r>
            <a:r>
              <a:rPr lang="en-US" b="1" dirty="0"/>
              <a:t>. Move Naturally</a:t>
            </a:r>
            <a:r>
              <a:rPr lang="en-US" dirty="0"/>
              <a:t> </a:t>
            </a:r>
          </a:p>
          <a:p>
            <a:pPr marL="114300" indent="0">
              <a:buNone/>
            </a:pPr>
            <a:r>
              <a:rPr lang="en-US" b="1" dirty="0"/>
              <a:t>2. </a:t>
            </a:r>
            <a:r>
              <a:rPr lang="en-US" b="1" dirty="0" smtClean="0"/>
              <a:t>Purpose</a:t>
            </a:r>
            <a:endParaRPr lang="en-US" dirty="0"/>
          </a:p>
          <a:p>
            <a:pPr marL="114300" indent="0">
              <a:buNone/>
            </a:pPr>
            <a:r>
              <a:rPr lang="en-US" b="1" dirty="0"/>
              <a:t>3. Down Shift</a:t>
            </a:r>
            <a:r>
              <a:rPr lang="en-US" dirty="0"/>
              <a:t>  </a:t>
            </a:r>
          </a:p>
          <a:p>
            <a:pPr marL="114300" indent="0">
              <a:buNone/>
            </a:pPr>
            <a:r>
              <a:rPr lang="en-US" b="1" dirty="0"/>
              <a:t>4. 80% Rule</a:t>
            </a:r>
            <a:r>
              <a:rPr lang="en-US" dirty="0"/>
              <a:t>   </a:t>
            </a:r>
          </a:p>
          <a:p>
            <a:pPr marL="114300" indent="0">
              <a:buNone/>
            </a:pPr>
            <a:r>
              <a:rPr lang="en-US" b="1" dirty="0"/>
              <a:t>5. Plant Slant</a:t>
            </a:r>
            <a:r>
              <a:rPr lang="en-US" dirty="0"/>
              <a:t>   </a:t>
            </a:r>
          </a:p>
          <a:p>
            <a:pPr marL="114300" indent="0">
              <a:buNone/>
            </a:pPr>
            <a:r>
              <a:rPr lang="en-US" b="1" dirty="0"/>
              <a:t>6. </a:t>
            </a:r>
            <a:r>
              <a:rPr lang="en-US" b="1" dirty="0" smtClean="0"/>
              <a:t>Alcohol moderation</a:t>
            </a:r>
            <a:endParaRPr lang="en-US" dirty="0"/>
          </a:p>
          <a:p>
            <a:pPr marL="114300" indent="0">
              <a:buNone/>
            </a:pPr>
            <a:r>
              <a:rPr lang="en-US" b="1" dirty="0"/>
              <a:t>7. Belong</a:t>
            </a:r>
            <a:r>
              <a:rPr lang="en-US" dirty="0"/>
              <a:t>  </a:t>
            </a:r>
          </a:p>
          <a:p>
            <a:pPr marL="114300" indent="0">
              <a:buNone/>
            </a:pPr>
            <a:r>
              <a:rPr lang="en-US" b="1" dirty="0"/>
              <a:t>8. Loved Ones First </a:t>
            </a:r>
            <a:r>
              <a:rPr lang="en-US" dirty="0"/>
              <a:t> </a:t>
            </a:r>
            <a:endParaRPr lang="en-US" dirty="0" smtClean="0"/>
          </a:p>
          <a:p>
            <a:pPr marL="114300" indent="0">
              <a:buNone/>
            </a:pPr>
            <a:r>
              <a:rPr lang="en-US" b="1" dirty="0" smtClean="0"/>
              <a:t>9</a:t>
            </a:r>
            <a:r>
              <a:rPr lang="en-US" b="1" dirty="0"/>
              <a:t>. Right </a:t>
            </a:r>
            <a:r>
              <a:rPr lang="en-US" b="1" dirty="0" smtClean="0"/>
              <a:t>Tribe</a:t>
            </a:r>
            <a:endParaRPr lang="en-US" dirty="0"/>
          </a:p>
          <a:p>
            <a:pPr marL="114300" indent="0">
              <a:buNone/>
            </a:pPr>
            <a:endParaRPr lang="en-US" dirty="0" smtClean="0"/>
          </a:p>
          <a:p>
            <a:pPr marL="114300" indent="0">
              <a:buNone/>
            </a:pPr>
            <a:r>
              <a:rPr lang="en-US" sz="1200" dirty="0">
                <a:hlinkClick r:id="rId3"/>
              </a:rPr>
              <a:t>http://www.bluezones.com/live-longer/power-9</a:t>
            </a:r>
            <a:r>
              <a:rPr lang="en-US" sz="1200" dirty="0" smtClean="0">
                <a:hlinkClick r:id="rId3"/>
              </a:rPr>
              <a:t>/</a:t>
            </a:r>
            <a:endParaRPr lang="en-US" sz="1200" dirty="0" smtClean="0"/>
          </a:p>
          <a:p>
            <a:pPr marL="114300" indent="0">
              <a:buNone/>
            </a:pPr>
            <a:endParaRPr lang="en-US" dirty="0"/>
          </a:p>
        </p:txBody>
      </p:sp>
      <p:sp>
        <p:nvSpPr>
          <p:cNvPr id="4" name="TextBox 3"/>
          <p:cNvSpPr txBox="1"/>
          <p:nvPr/>
        </p:nvSpPr>
        <p:spPr>
          <a:xfrm>
            <a:off x="3859" y="1030069"/>
            <a:ext cx="5634941" cy="646331"/>
          </a:xfrm>
          <a:prstGeom prst="rect">
            <a:avLst/>
          </a:prstGeom>
          <a:noFill/>
        </p:spPr>
        <p:txBody>
          <a:bodyPr wrap="none" rtlCol="0">
            <a:spAutoFit/>
          </a:bodyPr>
          <a:lstStyle/>
          <a:p>
            <a:r>
              <a:rPr lang="en-US" b="1" dirty="0" smtClean="0"/>
              <a:t>“World’s Longest </a:t>
            </a:r>
            <a:r>
              <a:rPr lang="en-US" b="1" dirty="0"/>
              <a:t>lasting &amp; happiest populations”</a:t>
            </a:r>
          </a:p>
          <a:p>
            <a:endParaRPr lang="en-US" b="1" dirty="0"/>
          </a:p>
        </p:txBody>
      </p:sp>
      <p:pic>
        <p:nvPicPr>
          <p:cNvPr id="1027" name="Picture 3"/>
          <p:cNvPicPr>
            <a:picLocks noChangeAspect="1" noChangeArrowheads="1"/>
          </p:cNvPicPr>
          <p:nvPr/>
        </p:nvPicPr>
        <p:blipFill rotWithShape="1">
          <a:blip r:embed="rId4">
            <a:extLst>
              <a:ext uri="{28A0092B-C50C-407E-A947-70E740481C1C}">
                <a14:useLocalDpi xmlns:a14="http://schemas.microsoft.com/office/drawing/2010/main" val="0"/>
              </a:ext>
            </a:extLst>
          </a:blip>
          <a:srcRect l="18310" t="5493" r="20282" b="7183"/>
          <a:stretch/>
        </p:blipFill>
        <p:spPr bwMode="auto">
          <a:xfrm>
            <a:off x="6172200" y="202962"/>
            <a:ext cx="1028697" cy="146282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74883721"/>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609600"/>
            <a:ext cx="7620000" cy="1143000"/>
          </a:xfrm>
        </p:spPr>
        <p:txBody>
          <a:bodyPr/>
          <a:lstStyle/>
          <a:p>
            <a:r>
              <a:rPr lang="en-US" dirty="0" smtClean="0"/>
              <a:t>Components of the healthiest lifestyles to teach our Children</a:t>
            </a:r>
            <a:br>
              <a:rPr lang="en-US" dirty="0" smtClean="0"/>
            </a:br>
            <a:endParaRPr lang="en-US" dirty="0"/>
          </a:p>
        </p:txBody>
      </p:sp>
      <p:sp>
        <p:nvSpPr>
          <p:cNvPr id="3" name="Content Placeholder 2"/>
          <p:cNvSpPr>
            <a:spLocks noGrp="1"/>
          </p:cNvSpPr>
          <p:nvPr>
            <p:ph idx="1"/>
          </p:nvPr>
        </p:nvSpPr>
        <p:spPr>
          <a:xfrm>
            <a:off x="457200" y="1752600"/>
            <a:ext cx="7620000" cy="4800600"/>
          </a:xfrm>
        </p:spPr>
        <p:txBody>
          <a:bodyPr/>
          <a:lstStyle/>
          <a:p>
            <a:r>
              <a:rPr lang="en-US" sz="3200" dirty="0"/>
              <a:t>Attitude</a:t>
            </a:r>
          </a:p>
          <a:p>
            <a:r>
              <a:rPr lang="en-US" sz="3200" dirty="0" smtClean="0"/>
              <a:t>Nutrition</a:t>
            </a:r>
          </a:p>
          <a:p>
            <a:r>
              <a:rPr lang="en-US" sz="3200" dirty="0" smtClean="0"/>
              <a:t>Exercise</a:t>
            </a:r>
          </a:p>
          <a:p>
            <a:r>
              <a:rPr lang="en-US" sz="3200" dirty="0" smtClean="0"/>
              <a:t>Environment</a:t>
            </a:r>
          </a:p>
          <a:p>
            <a:r>
              <a:rPr lang="en-US" sz="3200" dirty="0" smtClean="0"/>
              <a:t>Temperance</a:t>
            </a:r>
          </a:p>
          <a:p>
            <a:r>
              <a:rPr lang="en-US" sz="3200" dirty="0" smtClean="0"/>
              <a:t>Service</a:t>
            </a:r>
          </a:p>
          <a:p>
            <a:r>
              <a:rPr lang="en-US" sz="3200" dirty="0" smtClean="0"/>
              <a:t>Rest &amp; Recreation </a:t>
            </a:r>
          </a:p>
          <a:p>
            <a:r>
              <a:rPr lang="en-US" sz="3200" dirty="0" smtClean="0"/>
              <a:t>Purpose / Belief</a:t>
            </a:r>
          </a:p>
          <a:p>
            <a:pPr marL="114300" indent="0">
              <a:buNone/>
            </a:pPr>
            <a:endParaRPr lang="en-US" dirty="0"/>
          </a:p>
          <a:p>
            <a:endParaRPr lang="en-US" dirty="0" smtClean="0"/>
          </a:p>
          <a:p>
            <a:endParaRPr lang="en-US" dirty="0"/>
          </a:p>
        </p:txBody>
      </p:sp>
    </p:spTree>
    <p:extLst>
      <p:ext uri="{BB962C8B-B14F-4D97-AF65-F5344CB8AC3E}">
        <p14:creationId xmlns:p14="http://schemas.microsoft.com/office/powerpoint/2010/main" val="507797480"/>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04800" y="381000"/>
            <a:ext cx="7620000" cy="1143000"/>
          </a:xfrm>
        </p:spPr>
        <p:txBody>
          <a:bodyPr/>
          <a:lstStyle/>
          <a:p>
            <a:r>
              <a:rPr lang="en-US" b="1" dirty="0" smtClean="0"/>
              <a:t>Attitude &amp; Outlook </a:t>
            </a:r>
            <a:endParaRPr lang="en-US" dirty="0"/>
          </a:p>
        </p:txBody>
      </p:sp>
      <p:sp>
        <p:nvSpPr>
          <p:cNvPr id="4" name="Content Placeholder 3"/>
          <p:cNvSpPr>
            <a:spLocks noGrp="1"/>
          </p:cNvSpPr>
          <p:nvPr>
            <p:ph sz="half" idx="2"/>
          </p:nvPr>
        </p:nvSpPr>
        <p:spPr>
          <a:xfrm>
            <a:off x="228600" y="4495800"/>
            <a:ext cx="3657600" cy="1752600"/>
          </a:xfrm>
        </p:spPr>
        <p:txBody>
          <a:bodyPr>
            <a:normAutofit fontScale="85000" lnSpcReduction="20000"/>
          </a:bodyPr>
          <a:lstStyle/>
          <a:p>
            <a:r>
              <a:rPr lang="en-US" sz="2400" dirty="0" smtClean="0"/>
              <a:t>People with positive attitudes are happier &amp; healthier</a:t>
            </a:r>
          </a:p>
          <a:p>
            <a:r>
              <a:rPr lang="en-US" sz="2400" dirty="0" smtClean="0"/>
              <a:t>Can make all the difference in making changes in other areas of health</a:t>
            </a:r>
          </a:p>
          <a:p>
            <a:r>
              <a:rPr lang="en-US" sz="2400" dirty="0" smtClean="0"/>
              <a:t>Don’t forget to Laugh</a:t>
            </a:r>
          </a:p>
          <a:p>
            <a:endParaRPr lang="en-US" dirty="0" smtClean="0"/>
          </a:p>
          <a:p>
            <a:endParaRPr lang="en-US" dirty="0"/>
          </a:p>
        </p:txBody>
      </p:sp>
      <p:pic>
        <p:nvPicPr>
          <p:cNvPr id="8196"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114800" y="3800475"/>
            <a:ext cx="4186964" cy="26003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7" name="Rectangle 6"/>
          <p:cNvSpPr/>
          <p:nvPr/>
        </p:nvSpPr>
        <p:spPr>
          <a:xfrm>
            <a:off x="613636" y="2057400"/>
            <a:ext cx="7920764" cy="707886"/>
          </a:xfrm>
          <a:prstGeom prst="rect">
            <a:avLst/>
          </a:prstGeom>
        </p:spPr>
        <p:txBody>
          <a:bodyPr wrap="square">
            <a:spAutoFit/>
          </a:bodyPr>
          <a:lstStyle/>
          <a:p>
            <a:r>
              <a:rPr lang="en-US" sz="4000" dirty="0" smtClean="0"/>
              <a:t>“OPPORTUNITYISNOWHERE”</a:t>
            </a:r>
            <a:endParaRPr lang="en-US" sz="4000" dirty="0"/>
          </a:p>
        </p:txBody>
      </p:sp>
    </p:spTree>
    <p:extLst>
      <p:ext uri="{BB962C8B-B14F-4D97-AF65-F5344CB8AC3E}">
        <p14:creationId xmlns:p14="http://schemas.microsoft.com/office/powerpoint/2010/main" val="2166320372"/>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28600"/>
            <a:ext cx="7620000" cy="1143000"/>
          </a:xfrm>
        </p:spPr>
        <p:txBody>
          <a:bodyPr/>
          <a:lstStyle/>
          <a:p>
            <a:r>
              <a:rPr lang="en-US" b="1" dirty="0" smtClean="0"/>
              <a:t>NUTRITION</a:t>
            </a:r>
            <a:endParaRPr lang="en-US" b="1" dirty="0"/>
          </a:p>
        </p:txBody>
      </p:sp>
      <p:pic>
        <p:nvPicPr>
          <p:cNvPr id="9"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00273" y="1532248"/>
            <a:ext cx="6595927" cy="479235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301992203"/>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healthy-eating-plate-70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 y="76200"/>
            <a:ext cx="8791222" cy="678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811256162"/>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creen Clippi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0"/>
            <a:ext cx="9105532" cy="6858000"/>
          </a:xfrm>
          <a:prstGeom prst="rect">
            <a:avLst/>
          </a:prstGeom>
        </p:spPr>
      </p:pic>
    </p:spTree>
    <p:extLst>
      <p:ext uri="{BB962C8B-B14F-4D97-AF65-F5344CB8AC3E}">
        <p14:creationId xmlns:p14="http://schemas.microsoft.com/office/powerpoint/2010/main" val="3667248865"/>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
            <a:ext cx="9144000" cy="6858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488090642"/>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743200" y="685800"/>
            <a:ext cx="3124200" cy="1143000"/>
          </a:xfrm>
        </p:spPr>
        <p:txBody>
          <a:bodyPr/>
          <a:lstStyle/>
          <a:p>
            <a:r>
              <a:rPr lang="en-US" dirty="0" smtClean="0"/>
              <a:t>Disclaimer</a:t>
            </a:r>
            <a:endParaRPr lang="en-US" dirty="0"/>
          </a:p>
        </p:txBody>
      </p:sp>
      <p:pic>
        <p:nvPicPr>
          <p:cNvPr id="512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90800" y="2209800"/>
            <a:ext cx="3200400" cy="285077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4027415296"/>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76200"/>
            <a:ext cx="8001000" cy="1143000"/>
          </a:xfrm>
        </p:spPr>
        <p:txBody>
          <a:bodyPr/>
          <a:lstStyle/>
          <a:p>
            <a:r>
              <a:rPr lang="en-US" dirty="0" smtClean="0"/>
              <a:t>Top </a:t>
            </a:r>
            <a:r>
              <a:rPr lang="en-US" dirty="0"/>
              <a:t>Foods &amp; Drinks to </a:t>
            </a:r>
            <a:r>
              <a:rPr lang="en-US" dirty="0" smtClean="0"/>
              <a:t>Avoid</a:t>
            </a:r>
            <a:endParaRPr lang="en-US" dirty="0"/>
          </a:p>
        </p:txBody>
      </p:sp>
      <p:sp>
        <p:nvSpPr>
          <p:cNvPr id="3" name="Content Placeholder 2"/>
          <p:cNvSpPr>
            <a:spLocks noGrp="1"/>
          </p:cNvSpPr>
          <p:nvPr>
            <p:ph sz="half" idx="1"/>
          </p:nvPr>
        </p:nvSpPr>
        <p:spPr>
          <a:xfrm>
            <a:off x="457200" y="1536192"/>
            <a:ext cx="4343400" cy="4590288"/>
          </a:xfrm>
        </p:spPr>
        <p:txBody>
          <a:bodyPr>
            <a:normAutofit fontScale="77500" lnSpcReduction="20000"/>
          </a:bodyPr>
          <a:lstStyle/>
          <a:p>
            <a:r>
              <a:rPr lang="en-US" b="1" dirty="0" smtClean="0"/>
              <a:t>High Sugar Drinks: </a:t>
            </a:r>
            <a:r>
              <a:rPr lang="en-US" dirty="0" smtClean="0"/>
              <a:t>Soda</a:t>
            </a:r>
            <a:r>
              <a:rPr lang="en-US" dirty="0"/>
              <a:t>, </a:t>
            </a:r>
            <a:r>
              <a:rPr lang="en-US" dirty="0" smtClean="0"/>
              <a:t>Fruit Juices, certain Smoothies, sports drinks, energy drinks, Starbucks  etc.</a:t>
            </a:r>
          </a:p>
          <a:p>
            <a:r>
              <a:rPr lang="en-US" b="1" dirty="0" smtClean="0"/>
              <a:t>Fast Food: </a:t>
            </a:r>
            <a:r>
              <a:rPr lang="en-US" dirty="0" smtClean="0"/>
              <a:t>Hamburgers</a:t>
            </a:r>
            <a:r>
              <a:rPr lang="en-US" dirty="0"/>
              <a:t>, French Fries, Hot </a:t>
            </a:r>
            <a:r>
              <a:rPr lang="en-US" dirty="0" smtClean="0"/>
              <a:t>Dogs, Chips</a:t>
            </a:r>
          </a:p>
          <a:p>
            <a:r>
              <a:rPr lang="en-US" b="1" dirty="0"/>
              <a:t>Packaged Baked Goods</a:t>
            </a:r>
            <a:r>
              <a:rPr lang="en-US" dirty="0"/>
              <a:t>: Donuts, Chips, Cookies, etc</a:t>
            </a:r>
            <a:r>
              <a:rPr lang="en-US" dirty="0" smtClean="0"/>
              <a:t>.</a:t>
            </a:r>
          </a:p>
          <a:p>
            <a:r>
              <a:rPr lang="en-US" b="1" dirty="0" smtClean="0"/>
              <a:t>Meats</a:t>
            </a:r>
            <a:r>
              <a:rPr lang="en-US" dirty="0" smtClean="0"/>
              <a:t>: Red </a:t>
            </a:r>
            <a:r>
              <a:rPr lang="en-US" dirty="0"/>
              <a:t>meat, Bacon, Ham, Cold Cuts</a:t>
            </a:r>
          </a:p>
          <a:p>
            <a:r>
              <a:rPr lang="en-US" b="1" dirty="0" smtClean="0"/>
              <a:t>Highly Processed &amp; Salty Foods</a:t>
            </a:r>
            <a:r>
              <a:rPr lang="en-US" dirty="0" smtClean="0"/>
              <a:t>: Frozen </a:t>
            </a:r>
            <a:r>
              <a:rPr lang="en-US" dirty="0"/>
              <a:t>Pot </a:t>
            </a:r>
            <a:r>
              <a:rPr lang="en-US" dirty="0" smtClean="0"/>
              <a:t>Pies, Canned Soups, packaged snack foods</a:t>
            </a:r>
          </a:p>
          <a:p>
            <a:r>
              <a:rPr lang="en-US" b="1" dirty="0" smtClean="0"/>
              <a:t>Excess Dairy</a:t>
            </a:r>
            <a:endParaRPr lang="en-US" b="1" dirty="0"/>
          </a:p>
          <a:p>
            <a:endParaRPr lang="en-US" dirty="0"/>
          </a:p>
        </p:txBody>
      </p:sp>
      <p:pic>
        <p:nvPicPr>
          <p:cNvPr id="717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029200" y="1220542"/>
            <a:ext cx="3124200" cy="22288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7171"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29200" y="3581400"/>
            <a:ext cx="3200400" cy="276034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869317648"/>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9816" y="0"/>
            <a:ext cx="9114184" cy="6858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073636350"/>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381000"/>
            <a:ext cx="7620000" cy="1143000"/>
          </a:xfrm>
        </p:spPr>
        <p:txBody>
          <a:bodyPr/>
          <a:lstStyle/>
          <a:p>
            <a:r>
              <a:rPr lang="en-US" dirty="0" smtClean="0"/>
              <a:t>Many Excellent Foods to Enjoy!</a:t>
            </a:r>
            <a:r>
              <a:rPr lang="en-US" dirty="0"/>
              <a:t/>
            </a:r>
            <a:br>
              <a:rPr lang="en-US" dirty="0"/>
            </a:br>
            <a:endParaRPr lang="en-US" dirty="0"/>
          </a:p>
        </p:txBody>
      </p:sp>
      <p:sp>
        <p:nvSpPr>
          <p:cNvPr id="3" name="Content Placeholder 2"/>
          <p:cNvSpPr>
            <a:spLocks noGrp="1"/>
          </p:cNvSpPr>
          <p:nvPr>
            <p:ph sz="half" idx="1"/>
          </p:nvPr>
        </p:nvSpPr>
        <p:spPr>
          <a:xfrm>
            <a:off x="304800" y="1341120"/>
            <a:ext cx="4097867" cy="5059680"/>
          </a:xfrm>
        </p:spPr>
        <p:txBody>
          <a:bodyPr>
            <a:normAutofit fontScale="62500" lnSpcReduction="20000"/>
          </a:bodyPr>
          <a:lstStyle/>
          <a:p>
            <a:r>
              <a:rPr lang="en-US" b="1" dirty="0" smtClean="0"/>
              <a:t>Veggies</a:t>
            </a:r>
            <a:r>
              <a:rPr lang="en-US" b="1" dirty="0"/>
              <a:t>: </a:t>
            </a:r>
            <a:r>
              <a:rPr lang="en-US" dirty="0"/>
              <a:t>avocado, beets, broccoli, carrots, corn, cabbage, kale, romaine lettuce, spinach, sweet potato, tomatoes, zucchini</a:t>
            </a:r>
          </a:p>
          <a:p>
            <a:r>
              <a:rPr lang="en-US" b="1" dirty="0"/>
              <a:t>Fruits</a:t>
            </a:r>
            <a:r>
              <a:rPr lang="en-US" dirty="0"/>
              <a:t>: apples, pears, black/blue berries, peaches, bananas, mangos, strawberries, melon, oranges, </a:t>
            </a:r>
          </a:p>
          <a:p>
            <a:r>
              <a:rPr lang="en-US" b="1" dirty="0"/>
              <a:t>Beans/Peas</a:t>
            </a:r>
            <a:r>
              <a:rPr lang="en-US" dirty="0"/>
              <a:t>: Lentils, black beans, pinto, garbanzo, kidney, lima, navy</a:t>
            </a:r>
          </a:p>
          <a:p>
            <a:r>
              <a:rPr lang="en-US" b="1" dirty="0"/>
              <a:t>Nuts/Seeds</a:t>
            </a:r>
            <a:r>
              <a:rPr lang="en-US" dirty="0"/>
              <a:t>: walnuts, almonds, flax seed, pumpkin/sunflower seeds</a:t>
            </a:r>
          </a:p>
          <a:p>
            <a:r>
              <a:rPr lang="en-US" b="1" dirty="0"/>
              <a:t>Grains</a:t>
            </a:r>
            <a:r>
              <a:rPr lang="en-US" dirty="0"/>
              <a:t>: Brown rice, oats, barley, quinoa, rye, whole wheat, wild rice, oatmeal, couscous</a:t>
            </a:r>
          </a:p>
          <a:p>
            <a:r>
              <a:rPr lang="en-US" b="1" dirty="0"/>
              <a:t>Snacks</a:t>
            </a:r>
            <a:r>
              <a:rPr lang="en-US" dirty="0"/>
              <a:t>: Carrots, Celery, fruit, apples w peanut butter, nuts, cucumber, bell pepper, sunflower seeds, hummus, broccoli, popcorn, salsa</a:t>
            </a:r>
          </a:p>
          <a:p>
            <a:endParaRPr lang="en-US" dirty="0"/>
          </a:p>
        </p:txBody>
      </p:sp>
      <p:pic>
        <p:nvPicPr>
          <p:cNvPr id="6"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641504" y="2590800"/>
            <a:ext cx="3598333" cy="289151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130861069"/>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smtClean="0"/>
              <a:t>Exercise</a:t>
            </a:r>
            <a:endParaRPr lang="en-US" b="1" dirty="0"/>
          </a:p>
        </p:txBody>
      </p:sp>
      <p:sp>
        <p:nvSpPr>
          <p:cNvPr id="3" name="Content Placeholder 2"/>
          <p:cNvSpPr>
            <a:spLocks noGrp="1"/>
          </p:cNvSpPr>
          <p:nvPr>
            <p:ph sz="half" idx="2"/>
          </p:nvPr>
        </p:nvSpPr>
        <p:spPr>
          <a:xfrm>
            <a:off x="381000" y="2362200"/>
            <a:ext cx="3657600" cy="3951288"/>
          </a:xfrm>
        </p:spPr>
        <p:txBody>
          <a:bodyPr>
            <a:normAutofit fontScale="77500" lnSpcReduction="20000"/>
          </a:bodyPr>
          <a:lstStyle/>
          <a:p>
            <a:pPr marL="114300" indent="0">
              <a:buNone/>
            </a:pPr>
            <a:r>
              <a:rPr lang="en-US" u="sng" dirty="0" smtClean="0"/>
              <a:t>Decreases</a:t>
            </a:r>
            <a:r>
              <a:rPr lang="en-US" dirty="0" smtClean="0"/>
              <a:t>:</a:t>
            </a:r>
          </a:p>
          <a:p>
            <a:r>
              <a:rPr lang="en-US" dirty="0" smtClean="0"/>
              <a:t>risk </a:t>
            </a:r>
            <a:r>
              <a:rPr lang="en-US" dirty="0"/>
              <a:t>of dying prematurely</a:t>
            </a:r>
          </a:p>
          <a:p>
            <a:r>
              <a:rPr lang="en-US" dirty="0" smtClean="0"/>
              <a:t>risk </a:t>
            </a:r>
            <a:r>
              <a:rPr lang="en-US" dirty="0"/>
              <a:t>of dying from heart disease</a:t>
            </a:r>
          </a:p>
          <a:p>
            <a:r>
              <a:rPr lang="en-US" dirty="0" smtClean="0"/>
              <a:t>risk </a:t>
            </a:r>
            <a:r>
              <a:rPr lang="en-US" dirty="0"/>
              <a:t>of stroke</a:t>
            </a:r>
          </a:p>
          <a:p>
            <a:r>
              <a:rPr lang="en-US" dirty="0" smtClean="0"/>
              <a:t>risk </a:t>
            </a:r>
            <a:r>
              <a:rPr lang="en-US" dirty="0"/>
              <a:t>of developing diabetes</a:t>
            </a:r>
          </a:p>
          <a:p>
            <a:r>
              <a:rPr lang="en-US" dirty="0" smtClean="0"/>
              <a:t>high </a:t>
            </a:r>
            <a:r>
              <a:rPr lang="en-US" dirty="0"/>
              <a:t>blood pressure</a:t>
            </a:r>
          </a:p>
          <a:p>
            <a:r>
              <a:rPr lang="en-US" dirty="0" smtClean="0"/>
              <a:t>risk </a:t>
            </a:r>
            <a:r>
              <a:rPr lang="en-US" dirty="0"/>
              <a:t>of developing colon </a:t>
            </a:r>
            <a:r>
              <a:rPr lang="en-US" dirty="0" smtClean="0"/>
              <a:t>cancer</a:t>
            </a:r>
          </a:p>
          <a:p>
            <a:r>
              <a:rPr lang="en-US" dirty="0"/>
              <a:t>s</a:t>
            </a:r>
            <a:r>
              <a:rPr lang="en-US" dirty="0" smtClean="0"/>
              <a:t>tress</a:t>
            </a:r>
            <a:endParaRPr lang="en-US" dirty="0"/>
          </a:p>
          <a:p>
            <a:r>
              <a:rPr lang="en-US" dirty="0" smtClean="0"/>
              <a:t>feelings </a:t>
            </a:r>
            <a:r>
              <a:rPr lang="en-US" dirty="0"/>
              <a:t>of depression </a:t>
            </a:r>
            <a:r>
              <a:rPr lang="en-US" dirty="0" smtClean="0"/>
              <a:t>&amp; anxiety</a:t>
            </a:r>
            <a:endParaRPr lang="en-US" dirty="0"/>
          </a:p>
          <a:p>
            <a:r>
              <a:rPr lang="en-US" dirty="0"/>
              <a:t> </a:t>
            </a:r>
            <a:r>
              <a:rPr lang="en-US" dirty="0" smtClean="0"/>
              <a:t>risk </a:t>
            </a:r>
            <a:r>
              <a:rPr lang="en-US" dirty="0"/>
              <a:t>of </a:t>
            </a:r>
            <a:r>
              <a:rPr lang="en-US" dirty="0" smtClean="0"/>
              <a:t>obesity</a:t>
            </a:r>
          </a:p>
          <a:p>
            <a:r>
              <a:rPr lang="en-US" dirty="0" smtClean="0"/>
              <a:t>certain </a:t>
            </a:r>
            <a:r>
              <a:rPr lang="en-US" dirty="0"/>
              <a:t>types of </a:t>
            </a:r>
            <a:r>
              <a:rPr lang="en-US" dirty="0" smtClean="0"/>
              <a:t>cancer</a:t>
            </a:r>
          </a:p>
          <a:p>
            <a:r>
              <a:rPr lang="en-US" dirty="0" smtClean="0"/>
              <a:t>cognitive </a:t>
            </a:r>
            <a:r>
              <a:rPr lang="en-US" dirty="0"/>
              <a:t>decline in older </a:t>
            </a:r>
            <a:r>
              <a:rPr lang="en-US" dirty="0" smtClean="0"/>
              <a:t>adults</a:t>
            </a:r>
          </a:p>
          <a:p>
            <a:pPr marL="114300" indent="0">
              <a:buNone/>
            </a:pPr>
            <a:endParaRPr lang="en-US" dirty="0"/>
          </a:p>
        </p:txBody>
      </p:sp>
      <p:sp>
        <p:nvSpPr>
          <p:cNvPr id="5" name="Text Placeholder 4"/>
          <p:cNvSpPr>
            <a:spLocks noGrp="1"/>
          </p:cNvSpPr>
          <p:nvPr>
            <p:ph type="body" sz="quarter" idx="3"/>
          </p:nvPr>
        </p:nvSpPr>
        <p:spPr/>
        <p:txBody>
          <a:bodyPr/>
          <a:lstStyle/>
          <a:p>
            <a:r>
              <a:rPr lang="en-US" dirty="0" smtClean="0"/>
              <a:t>Improves</a:t>
            </a:r>
            <a:endParaRPr lang="en-US" dirty="0"/>
          </a:p>
        </p:txBody>
      </p:sp>
      <p:sp>
        <p:nvSpPr>
          <p:cNvPr id="6" name="Content Placeholder 5"/>
          <p:cNvSpPr>
            <a:spLocks noGrp="1"/>
          </p:cNvSpPr>
          <p:nvPr>
            <p:ph sz="quarter" idx="4"/>
          </p:nvPr>
        </p:nvSpPr>
        <p:spPr>
          <a:xfrm>
            <a:off x="4267200" y="2362200"/>
            <a:ext cx="3657600" cy="4114800"/>
          </a:xfrm>
        </p:spPr>
        <p:txBody>
          <a:bodyPr>
            <a:normAutofit fontScale="77500" lnSpcReduction="20000"/>
          </a:bodyPr>
          <a:lstStyle/>
          <a:p>
            <a:pPr marL="114300" indent="0">
              <a:buNone/>
            </a:pPr>
            <a:r>
              <a:rPr lang="en-US" u="sng" dirty="0" smtClean="0"/>
              <a:t>Improves:</a:t>
            </a:r>
          </a:p>
          <a:p>
            <a:r>
              <a:rPr lang="en-US" dirty="0" smtClean="0"/>
              <a:t>Mood &amp; Promotes </a:t>
            </a:r>
            <a:r>
              <a:rPr lang="en-US" dirty="0"/>
              <a:t>psychological </a:t>
            </a:r>
            <a:r>
              <a:rPr lang="en-US" dirty="0" smtClean="0"/>
              <a:t>well-being</a:t>
            </a:r>
          </a:p>
          <a:p>
            <a:r>
              <a:rPr lang="en-US" dirty="0" smtClean="0"/>
              <a:t>Concentration</a:t>
            </a:r>
          </a:p>
          <a:p>
            <a:r>
              <a:rPr lang="en-US" dirty="0" smtClean="0"/>
              <a:t>Sleep</a:t>
            </a:r>
          </a:p>
          <a:p>
            <a:r>
              <a:rPr lang="en-US" dirty="0" smtClean="0"/>
              <a:t>Blood pressure</a:t>
            </a:r>
          </a:p>
          <a:p>
            <a:r>
              <a:rPr lang="en-US" dirty="0"/>
              <a:t>Helps control weight</a:t>
            </a:r>
          </a:p>
          <a:p>
            <a:r>
              <a:rPr lang="en-US" dirty="0" smtClean="0"/>
              <a:t>Balance</a:t>
            </a:r>
          </a:p>
          <a:p>
            <a:r>
              <a:rPr lang="en-US" dirty="0"/>
              <a:t>Helps build and maintain healthy bones, muscles and </a:t>
            </a:r>
            <a:r>
              <a:rPr lang="en-US" dirty="0" smtClean="0"/>
              <a:t>joints</a:t>
            </a:r>
          </a:p>
          <a:p>
            <a:r>
              <a:rPr lang="en-US" dirty="0"/>
              <a:t>Helps older adults become stronger and better able to move about without </a:t>
            </a:r>
            <a:r>
              <a:rPr lang="en-US" dirty="0" smtClean="0"/>
              <a:t>falling</a:t>
            </a:r>
          </a:p>
          <a:p>
            <a:r>
              <a:rPr lang="en-US" dirty="0" smtClean="0"/>
              <a:t>Chance of quitting smoking</a:t>
            </a:r>
          </a:p>
          <a:p>
            <a:pPr marL="114300" indent="0">
              <a:buNone/>
            </a:pPr>
            <a:endParaRPr lang="en-US" dirty="0" smtClean="0">
              <a:hlinkClick r:id="rId2"/>
            </a:endParaRPr>
          </a:p>
          <a:p>
            <a:pPr marL="114300" indent="0">
              <a:buNone/>
            </a:pPr>
            <a:endParaRPr lang="en-US" dirty="0">
              <a:hlinkClick r:id="rId2"/>
            </a:endParaRPr>
          </a:p>
          <a:p>
            <a:endParaRPr lang="en-US" dirty="0"/>
          </a:p>
          <a:p>
            <a:endParaRPr lang="en-US" dirty="0"/>
          </a:p>
          <a:p>
            <a:endParaRPr lang="en-US" dirty="0" smtClean="0"/>
          </a:p>
          <a:p>
            <a:endParaRPr lang="en-US" dirty="0"/>
          </a:p>
        </p:txBody>
      </p:sp>
      <p:pic>
        <p:nvPicPr>
          <p:cNvPr id="2050"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800600" y="152400"/>
            <a:ext cx="3086100" cy="20574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 name="Rectangle 3"/>
          <p:cNvSpPr/>
          <p:nvPr/>
        </p:nvSpPr>
        <p:spPr>
          <a:xfrm>
            <a:off x="228600" y="6248400"/>
            <a:ext cx="4572000" cy="461665"/>
          </a:xfrm>
          <a:prstGeom prst="rect">
            <a:avLst/>
          </a:prstGeom>
        </p:spPr>
        <p:txBody>
          <a:bodyPr>
            <a:spAutoFit/>
          </a:bodyPr>
          <a:lstStyle/>
          <a:p>
            <a:r>
              <a:rPr lang="en-US" sz="800" u="sng" dirty="0">
                <a:hlinkClick r:id="rId4"/>
              </a:rPr>
              <a:t>http://www.uptodate.com/contents/overview-of-the-benefits-and-risks-of-exercise?detectedLanguage=en&amp;source=search_result&amp;search=exercise&amp;selectedTitle=1~150&amp;provider=noProvider#H38</a:t>
            </a:r>
            <a:endParaRPr lang="en-US" sz="800" dirty="0">
              <a:effectLst/>
            </a:endParaRPr>
          </a:p>
        </p:txBody>
      </p:sp>
    </p:spTree>
    <p:extLst>
      <p:ext uri="{BB962C8B-B14F-4D97-AF65-F5344CB8AC3E}">
        <p14:creationId xmlns:p14="http://schemas.microsoft.com/office/powerpoint/2010/main" val="2604793086"/>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Content Placeholder 6" descr="Screen Clipping"/>
          <p:cNvPicPr>
            <a:picLocks noGrp="1" noChangeAspect="1"/>
          </p:cNvPicPr>
          <p:nvPr>
            <p:ph sz="half" idx="4294967295"/>
          </p:nvPr>
        </p:nvPicPr>
        <p:blipFill rotWithShape="1">
          <a:blip r:embed="rId2">
            <a:extLst>
              <a:ext uri="{28A0092B-C50C-407E-A947-70E740481C1C}">
                <a14:useLocalDpi xmlns:a14="http://schemas.microsoft.com/office/drawing/2010/main" val="0"/>
              </a:ext>
            </a:extLst>
          </a:blip>
          <a:srcRect b="60656"/>
          <a:stretch/>
        </p:blipFill>
        <p:spPr>
          <a:xfrm>
            <a:off x="457200" y="228601"/>
            <a:ext cx="6137221" cy="1828799"/>
          </a:xfrm>
          <a:prstGeom prst="rect">
            <a:avLst/>
          </a:prstGeom>
        </p:spPr>
      </p:pic>
      <p:pic>
        <p:nvPicPr>
          <p:cNvPr id="8" name="Picture 6" descr="http://observers.france24.com/files/images/090320%20change4life%20T.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7200" y="2133600"/>
            <a:ext cx="7429498" cy="4572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49163045"/>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33400" y="76200"/>
            <a:ext cx="7620000" cy="1143000"/>
          </a:xfrm>
        </p:spPr>
        <p:txBody>
          <a:bodyPr/>
          <a:lstStyle/>
          <a:p>
            <a:r>
              <a:rPr lang="en-US" b="1" dirty="0" smtClean="0"/>
              <a:t>Temperance (Alcohol)</a:t>
            </a:r>
            <a:endParaRPr lang="en-US" b="1" dirty="0"/>
          </a:p>
        </p:txBody>
      </p:sp>
      <p:sp>
        <p:nvSpPr>
          <p:cNvPr id="4" name="Text Placeholder 3"/>
          <p:cNvSpPr>
            <a:spLocks noGrp="1"/>
          </p:cNvSpPr>
          <p:nvPr>
            <p:ph idx="1"/>
          </p:nvPr>
        </p:nvSpPr>
        <p:spPr/>
        <p:txBody>
          <a:bodyPr/>
          <a:lstStyle/>
          <a:p>
            <a:endParaRPr lang="en-US" dirty="0"/>
          </a:p>
          <a:p>
            <a:endParaRPr lang="en-US" dirty="0"/>
          </a:p>
        </p:txBody>
      </p:sp>
      <p:pic>
        <p:nvPicPr>
          <p:cNvPr id="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181600" y="1447800"/>
            <a:ext cx="3207062" cy="240092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Rectangle 2"/>
          <p:cNvSpPr/>
          <p:nvPr/>
        </p:nvSpPr>
        <p:spPr>
          <a:xfrm>
            <a:off x="301469" y="1411843"/>
            <a:ext cx="4572000" cy="5293757"/>
          </a:xfrm>
          <a:prstGeom prst="rect">
            <a:avLst/>
          </a:prstGeom>
        </p:spPr>
        <p:txBody>
          <a:bodyPr>
            <a:spAutoFit/>
          </a:bodyPr>
          <a:lstStyle/>
          <a:p>
            <a:pPr marL="571500" indent="-571500">
              <a:buFont typeface="Arial" panose="020B0604020202020204" pitchFamily="34" charset="0"/>
              <a:buChar char="•"/>
            </a:pPr>
            <a:r>
              <a:rPr lang="en-US" sz="3200" dirty="0" smtClean="0"/>
              <a:t>Third </a:t>
            </a:r>
            <a:r>
              <a:rPr lang="en-US" sz="3200" dirty="0"/>
              <a:t>leading preventable cause of death </a:t>
            </a:r>
            <a:endParaRPr lang="en-US" sz="3200" dirty="0" smtClean="0"/>
          </a:p>
          <a:p>
            <a:pPr marL="571500" indent="-571500">
              <a:buFont typeface="Arial" panose="020B0604020202020204" pitchFamily="34" charset="0"/>
              <a:buChar char="•"/>
            </a:pPr>
            <a:r>
              <a:rPr lang="en-US" sz="3200" dirty="0" smtClean="0"/>
              <a:t>Responsible </a:t>
            </a:r>
            <a:r>
              <a:rPr lang="en-US" sz="3200" dirty="0"/>
              <a:t>for </a:t>
            </a:r>
            <a:r>
              <a:rPr lang="en-US" sz="3200" dirty="0" smtClean="0"/>
              <a:t>~80,000 deaths/</a:t>
            </a:r>
            <a:r>
              <a:rPr lang="en-US" sz="3200" dirty="0" err="1" smtClean="0"/>
              <a:t>yr</a:t>
            </a:r>
            <a:r>
              <a:rPr lang="en-US" sz="3200" dirty="0" smtClean="0"/>
              <a:t> </a:t>
            </a:r>
          </a:p>
          <a:p>
            <a:pPr marL="571500" indent="-571500">
              <a:buFont typeface="Arial" panose="020B0604020202020204" pitchFamily="34" charset="0"/>
              <a:buChar char="•"/>
            </a:pPr>
            <a:r>
              <a:rPr lang="en-US" sz="3200" dirty="0" smtClean="0"/>
              <a:t>Nearly </a:t>
            </a:r>
            <a:r>
              <a:rPr lang="en-US" sz="3200" dirty="0"/>
              <a:t>17,000 traffic </a:t>
            </a:r>
            <a:r>
              <a:rPr lang="en-US" sz="3200" dirty="0" smtClean="0"/>
              <a:t>fatalities/</a:t>
            </a:r>
            <a:r>
              <a:rPr lang="en-US" sz="3200" dirty="0" err="1" smtClean="0"/>
              <a:t>yr</a:t>
            </a:r>
            <a:endParaRPr lang="en-US" sz="3200" dirty="0" smtClean="0"/>
          </a:p>
          <a:p>
            <a:pPr marL="571500" indent="-571500">
              <a:buFont typeface="Arial" panose="020B0604020202020204" pitchFamily="34" charset="0"/>
              <a:buChar char="•"/>
            </a:pPr>
            <a:r>
              <a:rPr lang="en-US" sz="3200" dirty="0" smtClean="0"/>
              <a:t>70% </a:t>
            </a:r>
            <a:r>
              <a:rPr lang="en-US" sz="3200" dirty="0"/>
              <a:t>of attempted suicides by college students</a:t>
            </a:r>
            <a:endParaRPr lang="en-US" sz="3200" dirty="0" smtClean="0"/>
          </a:p>
          <a:p>
            <a:endParaRPr lang="en-US" dirty="0"/>
          </a:p>
        </p:txBody>
      </p:sp>
    </p:spTree>
    <p:extLst>
      <p:ext uri="{BB962C8B-B14F-4D97-AF65-F5344CB8AC3E}">
        <p14:creationId xmlns:p14="http://schemas.microsoft.com/office/powerpoint/2010/main" val="2550106645"/>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p:cNvSpPr>
            <a:spLocks noGrp="1"/>
          </p:cNvSpPr>
          <p:nvPr>
            <p:ph type="title"/>
          </p:nvPr>
        </p:nvSpPr>
        <p:spPr/>
        <p:txBody>
          <a:bodyPr/>
          <a:lstStyle/>
          <a:p>
            <a:r>
              <a:rPr lang="en-US" dirty="0"/>
              <a:t>Temperance (</a:t>
            </a:r>
            <a:r>
              <a:rPr lang="en-US" dirty="0" smtClean="0"/>
              <a:t>Tobacco) </a:t>
            </a:r>
            <a:r>
              <a:rPr lang="en-US" dirty="0"/>
              <a:t/>
            </a:r>
            <a:br>
              <a:rPr lang="en-US" dirty="0"/>
            </a:br>
            <a:endParaRPr lang="en-US" dirty="0"/>
          </a:p>
        </p:txBody>
      </p:sp>
      <p:sp>
        <p:nvSpPr>
          <p:cNvPr id="10" name="Content Placeholder 9"/>
          <p:cNvSpPr>
            <a:spLocks noGrp="1"/>
          </p:cNvSpPr>
          <p:nvPr>
            <p:ph idx="1"/>
          </p:nvPr>
        </p:nvSpPr>
        <p:spPr>
          <a:xfrm>
            <a:off x="457200" y="1295400"/>
            <a:ext cx="7620000" cy="5334000"/>
          </a:xfrm>
        </p:spPr>
        <p:txBody>
          <a:bodyPr>
            <a:normAutofit fontScale="47500" lnSpcReduction="20000"/>
          </a:bodyPr>
          <a:lstStyle/>
          <a:p>
            <a:pPr marL="114300" indent="0">
              <a:buNone/>
            </a:pPr>
            <a:r>
              <a:rPr lang="en-US" sz="2300" dirty="0"/>
              <a:t>*1. Heart Disease such as a heart attack</a:t>
            </a:r>
          </a:p>
          <a:p>
            <a:pPr marL="114300" indent="0">
              <a:buNone/>
            </a:pPr>
            <a:r>
              <a:rPr lang="en-US" sz="2300" dirty="0"/>
              <a:t>*2. Lung Cancer</a:t>
            </a:r>
          </a:p>
          <a:p>
            <a:pPr marL="114300" indent="0">
              <a:buNone/>
            </a:pPr>
            <a:r>
              <a:rPr lang="en-US" sz="2300" dirty="0"/>
              <a:t>*3. Lung disease including COPD, Bronchitis, colds, pneumonia, tuberculosis</a:t>
            </a:r>
          </a:p>
          <a:p>
            <a:pPr marL="114300" indent="0">
              <a:buNone/>
            </a:pPr>
            <a:r>
              <a:rPr lang="en-US" sz="2300" dirty="0"/>
              <a:t>4. Blood Clots </a:t>
            </a:r>
          </a:p>
          <a:p>
            <a:pPr marL="114300" indent="0">
              <a:buNone/>
            </a:pPr>
            <a:r>
              <a:rPr lang="en-US" sz="2300" dirty="0"/>
              <a:t>5. Stroke</a:t>
            </a:r>
          </a:p>
          <a:p>
            <a:pPr marL="114300" indent="0">
              <a:buNone/>
            </a:pPr>
            <a:r>
              <a:rPr lang="en-US" sz="2300" dirty="0"/>
              <a:t>6. Mesothelioma</a:t>
            </a:r>
          </a:p>
          <a:p>
            <a:pPr marL="114300" indent="0">
              <a:buNone/>
            </a:pPr>
            <a:r>
              <a:rPr lang="en-US" sz="2300" dirty="0"/>
              <a:t>7. Throat Cancer</a:t>
            </a:r>
          </a:p>
          <a:p>
            <a:pPr marL="114300" indent="0">
              <a:buNone/>
            </a:pPr>
            <a:r>
              <a:rPr lang="en-US" sz="2300" dirty="0"/>
              <a:t>8. Pancreas Cancer</a:t>
            </a:r>
          </a:p>
          <a:p>
            <a:pPr marL="114300" indent="0">
              <a:buNone/>
            </a:pPr>
            <a:r>
              <a:rPr lang="en-US" sz="2300" dirty="0"/>
              <a:t>9. Kidney Cancer</a:t>
            </a:r>
          </a:p>
          <a:p>
            <a:pPr marL="114300" indent="0">
              <a:buNone/>
            </a:pPr>
            <a:r>
              <a:rPr lang="en-US" sz="2300" dirty="0"/>
              <a:t>10. Liver Cancer</a:t>
            </a:r>
          </a:p>
          <a:p>
            <a:pPr marL="114300" indent="0">
              <a:buNone/>
            </a:pPr>
            <a:r>
              <a:rPr lang="en-US" sz="2300" dirty="0"/>
              <a:t>11. Mouth Cancer </a:t>
            </a:r>
          </a:p>
          <a:p>
            <a:pPr marL="114300" indent="0">
              <a:buNone/>
            </a:pPr>
            <a:r>
              <a:rPr lang="en-US" sz="2300" dirty="0"/>
              <a:t>12. Throat Cancer</a:t>
            </a:r>
          </a:p>
          <a:p>
            <a:pPr marL="114300" indent="0">
              <a:buNone/>
            </a:pPr>
            <a:r>
              <a:rPr lang="en-US" sz="2300" dirty="0"/>
              <a:t>13. Pharyngeal Cancer</a:t>
            </a:r>
          </a:p>
          <a:p>
            <a:pPr marL="114300" indent="0">
              <a:buNone/>
            </a:pPr>
            <a:r>
              <a:rPr lang="en-US" sz="2300" dirty="0"/>
              <a:t>14. Laryngeal Cancer</a:t>
            </a:r>
          </a:p>
          <a:p>
            <a:pPr marL="114300" indent="0">
              <a:buNone/>
            </a:pPr>
            <a:r>
              <a:rPr lang="en-US" sz="2300" dirty="0"/>
              <a:t>15. Esophageal Cancer</a:t>
            </a:r>
          </a:p>
          <a:p>
            <a:pPr marL="114300" indent="0">
              <a:buNone/>
            </a:pPr>
            <a:r>
              <a:rPr lang="en-US" sz="2300" dirty="0"/>
              <a:t>16. Stomach Cancer</a:t>
            </a:r>
          </a:p>
          <a:p>
            <a:pPr marL="114300" indent="0">
              <a:buNone/>
            </a:pPr>
            <a:r>
              <a:rPr lang="en-US" sz="2300" dirty="0"/>
              <a:t>17. Cervical Cancer</a:t>
            </a:r>
          </a:p>
          <a:p>
            <a:pPr marL="114300" indent="0">
              <a:buNone/>
            </a:pPr>
            <a:r>
              <a:rPr lang="en-US" sz="2300" dirty="0"/>
              <a:t>18. Bladder Cancer </a:t>
            </a:r>
          </a:p>
          <a:p>
            <a:pPr marL="114300" indent="0">
              <a:buNone/>
            </a:pPr>
            <a:r>
              <a:rPr lang="en-US" sz="2300" dirty="0"/>
              <a:t>19. Renal Pelvis Cancer</a:t>
            </a:r>
          </a:p>
          <a:p>
            <a:pPr marL="114300" indent="0">
              <a:buNone/>
            </a:pPr>
            <a:r>
              <a:rPr lang="en-US" sz="2300" dirty="0"/>
              <a:t>20. Uterine &amp; Cervical Cancer</a:t>
            </a:r>
          </a:p>
          <a:p>
            <a:pPr marL="114300" indent="0">
              <a:buNone/>
            </a:pPr>
            <a:r>
              <a:rPr lang="en-US" sz="2300" dirty="0"/>
              <a:t>21. Myeloid leukemia</a:t>
            </a:r>
          </a:p>
          <a:p>
            <a:pPr marL="114300" indent="0">
              <a:buNone/>
            </a:pPr>
            <a:r>
              <a:rPr lang="en-US" sz="2300" dirty="0"/>
              <a:t>22. Nasal cavity and </a:t>
            </a:r>
            <a:r>
              <a:rPr lang="en-US" sz="2300" dirty="0" err="1"/>
              <a:t>paranasal</a:t>
            </a:r>
            <a:r>
              <a:rPr lang="en-US" sz="2300" dirty="0"/>
              <a:t> sinuses Cancer</a:t>
            </a:r>
          </a:p>
          <a:p>
            <a:pPr marL="114300" indent="0">
              <a:buNone/>
            </a:pPr>
            <a:r>
              <a:rPr lang="en-US" sz="2300" dirty="0"/>
              <a:t>23. </a:t>
            </a:r>
            <a:r>
              <a:rPr lang="en-US" sz="2300" dirty="0" err="1"/>
              <a:t>Poss</a:t>
            </a:r>
            <a:r>
              <a:rPr lang="en-US" sz="2300" dirty="0"/>
              <a:t> Breast &amp; Colon Cancer</a:t>
            </a:r>
          </a:p>
          <a:p>
            <a:pPr marL="114300" indent="0">
              <a:buNone/>
            </a:pPr>
            <a:r>
              <a:rPr lang="en-US" sz="2300" dirty="0"/>
              <a:t>24. Peptic Ulcer Disease</a:t>
            </a:r>
          </a:p>
          <a:p>
            <a:pPr marL="114300" indent="0">
              <a:buNone/>
            </a:pPr>
            <a:r>
              <a:rPr lang="en-US" sz="2300" dirty="0"/>
              <a:t>25. Poor wound healing</a:t>
            </a:r>
          </a:p>
          <a:p>
            <a:pPr marL="114300" indent="0">
              <a:buNone/>
            </a:pPr>
            <a:r>
              <a:rPr lang="en-US" sz="2300" dirty="0"/>
              <a:t>26. Osteoporosis which increases risk for fractures i.e. Breaking your hip</a:t>
            </a:r>
          </a:p>
          <a:p>
            <a:pPr marL="114300" indent="0">
              <a:buNone/>
            </a:pPr>
            <a:r>
              <a:rPr lang="en-US" sz="2300" dirty="0"/>
              <a:t>27. Diabetes</a:t>
            </a:r>
          </a:p>
          <a:p>
            <a:pPr marL="114300" indent="0">
              <a:buNone/>
            </a:pPr>
            <a:r>
              <a:rPr lang="en-US" sz="2300" dirty="0"/>
              <a:t>28. Infertility, Erectile dysfunction</a:t>
            </a:r>
          </a:p>
          <a:p>
            <a:pPr marL="114300" indent="0">
              <a:buNone/>
            </a:pPr>
            <a:r>
              <a:rPr lang="en-US" sz="2300" dirty="0"/>
              <a:t>29. Ectopic Pregnancy </a:t>
            </a:r>
          </a:p>
          <a:p>
            <a:pPr marL="114300" indent="0">
              <a:buNone/>
            </a:pPr>
            <a:r>
              <a:rPr lang="en-US" sz="2300" dirty="0"/>
              <a:t>30. If Pregnant: Preterm/Small Babies, abortions</a:t>
            </a:r>
          </a:p>
          <a:p>
            <a:pPr marL="114300" indent="0">
              <a:buNone/>
            </a:pPr>
            <a:r>
              <a:rPr lang="en-US" sz="2300" dirty="0"/>
              <a:t>31. Gingivitis, Periodontitis</a:t>
            </a:r>
          </a:p>
          <a:p>
            <a:pPr marL="114300" indent="0">
              <a:buNone/>
            </a:pPr>
            <a:endParaRPr lang="en-US" dirty="0"/>
          </a:p>
          <a:p>
            <a:endParaRPr lang="en-US" dirty="0"/>
          </a:p>
          <a:p>
            <a:endParaRPr lang="en-US" dirty="0"/>
          </a:p>
        </p:txBody>
      </p:sp>
      <p:pic>
        <p:nvPicPr>
          <p:cNvPr id="12"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724400" y="2133600"/>
            <a:ext cx="3577806" cy="2743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504735707"/>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304800" y="228600"/>
            <a:ext cx="8229600" cy="1143000"/>
          </a:xfrm>
        </p:spPr>
        <p:txBody>
          <a:bodyPr/>
          <a:lstStyle/>
          <a:p>
            <a:r>
              <a:rPr lang="en-US" dirty="0" smtClean="0"/>
              <a:t>Service…. find someone to help</a:t>
            </a:r>
            <a:endParaRPr lang="en-US" dirty="0"/>
          </a:p>
        </p:txBody>
      </p:sp>
      <p:pic>
        <p:nvPicPr>
          <p:cNvPr id="1024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4799" y="1404938"/>
            <a:ext cx="7741293" cy="514826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460354218"/>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33400" y="304800"/>
            <a:ext cx="7620000" cy="1143000"/>
          </a:xfrm>
        </p:spPr>
        <p:txBody>
          <a:bodyPr/>
          <a:lstStyle/>
          <a:p>
            <a:r>
              <a:rPr lang="en-US" dirty="0" smtClean="0"/>
              <a:t>Rest &amp; Re-Creation</a:t>
            </a:r>
            <a:endParaRPr lang="en-US" dirty="0"/>
          </a:p>
        </p:txBody>
      </p:sp>
      <p:pic>
        <p:nvPicPr>
          <p:cNvPr id="3"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38898" y="1463778"/>
            <a:ext cx="7762102" cy="463222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718383346"/>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20321"/>
            <a:ext cx="9193192" cy="691678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140246302"/>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6200" y="838200"/>
            <a:ext cx="9220200" cy="1524000"/>
          </a:xfrm>
        </p:spPr>
        <p:txBody>
          <a:bodyPr/>
          <a:lstStyle/>
          <a:p>
            <a:r>
              <a:rPr lang="en-US" sz="4500" b="1" dirty="0"/>
              <a:t>2. </a:t>
            </a:r>
            <a:r>
              <a:rPr lang="en-US" sz="4500" b="1" dirty="0" smtClean="0"/>
              <a:t>How do we form </a:t>
            </a:r>
            <a:r>
              <a:rPr lang="en-US" sz="4500" b="1" u="sng" dirty="0" smtClean="0"/>
              <a:t>OUR</a:t>
            </a:r>
            <a:r>
              <a:rPr lang="en-US" sz="4500" b="1" dirty="0" smtClean="0"/>
              <a:t> </a:t>
            </a:r>
            <a:r>
              <a:rPr lang="en-US" sz="4500" b="1" dirty="0"/>
              <a:t>lifestyle?</a:t>
            </a:r>
            <a:br>
              <a:rPr lang="en-US" sz="4500" b="1" dirty="0"/>
            </a:br>
            <a:endParaRPr lang="en-US" sz="4500" b="1" dirty="0"/>
          </a:p>
        </p:txBody>
      </p:sp>
      <p:pic>
        <p:nvPicPr>
          <p:cNvPr id="512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05000" y="2286000"/>
            <a:ext cx="4267200" cy="37195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850685940"/>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Purpose / Belief</a:t>
            </a:r>
            <a:endParaRPr lang="en-US" dirty="0"/>
          </a:p>
        </p:txBody>
      </p:sp>
      <p:sp>
        <p:nvSpPr>
          <p:cNvPr id="3" name="Content Placeholder 2"/>
          <p:cNvSpPr>
            <a:spLocks noGrp="1"/>
          </p:cNvSpPr>
          <p:nvPr>
            <p:ph idx="1"/>
          </p:nvPr>
        </p:nvSpPr>
        <p:spPr>
          <a:xfrm>
            <a:off x="457200" y="1447800"/>
            <a:ext cx="7620000" cy="4953000"/>
          </a:xfrm>
        </p:spPr>
        <p:txBody>
          <a:bodyPr/>
          <a:lstStyle/>
          <a:p>
            <a:r>
              <a:rPr lang="en-US" dirty="0" smtClean="0"/>
              <a:t>“People </a:t>
            </a:r>
            <a:r>
              <a:rPr lang="en-US" dirty="0"/>
              <a:t>who can articulate their life purpose in one sentence are 20% happier than those who </a:t>
            </a:r>
            <a:r>
              <a:rPr lang="en-US" dirty="0" smtClean="0"/>
              <a:t>can’t.”  </a:t>
            </a:r>
          </a:p>
          <a:p>
            <a:r>
              <a:rPr lang="en-US" dirty="0" smtClean="0"/>
              <a:t>“Take </a:t>
            </a:r>
            <a:r>
              <a:rPr lang="en-US" dirty="0"/>
              <a:t>time to know your values, strengths, talents, passions –and how to share those gifts – and you will dependably raise your </a:t>
            </a:r>
            <a:r>
              <a:rPr lang="en-US" dirty="0" smtClean="0"/>
              <a:t>well-being.”                </a:t>
            </a:r>
            <a:r>
              <a:rPr lang="en-US" sz="1600" dirty="0" smtClean="0">
                <a:hlinkClick r:id="rId2"/>
              </a:rPr>
              <a:t>http</a:t>
            </a:r>
            <a:r>
              <a:rPr lang="en-US" sz="1600" dirty="0">
                <a:hlinkClick r:id="rId2"/>
              </a:rPr>
              <a:t>://www.bluezones.com/live-happier/</a:t>
            </a:r>
            <a:endParaRPr lang="en-US" sz="1600" dirty="0"/>
          </a:p>
        </p:txBody>
      </p:sp>
      <p:pic>
        <p:nvPicPr>
          <p:cNvPr id="9218"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7162" t="8387" r="8238" b="4328"/>
          <a:stretch/>
        </p:blipFill>
        <p:spPr bwMode="auto">
          <a:xfrm>
            <a:off x="2400992" y="3519856"/>
            <a:ext cx="3390208" cy="303334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053274431"/>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81000" y="1066800"/>
            <a:ext cx="8077200" cy="1143000"/>
          </a:xfrm>
        </p:spPr>
        <p:txBody>
          <a:bodyPr/>
          <a:lstStyle/>
          <a:p>
            <a:pPr marL="114300" indent="0"/>
            <a:r>
              <a:rPr lang="en-US" sz="4500" b="1" dirty="0"/>
              <a:t>6</a:t>
            </a:r>
            <a:r>
              <a:rPr lang="en-US" sz="4500" b="1" dirty="0" smtClean="0"/>
              <a:t>. </a:t>
            </a:r>
            <a:r>
              <a:rPr lang="en-US" sz="4500" b="1" u="sng" dirty="0" smtClean="0"/>
              <a:t>Be </a:t>
            </a:r>
            <a:r>
              <a:rPr lang="en-US" sz="4500" b="1" u="sng" dirty="0"/>
              <a:t>the change </a:t>
            </a:r>
            <a:r>
              <a:rPr lang="en-US" sz="4500" b="1" dirty="0"/>
              <a:t>you want to see in your children and your communities</a:t>
            </a:r>
          </a:p>
        </p:txBody>
      </p:sp>
      <p:pic>
        <p:nvPicPr>
          <p:cNvPr id="3"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90800" y="2946400"/>
            <a:ext cx="5410200" cy="3606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916840748"/>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Adult brain neuroplasticity</a:t>
            </a:r>
            <a:endParaRPr lang="en-US" dirty="0"/>
          </a:p>
        </p:txBody>
      </p:sp>
      <p:sp>
        <p:nvSpPr>
          <p:cNvPr id="3" name="Content Placeholder 2"/>
          <p:cNvSpPr>
            <a:spLocks noGrp="1"/>
          </p:cNvSpPr>
          <p:nvPr>
            <p:ph idx="1"/>
          </p:nvPr>
        </p:nvSpPr>
        <p:spPr/>
        <p:txBody>
          <a:bodyPr>
            <a:noAutofit/>
          </a:bodyPr>
          <a:lstStyle/>
          <a:p>
            <a:r>
              <a:rPr lang="en-US" sz="2400" dirty="0"/>
              <a:t>"In recent years, however, neuroscientists have discovered that </a:t>
            </a:r>
            <a:r>
              <a:rPr lang="en-US" sz="2400" u="sng" dirty="0"/>
              <a:t>the adult brain is actually very plastic</a:t>
            </a:r>
            <a:r>
              <a:rPr lang="en-US" sz="2400" dirty="0"/>
              <a:t>. As we will see, </a:t>
            </a:r>
            <a:r>
              <a:rPr lang="en-US" sz="2400" u="sng" dirty="0"/>
              <a:t>if neural circuits receive a great deal of traffic, they will grow</a:t>
            </a:r>
            <a:r>
              <a:rPr lang="en-US" sz="2400" dirty="0"/>
              <a:t>. If they receive little traffic, they will remain the same or shrink. The amount of traffic our neural circuits receive depends, for the most part, on what we </a:t>
            </a:r>
            <a:r>
              <a:rPr lang="en-US" sz="2400" u="sng" dirty="0"/>
              <a:t>choose to pay attention to</a:t>
            </a:r>
            <a:r>
              <a:rPr lang="en-US" sz="2400" dirty="0"/>
              <a:t>. Not only can we make decisions by focusing on one idea rather than another, but we can change the patterns of neurons in our brains by doing so consistently. Again, that has been demonstrated by experiments and is even used in psychiatric treatments </a:t>
            </a:r>
            <a:r>
              <a:rPr lang="en-US" sz="2400" dirty="0" smtClean="0"/>
              <a:t>…." </a:t>
            </a:r>
            <a:r>
              <a:rPr lang="en-US" sz="2000" dirty="0" smtClean="0"/>
              <a:t>(Mario </a:t>
            </a:r>
            <a:r>
              <a:rPr lang="en-US" sz="2000" dirty="0"/>
              <a:t>Beauregard Ph.D., Neuroscientist</a:t>
            </a:r>
            <a:r>
              <a:rPr lang="en-US" sz="2000" dirty="0" smtClean="0"/>
              <a:t>, The spiritual Brain, </a:t>
            </a:r>
            <a:r>
              <a:rPr lang="en-US" sz="2000" dirty="0"/>
              <a:t>2007, p33)</a:t>
            </a:r>
          </a:p>
        </p:txBody>
      </p:sp>
    </p:spTree>
    <p:extLst>
      <p:ext uri="{BB962C8B-B14F-4D97-AF65-F5344CB8AC3E}">
        <p14:creationId xmlns:p14="http://schemas.microsoft.com/office/powerpoint/2010/main" val="2039755667"/>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381000"/>
            <a:ext cx="8153400" cy="1143000"/>
          </a:xfrm>
        </p:spPr>
        <p:txBody>
          <a:bodyPr/>
          <a:lstStyle/>
          <a:p>
            <a:r>
              <a:rPr lang="en-US" sz="4800" b="1" dirty="0"/>
              <a:t>Good news</a:t>
            </a:r>
            <a:r>
              <a:rPr lang="en-US" sz="4800" b="1" dirty="0" smtClean="0"/>
              <a:t>:</a:t>
            </a:r>
            <a:r>
              <a:rPr lang="en-US" dirty="0" smtClean="0"/>
              <a:t> </a:t>
            </a:r>
            <a:r>
              <a:rPr lang="en-US" dirty="0" smtClean="0"/>
              <a:t>Lifestyle Formation begins with CHOICES           </a:t>
            </a:r>
            <a:endParaRPr lang="en-US" dirty="0"/>
          </a:p>
        </p:txBody>
      </p:sp>
      <p:sp>
        <p:nvSpPr>
          <p:cNvPr id="3" name="Content Placeholder 2"/>
          <p:cNvSpPr>
            <a:spLocks noGrp="1"/>
          </p:cNvSpPr>
          <p:nvPr>
            <p:ph idx="1"/>
          </p:nvPr>
        </p:nvSpPr>
        <p:spPr>
          <a:xfrm>
            <a:off x="381000" y="1981200"/>
            <a:ext cx="7924800" cy="4267200"/>
          </a:xfrm>
        </p:spPr>
        <p:txBody>
          <a:bodyPr>
            <a:normAutofit fontScale="62500" lnSpcReduction="20000"/>
          </a:bodyPr>
          <a:lstStyle/>
          <a:p>
            <a:pPr marL="114300" indent="0">
              <a:buNone/>
            </a:pPr>
            <a:r>
              <a:rPr lang="en-US" sz="5600" dirty="0" smtClean="0"/>
              <a:t>Choices </a:t>
            </a:r>
            <a:r>
              <a:rPr lang="en-US" sz="5600" dirty="0" smtClean="0">
                <a:sym typeface="Wingdings" panose="05000000000000000000" pitchFamily="2" charset="2"/>
              </a:rPr>
              <a:t> </a:t>
            </a:r>
            <a:r>
              <a:rPr lang="en-US" sz="5600" dirty="0" smtClean="0"/>
              <a:t>Thoughts</a:t>
            </a:r>
            <a:r>
              <a:rPr lang="en-US" sz="5600" dirty="0" smtClean="0">
                <a:sym typeface="Wingdings"/>
              </a:rPr>
              <a:t> </a:t>
            </a:r>
            <a:r>
              <a:rPr lang="en-US" sz="5600" dirty="0" smtClean="0"/>
              <a:t>Actions</a:t>
            </a:r>
            <a:r>
              <a:rPr lang="en-US" sz="5600" dirty="0" smtClean="0">
                <a:sym typeface="Wingdings"/>
              </a:rPr>
              <a:t></a:t>
            </a:r>
            <a:r>
              <a:rPr lang="en-US" sz="5600" dirty="0" smtClean="0"/>
              <a:t>Habits</a:t>
            </a:r>
            <a:r>
              <a:rPr lang="en-US" sz="5600" dirty="0" smtClean="0">
                <a:sym typeface="Wingdings"/>
              </a:rPr>
              <a:t> </a:t>
            </a:r>
            <a:r>
              <a:rPr lang="en-US" sz="5600" dirty="0" smtClean="0"/>
              <a:t>Lifestyle </a:t>
            </a:r>
            <a:r>
              <a:rPr lang="en-US" sz="5600" dirty="0" smtClean="0">
                <a:sym typeface="Wingdings"/>
              </a:rPr>
              <a:t> Forms your </a:t>
            </a:r>
            <a:r>
              <a:rPr lang="en-US" sz="5600" dirty="0" smtClean="0"/>
              <a:t>Character = YOU!</a:t>
            </a:r>
          </a:p>
          <a:p>
            <a:endParaRPr lang="en-US" sz="5600" dirty="0"/>
          </a:p>
          <a:p>
            <a:pPr marL="114300" indent="0">
              <a:buNone/>
            </a:pPr>
            <a:r>
              <a:rPr lang="en-US" sz="5600" b="1" dirty="0"/>
              <a:t>We can </a:t>
            </a:r>
            <a:r>
              <a:rPr lang="en-US" sz="5600" b="1" dirty="0" smtClean="0"/>
              <a:t>choose to</a:t>
            </a:r>
            <a:r>
              <a:rPr lang="en-US" sz="5600" b="1" dirty="0"/>
              <a:t>:</a:t>
            </a:r>
            <a:br>
              <a:rPr lang="en-US" sz="5600" b="1" dirty="0"/>
            </a:br>
            <a:r>
              <a:rPr lang="en-US" sz="5600" b="1" dirty="0"/>
              <a:t>1. Improve our Lifestyle</a:t>
            </a:r>
            <a:br>
              <a:rPr lang="en-US" sz="5600" b="1" dirty="0"/>
            </a:br>
            <a:r>
              <a:rPr lang="en-US" sz="5600" b="1" dirty="0"/>
              <a:t>2. Improve our Genetics</a:t>
            </a:r>
            <a:br>
              <a:rPr lang="en-US" sz="5600" b="1" dirty="0"/>
            </a:br>
            <a:r>
              <a:rPr lang="en-US" sz="5600" b="1" dirty="0"/>
              <a:t>3. Improve our children’s lifestyle</a:t>
            </a:r>
          </a:p>
          <a:p>
            <a:pPr marL="114300" indent="0">
              <a:buNone/>
            </a:pPr>
            <a:r>
              <a:rPr lang="en-US" sz="5600" b="1" dirty="0"/>
              <a:t>4. Improve our entire community</a:t>
            </a:r>
            <a:endParaRPr lang="en-US" sz="4800" dirty="0"/>
          </a:p>
          <a:p>
            <a:endParaRPr lang="en-US" dirty="0"/>
          </a:p>
          <a:p>
            <a:pPr marL="114300" indent="0">
              <a:buNone/>
            </a:pPr>
            <a:endParaRPr lang="en-US" dirty="0" smtClean="0"/>
          </a:p>
        </p:txBody>
      </p:sp>
    </p:spTree>
    <p:extLst>
      <p:ext uri="{BB962C8B-B14F-4D97-AF65-F5344CB8AC3E}">
        <p14:creationId xmlns:p14="http://schemas.microsoft.com/office/powerpoint/2010/main" val="1811859042"/>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3191" y="0"/>
            <a:ext cx="9120809" cy="68699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299817056"/>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685800" y="762000"/>
            <a:ext cx="7620000" cy="1524000"/>
          </a:xfrm>
        </p:spPr>
        <p:txBody>
          <a:bodyPr>
            <a:normAutofit/>
          </a:bodyPr>
          <a:lstStyle/>
          <a:p>
            <a:pPr marL="114300" indent="0">
              <a:buNone/>
            </a:pPr>
            <a:r>
              <a:rPr lang="en-US" sz="3200" dirty="0"/>
              <a:t>The choices we make </a:t>
            </a:r>
            <a:r>
              <a:rPr lang="en-US" sz="3200" i="1" dirty="0"/>
              <a:t>today</a:t>
            </a:r>
            <a:r>
              <a:rPr lang="en-US" sz="3200" dirty="0"/>
              <a:t> create who we &amp; our children are </a:t>
            </a:r>
            <a:r>
              <a:rPr lang="en-US" sz="3200" i="1" dirty="0"/>
              <a:t>tomorrow</a:t>
            </a:r>
            <a:r>
              <a:rPr lang="en-US" sz="3200" dirty="0"/>
              <a:t>! </a:t>
            </a:r>
          </a:p>
          <a:p>
            <a:pPr marL="114300" indent="0">
              <a:buNone/>
            </a:pPr>
            <a:endParaRPr lang="en-US" sz="3200" dirty="0"/>
          </a:p>
        </p:txBody>
      </p:sp>
      <p:pic>
        <p:nvPicPr>
          <p:cNvPr id="5"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04255" y="2438400"/>
            <a:ext cx="6134745" cy="3810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284230018"/>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l="2578" t="2654" r="1846" b="1801"/>
          <a:stretch/>
        </p:blipFill>
        <p:spPr bwMode="auto">
          <a:xfrm>
            <a:off x="76200" y="121693"/>
            <a:ext cx="8265291" cy="666010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Rectangle 1"/>
          <p:cNvSpPr/>
          <p:nvPr/>
        </p:nvSpPr>
        <p:spPr>
          <a:xfrm>
            <a:off x="609600" y="381000"/>
            <a:ext cx="7620000" cy="1200329"/>
          </a:xfrm>
          <a:prstGeom prst="rect">
            <a:avLst/>
          </a:prstGeom>
        </p:spPr>
        <p:txBody>
          <a:bodyPr wrap="square">
            <a:spAutoFit/>
          </a:bodyPr>
          <a:lstStyle/>
          <a:p>
            <a:pPr marL="114300" indent="0">
              <a:buNone/>
            </a:pPr>
            <a:r>
              <a:rPr lang="en-US" sz="3600" dirty="0"/>
              <a:t>“A Lifestyle is not developed in a day, but rather Day by Day.”</a:t>
            </a:r>
            <a:r>
              <a:rPr lang="en-US" sz="1200" dirty="0"/>
              <a:t>~ ML</a:t>
            </a:r>
          </a:p>
        </p:txBody>
      </p:sp>
    </p:spTree>
    <p:extLst>
      <p:ext uri="{BB962C8B-B14F-4D97-AF65-F5344CB8AC3E}">
        <p14:creationId xmlns:p14="http://schemas.microsoft.com/office/powerpoint/2010/main" val="2892524170"/>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C:\Users\LloydElite\Downloads\579851221_2fa2171ea7_o.jpg"/>
          <p:cNvPicPr>
            <a:picLocks noChangeAspect="1" noChangeArrowheads="1"/>
          </p:cNvPicPr>
          <p:nvPr/>
        </p:nvPicPr>
        <p:blipFill rotWithShape="1">
          <a:blip r:embed="rId2">
            <a:extLst>
              <a:ext uri="{28A0092B-C50C-407E-A947-70E740481C1C}">
                <a14:useLocalDpi xmlns:a14="http://schemas.microsoft.com/office/drawing/2010/main" val="0"/>
              </a:ext>
            </a:extLst>
          </a:blip>
          <a:srcRect l="3944" t="5654" r="3662" b="5755"/>
          <a:stretch/>
        </p:blipFill>
        <p:spPr bwMode="auto">
          <a:xfrm>
            <a:off x="0" y="0"/>
            <a:ext cx="9253082" cy="6858000"/>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2362200" y="228600"/>
            <a:ext cx="6553200" cy="563562"/>
          </a:xfrm>
        </p:spPr>
        <p:txBody>
          <a:bodyPr/>
          <a:lstStyle/>
          <a:p>
            <a:r>
              <a:rPr lang="en-US" sz="2800" b="1" dirty="0" smtClean="0">
                <a:solidFill>
                  <a:schemeClr val="accent3">
                    <a:lumMod val="60000"/>
                    <a:lumOff val="40000"/>
                  </a:schemeClr>
                </a:solidFill>
              </a:rPr>
              <a:t>Create a new path…..A Legacy of Lifestyle!</a:t>
            </a:r>
            <a:endParaRPr lang="en-US" sz="2800" b="1" dirty="0">
              <a:solidFill>
                <a:schemeClr val="accent3">
                  <a:lumMod val="60000"/>
                  <a:lumOff val="40000"/>
                </a:schemeClr>
              </a:solidFill>
            </a:endParaRPr>
          </a:p>
        </p:txBody>
      </p:sp>
    </p:spTree>
    <p:extLst>
      <p:ext uri="{BB962C8B-B14F-4D97-AF65-F5344CB8AC3E}">
        <p14:creationId xmlns:p14="http://schemas.microsoft.com/office/powerpoint/2010/main" val="2852506751"/>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80999" y="0"/>
            <a:ext cx="7467601" cy="1143000"/>
          </a:xfrm>
        </p:spPr>
        <p:txBody>
          <a:bodyPr/>
          <a:lstStyle/>
          <a:p>
            <a:r>
              <a:rPr lang="en-US" dirty="0" smtClean="0"/>
              <a:t>Who are we?  What makes us?</a:t>
            </a:r>
            <a:endParaRPr lang="en-US" dirty="0"/>
          </a:p>
        </p:txBody>
      </p:sp>
      <p:sp>
        <p:nvSpPr>
          <p:cNvPr id="6" name="Rectangle 5"/>
          <p:cNvSpPr/>
          <p:nvPr/>
        </p:nvSpPr>
        <p:spPr>
          <a:xfrm>
            <a:off x="350949" y="2667000"/>
            <a:ext cx="8305800" cy="830997"/>
          </a:xfrm>
          <a:prstGeom prst="rect">
            <a:avLst/>
          </a:prstGeom>
        </p:spPr>
        <p:txBody>
          <a:bodyPr wrap="square">
            <a:spAutoFit/>
          </a:bodyPr>
          <a:lstStyle/>
          <a:p>
            <a:r>
              <a:rPr lang="en-US" sz="2400" b="1" dirty="0"/>
              <a:t>“We are what we think. All that we are arises </a:t>
            </a:r>
            <a:r>
              <a:rPr lang="en-US" sz="2400" b="1" dirty="0" smtClean="0"/>
              <a:t> with </a:t>
            </a:r>
            <a:r>
              <a:rPr lang="en-US" sz="2400" b="1" dirty="0"/>
              <a:t>our thoughts</a:t>
            </a:r>
            <a:r>
              <a:rPr lang="en-US" sz="2400" b="1" dirty="0" smtClean="0"/>
              <a:t>.” </a:t>
            </a:r>
            <a:r>
              <a:rPr lang="en-US" dirty="0"/>
              <a:t>(attributed to </a:t>
            </a:r>
            <a:r>
              <a:rPr lang="en-US" dirty="0" smtClean="0"/>
              <a:t>Buddha)</a:t>
            </a:r>
          </a:p>
        </p:txBody>
      </p:sp>
      <p:sp>
        <p:nvSpPr>
          <p:cNvPr id="7" name="Rectangle 6"/>
          <p:cNvSpPr/>
          <p:nvPr/>
        </p:nvSpPr>
        <p:spPr>
          <a:xfrm>
            <a:off x="4191000" y="5334000"/>
            <a:ext cx="3962400" cy="1015663"/>
          </a:xfrm>
          <a:prstGeom prst="rect">
            <a:avLst/>
          </a:prstGeom>
        </p:spPr>
        <p:txBody>
          <a:bodyPr wrap="square">
            <a:spAutoFit/>
          </a:bodyPr>
          <a:lstStyle/>
          <a:p>
            <a:r>
              <a:rPr lang="en-US" sz="2400" b="1" dirty="0"/>
              <a:t>“We are what we eat.” </a:t>
            </a:r>
          </a:p>
          <a:p>
            <a:r>
              <a:rPr lang="en-US" dirty="0"/>
              <a:t>(attributed to a French </a:t>
            </a:r>
            <a:r>
              <a:rPr lang="en-US" dirty="0" smtClean="0"/>
              <a:t>Doctor </a:t>
            </a:r>
            <a:endParaRPr lang="en-US" dirty="0"/>
          </a:p>
          <a:p>
            <a:r>
              <a:rPr lang="en-US" dirty="0"/>
              <a:t>Anthelme Brillat-Savarin 1826)</a:t>
            </a:r>
          </a:p>
        </p:txBody>
      </p:sp>
      <p:sp>
        <p:nvSpPr>
          <p:cNvPr id="8" name="Rectangle 7"/>
          <p:cNvSpPr/>
          <p:nvPr/>
        </p:nvSpPr>
        <p:spPr>
          <a:xfrm>
            <a:off x="1638300" y="3733800"/>
            <a:ext cx="5105400" cy="738664"/>
          </a:xfrm>
          <a:prstGeom prst="rect">
            <a:avLst/>
          </a:prstGeom>
        </p:spPr>
        <p:txBody>
          <a:bodyPr wrap="square">
            <a:spAutoFit/>
          </a:bodyPr>
          <a:lstStyle/>
          <a:p>
            <a:r>
              <a:rPr lang="en-US" sz="2400" b="1" dirty="0"/>
              <a:t>“We are what we repeatedly do</a:t>
            </a:r>
            <a:r>
              <a:rPr lang="en-US" sz="2400" b="1" dirty="0" smtClean="0"/>
              <a:t>.” </a:t>
            </a:r>
            <a:r>
              <a:rPr lang="en-US" sz="2400" dirty="0"/>
              <a:t> </a:t>
            </a:r>
            <a:r>
              <a:rPr lang="en-US" dirty="0"/>
              <a:t>   </a:t>
            </a:r>
            <a:endParaRPr lang="en-US" dirty="0" smtClean="0"/>
          </a:p>
          <a:p>
            <a:r>
              <a:rPr lang="en-US" dirty="0" smtClean="0"/>
              <a:t>(</a:t>
            </a:r>
            <a:r>
              <a:rPr lang="en-US" dirty="0"/>
              <a:t>attributed to </a:t>
            </a:r>
            <a:r>
              <a:rPr lang="en-US" dirty="0" smtClean="0"/>
              <a:t>Aristotle)</a:t>
            </a:r>
            <a:endParaRPr lang="en-US" dirty="0"/>
          </a:p>
        </p:txBody>
      </p:sp>
      <p:sp>
        <p:nvSpPr>
          <p:cNvPr id="9" name="Rectangle 8"/>
          <p:cNvSpPr/>
          <p:nvPr/>
        </p:nvSpPr>
        <p:spPr>
          <a:xfrm>
            <a:off x="194256" y="4648200"/>
            <a:ext cx="3996744" cy="1138773"/>
          </a:xfrm>
          <a:prstGeom prst="rect">
            <a:avLst/>
          </a:prstGeom>
        </p:spPr>
        <p:txBody>
          <a:bodyPr wrap="square">
            <a:spAutoFit/>
          </a:bodyPr>
          <a:lstStyle/>
          <a:p>
            <a:pPr marL="114300" indent="0">
              <a:buNone/>
            </a:pPr>
            <a:r>
              <a:rPr lang="es-ES" sz="2400" b="1" dirty="0"/>
              <a:t>"Dime con quien andas, y te diré quien eres</a:t>
            </a:r>
            <a:r>
              <a:rPr lang="es-ES" sz="2400" b="1" dirty="0" smtClean="0"/>
              <a:t>.“ </a:t>
            </a:r>
            <a:r>
              <a:rPr lang="es-ES" dirty="0" smtClean="0"/>
              <a:t>(unknown</a:t>
            </a:r>
            <a:r>
              <a:rPr lang="es-ES" dirty="0"/>
              <a:t>)</a:t>
            </a:r>
            <a:endParaRPr lang="en-US" dirty="0"/>
          </a:p>
        </p:txBody>
      </p:sp>
      <p:sp>
        <p:nvSpPr>
          <p:cNvPr id="3" name="Rectangle 2"/>
          <p:cNvSpPr/>
          <p:nvPr/>
        </p:nvSpPr>
        <p:spPr>
          <a:xfrm>
            <a:off x="2257022" y="1452027"/>
            <a:ext cx="4495800" cy="1138773"/>
          </a:xfrm>
          <a:prstGeom prst="rect">
            <a:avLst/>
          </a:prstGeom>
        </p:spPr>
        <p:txBody>
          <a:bodyPr wrap="square">
            <a:spAutoFit/>
          </a:bodyPr>
          <a:lstStyle/>
          <a:p>
            <a:pPr lvl="1"/>
            <a:r>
              <a:rPr lang="en-US" sz="2400" b="1" dirty="0" smtClean="0"/>
              <a:t>“For </a:t>
            </a:r>
            <a:r>
              <a:rPr lang="en-US" sz="2400" b="1" dirty="0"/>
              <a:t>as he thinks in his heart, so </a:t>
            </a:r>
            <a:r>
              <a:rPr lang="en-US" sz="2400" b="1" i="1" dirty="0"/>
              <a:t>is</a:t>
            </a:r>
            <a:r>
              <a:rPr lang="en-US" sz="2400" b="1" dirty="0"/>
              <a:t> he</a:t>
            </a:r>
            <a:r>
              <a:rPr lang="en-US" sz="2400" b="1" dirty="0" smtClean="0"/>
              <a:t>.”</a:t>
            </a:r>
          </a:p>
          <a:p>
            <a:pPr lvl="1"/>
            <a:r>
              <a:rPr lang="en-US" sz="2000" b="1" dirty="0" smtClean="0"/>
              <a:t>		</a:t>
            </a:r>
            <a:r>
              <a:rPr lang="en-US" dirty="0" smtClean="0"/>
              <a:t>(Proverbs 23:7)</a:t>
            </a:r>
            <a:endParaRPr lang="en-US" dirty="0"/>
          </a:p>
        </p:txBody>
      </p:sp>
    </p:spTree>
    <p:extLst>
      <p:ext uri="{BB962C8B-B14F-4D97-AF65-F5344CB8AC3E}">
        <p14:creationId xmlns:p14="http://schemas.microsoft.com/office/powerpoint/2010/main" val="1181150658"/>
      </p:ext>
    </p:extLst>
  </p:cSld>
  <p:clrMapOvr>
    <a:masterClrMapping/>
  </p:clrMapOvr>
  <p:timing>
    <p:tnLst>
      <p:par>
        <p:cTn id="1" dur="indefinite" restart="never" nodeType="tmRoot"/>
      </p:par>
    </p:tnLst>
  </p:timing>
</p:sld>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Adjacency">
  <a:themeElements>
    <a:clrScheme name="Adjacency">
      <a:dk1>
        <a:srgbClr val="2F2B20"/>
      </a:dk1>
      <a:lt1>
        <a:srgbClr val="FFFFFF"/>
      </a:lt1>
      <a:dk2>
        <a:srgbClr val="675E47"/>
      </a:dk2>
      <a:lt2>
        <a:srgbClr val="DFDCB7"/>
      </a:lt2>
      <a:accent1>
        <a:srgbClr val="A9A57C"/>
      </a:accent1>
      <a:accent2>
        <a:srgbClr val="9CBEBD"/>
      </a:accent2>
      <a:accent3>
        <a:srgbClr val="D2CB6C"/>
      </a:accent3>
      <a:accent4>
        <a:srgbClr val="95A39D"/>
      </a:accent4>
      <a:accent5>
        <a:srgbClr val="C89F5D"/>
      </a:accent5>
      <a:accent6>
        <a:srgbClr val="B1A089"/>
      </a:accent6>
      <a:hlink>
        <a:srgbClr val="D25814"/>
      </a:hlink>
      <a:folHlink>
        <a:srgbClr val="849A0A"/>
      </a:folHlink>
    </a:clrScheme>
    <a:fontScheme name="Office">
      <a:majorFont>
        <a:latin typeface="Cambria"/>
        <a:ea typeface=""/>
        <a:cs typeface=""/>
        <a:font script="Jpan" typeface="ＭＳ 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明朝"/>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Adjacency">
      <a:fillStyleLst>
        <a:solidFill>
          <a:schemeClr val="phClr"/>
        </a:solidFill>
        <a:solidFill>
          <a:schemeClr val="phClr">
            <a:tint val="55000"/>
          </a:schemeClr>
        </a:solidFill>
        <a:solidFill>
          <a:schemeClr val="phClr"/>
        </a:solidFill>
      </a:fillStyleLst>
      <a:lnStyleLst>
        <a:ln w="12700"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outerShdw blurRad="50800" dist="25400" algn="bl" rotWithShape="0">
              <a:srgbClr val="000000">
                <a:alpha val="60000"/>
              </a:srgbClr>
            </a:outerShdw>
          </a:effectLst>
        </a:effectStyle>
        <a:effectStyle>
          <a:effectLst/>
          <a:scene3d>
            <a:camera prst="orthographicFront">
              <a:rot lat="0" lon="0" rev="0"/>
            </a:camera>
            <a:lightRig rig="brightRoom" dir="tl">
              <a:rot lat="0" lon="0" rev="1800000"/>
            </a:lightRig>
          </a:scene3d>
          <a:sp3d contourW="10160" prstMaterial="dkEdge">
            <a:bevelT w="38100" h="50800" prst="angle"/>
            <a:contourClr>
              <a:schemeClr val="phClr">
                <a:shade val="40000"/>
                <a:satMod val="150000"/>
              </a:schemeClr>
            </a:contourClr>
          </a:sp3d>
        </a:effectStyle>
      </a:effectStyleLst>
      <a:bgFillStyleLst>
        <a:solidFill>
          <a:schemeClr val="phClr"/>
        </a:solidFill>
        <a:gradFill rotWithShape="1">
          <a:gsLst>
            <a:gs pos="0">
              <a:schemeClr val="phClr">
                <a:tint val="90000"/>
              </a:schemeClr>
            </a:gs>
            <a:gs pos="75000">
              <a:schemeClr val="phClr">
                <a:shade val="100000"/>
                <a:satMod val="115000"/>
              </a:schemeClr>
            </a:gs>
            <a:gs pos="100000">
              <a:schemeClr val="phClr">
                <a:shade val="70000"/>
                <a:satMod val="130000"/>
              </a:schemeClr>
            </a:gs>
          </a:gsLst>
          <a:path path="circle">
            <a:fillToRect l="20000" t="50000" r="100000" b="50000"/>
          </a:path>
        </a:gradFill>
        <a:blipFill rotWithShape="1">
          <a:blip xmlns:r="http://schemas.openxmlformats.org/officeDocument/2006/relationships" r:embed="rId1">
            <a:duotone>
              <a:schemeClr val="phClr">
                <a:tint val="97000"/>
              </a:schemeClr>
              <a:schemeClr val="phClr">
                <a:shade val="96000"/>
              </a:schemeClr>
            </a:duotone>
          </a:blip>
          <a:tile tx="0" ty="0" sx="32000" sy="32000" flip="none" algn="tl"/>
        </a:blipFill>
      </a:bgFillStyleLst>
    </a:fmtScheme>
  </a:themeElements>
  <a:objectDefaults/>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Adjacency</Template>
  <TotalTime>14374</TotalTime>
  <Words>2506</Words>
  <Application>Microsoft Office PowerPoint</Application>
  <PresentationFormat>On-screen Show (4:3)</PresentationFormat>
  <Paragraphs>352</Paragraphs>
  <Slides>87</Slides>
  <Notes>12</Notes>
  <HiddenSlides>0</HiddenSlides>
  <MMClips>0</MMClips>
  <ScaleCrop>false</ScaleCrop>
  <HeadingPairs>
    <vt:vector size="4" baseType="variant">
      <vt:variant>
        <vt:lpstr>Theme</vt:lpstr>
      </vt:variant>
      <vt:variant>
        <vt:i4>1</vt:i4>
      </vt:variant>
      <vt:variant>
        <vt:lpstr>Slide Titles</vt:lpstr>
      </vt:variant>
      <vt:variant>
        <vt:i4>87</vt:i4>
      </vt:variant>
    </vt:vector>
  </HeadingPairs>
  <TitlesOfParts>
    <vt:vector size="88" baseType="lpstr">
      <vt:lpstr>Adjacency</vt:lpstr>
      <vt:lpstr>A Legacy of Lifestyle  How OUR CHOICES TODAY can benefit our children tomorrow!</vt:lpstr>
      <vt:lpstr>1. What is ‘A Legacy of Lifestyle’ </vt:lpstr>
      <vt:lpstr>Legacy</vt:lpstr>
      <vt:lpstr>Life  - Style</vt:lpstr>
      <vt:lpstr>A Legacy of Lifestyle</vt:lpstr>
      <vt:lpstr>Multiple Aspects of Wellness</vt:lpstr>
      <vt:lpstr>Disclaimer</vt:lpstr>
      <vt:lpstr>2. How do we form OUR lifestyle? </vt:lpstr>
      <vt:lpstr>Who are we?  What makes us?</vt:lpstr>
      <vt:lpstr>Life Style Formation</vt:lpstr>
      <vt:lpstr>Neural Pathways &amp; Habits</vt:lpstr>
      <vt:lpstr>PowerPoint Presentation</vt:lpstr>
      <vt:lpstr>3 . What Legacy of Lifestyle are we creating as a society?  </vt:lpstr>
      <vt:lpstr>PowerPoint Presentation</vt:lpstr>
      <vt:lpstr>Chronic diseases are the leading cause of death &amp; disability in the U.S.</vt:lpstr>
      <vt:lpstr>THE BIG 4 Risk Factors causing chronic diseases  </vt:lpstr>
      <vt:lpstr>PowerPoint Presentation</vt:lpstr>
      <vt:lpstr>PowerPoint Presentation</vt:lpstr>
      <vt:lpstr> Lifestyle Related Diseases</vt:lpstr>
      <vt:lpstr>A few lifestyle related symptoms</vt:lpstr>
      <vt:lpstr>Diabetes Mellitus</vt:lpstr>
      <vt:lpstr>PowerPoint Presentation</vt:lpstr>
      <vt:lpstr>Childhood Obesity</vt:lpstr>
      <vt:lpstr>Obesity Trends* Among U.S. Adults BRFSS, 1985</vt:lpstr>
      <vt:lpstr>Obesity Trends* Among U.S. Adults BRFSS, 1986</vt:lpstr>
      <vt:lpstr>Obesity Trends* Among U.S. Adults BRFSS, 1987</vt:lpstr>
      <vt:lpstr>Obesity Trends* Among U.S. Adults BRFSS, 1988</vt:lpstr>
      <vt:lpstr>Obesity Trends* Among U.S. Adults BRFSS, 1989</vt:lpstr>
      <vt:lpstr>Obesity Trends* Among U.S. Adults BRFSS, 1990</vt:lpstr>
      <vt:lpstr>Obesity Trends* Among U.S. Adults BRFSS, 1991</vt:lpstr>
      <vt:lpstr>Obesity Trends* Among U.S. Adults BRFSS, 1992</vt:lpstr>
      <vt:lpstr>Obesity Trends* Among U.S. Adults BRFSS, 1993</vt:lpstr>
      <vt:lpstr>Obesity Trends* Among U.S. Adults BRFSS, 1994</vt:lpstr>
      <vt:lpstr>Obesity Trends* Among U.S. Adults BRFSS, 1995</vt:lpstr>
      <vt:lpstr>Obesity Trends* Among U.S. Adults BRFSS, 1996</vt:lpstr>
      <vt:lpstr>Obesity Trends* Among U.S. Adults BRFSS, 1997</vt:lpstr>
      <vt:lpstr>Obesity Trends* Among U.S. Adults BRFSS, 1998</vt:lpstr>
      <vt:lpstr>Obesity Trends* Among U.S. Adults BRFSS, 1999</vt:lpstr>
      <vt:lpstr>Obesity Trends* Among U.S. Adults BRFSS, 2000</vt:lpstr>
      <vt:lpstr>Obesity Trends* Among U.S. Adults BRFSS, 2001</vt:lpstr>
      <vt:lpstr>PowerPoint Presentation</vt:lpstr>
      <vt:lpstr>Obesity Trends* Among U.S. Adults BRFSS, 2003</vt:lpstr>
      <vt:lpstr>Obesity Trends* Among U.S. Adults BRFSS, 2004</vt:lpstr>
      <vt:lpstr>Obesity Trends* Among U.S. Adults BRFSS, 2005</vt:lpstr>
      <vt:lpstr>Obesity Trends* Among U.S. Adults BRFSS, 2006</vt:lpstr>
      <vt:lpstr>Obesity Trends* Among U.S. Adults BRFSS, 2007</vt:lpstr>
      <vt:lpstr>Obesity Trends* Among U.S. Adults BRFSS, 2008</vt:lpstr>
      <vt:lpstr>Obesity Trends* Among U.S. Adults BRFSS, 2009</vt:lpstr>
      <vt:lpstr>Obesity Trends* Among U.S. Adults BRFSS, 2010</vt:lpstr>
      <vt:lpstr>2011 Report by UCLA Center for Health Policy Research and the California Center for Public Health Advocacy.</vt:lpstr>
      <vt:lpstr>The World is following us!</vt:lpstr>
      <vt:lpstr>4. How do our children form their lifestyles?  A. Genetically  B. Developmentally</vt:lpstr>
      <vt:lpstr>A.  Genetics of Lifestyle </vt:lpstr>
      <vt:lpstr>Epigenetics  (Exercise changes our genes)</vt:lpstr>
      <vt:lpstr>Nutrition changes our genes</vt:lpstr>
      <vt:lpstr>Pregnancy &amp; Epigenetics</vt:lpstr>
      <vt:lpstr>PowerPoint Presentation</vt:lpstr>
      <vt:lpstr>B. How Children Form their lifestyles Developmentally</vt:lpstr>
      <vt:lpstr>Brain Development of a Child</vt:lpstr>
      <vt:lpstr>Review: Lifestyle formation</vt:lpstr>
      <vt:lpstr>5.  What does a healthy lifestyle look like? </vt:lpstr>
      <vt:lpstr>A few of many Lifestyle Programs</vt:lpstr>
      <vt:lpstr>Blue Zones</vt:lpstr>
      <vt:lpstr>Components of the healthiest lifestyles to teach our Children </vt:lpstr>
      <vt:lpstr>Attitude &amp; Outlook </vt:lpstr>
      <vt:lpstr>NUTRITION</vt:lpstr>
      <vt:lpstr>PowerPoint Presentation</vt:lpstr>
      <vt:lpstr>PowerPoint Presentation</vt:lpstr>
      <vt:lpstr>PowerPoint Presentation</vt:lpstr>
      <vt:lpstr>Top Foods &amp; Drinks to Avoid</vt:lpstr>
      <vt:lpstr>PowerPoint Presentation</vt:lpstr>
      <vt:lpstr>Many Excellent Foods to Enjoy! </vt:lpstr>
      <vt:lpstr>Exercise</vt:lpstr>
      <vt:lpstr>PowerPoint Presentation</vt:lpstr>
      <vt:lpstr>Temperance (Alcohol)</vt:lpstr>
      <vt:lpstr>Temperance (Tobacco)  </vt:lpstr>
      <vt:lpstr>Service…. find someone to help</vt:lpstr>
      <vt:lpstr>Rest &amp; Re-Creation</vt:lpstr>
      <vt:lpstr>PowerPoint Presentation</vt:lpstr>
      <vt:lpstr>Purpose / Belief</vt:lpstr>
      <vt:lpstr>6. Be the change you want to see in your children and your communities</vt:lpstr>
      <vt:lpstr>Adult brain neuroplasticity</vt:lpstr>
      <vt:lpstr>Good news: Lifestyle Formation begins with CHOICES           </vt:lpstr>
      <vt:lpstr>PowerPoint Presentation</vt:lpstr>
      <vt:lpstr>PowerPoint Presentation</vt:lpstr>
      <vt:lpstr>PowerPoint Presentation</vt:lpstr>
      <vt:lpstr>Create a new path…..A Legacy of Lifestyle!</vt:lpstr>
    </vt:vector>
  </TitlesOfParts>
  <Company>E</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Pediatric Fractures</dc:title>
  <dc:creator>E</dc:creator>
  <cp:lastModifiedBy>MKL</cp:lastModifiedBy>
  <cp:revision>1019</cp:revision>
  <dcterms:created xsi:type="dcterms:W3CDTF">2009-01-02T16:06:42Z</dcterms:created>
  <dcterms:modified xsi:type="dcterms:W3CDTF">2013-10-04T16:39:47Z</dcterms:modified>
</cp:coreProperties>
</file>